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6" r:id="rId2"/>
    <p:sldId id="322" r:id="rId3"/>
    <p:sldId id="318" r:id="rId4"/>
    <p:sldId id="664" r:id="rId5"/>
    <p:sldId id="667" r:id="rId6"/>
    <p:sldId id="668" r:id="rId7"/>
    <p:sldId id="669" r:id="rId8"/>
    <p:sldId id="674" r:id="rId9"/>
    <p:sldId id="675" r:id="rId10"/>
    <p:sldId id="676" r:id="rId11"/>
    <p:sldId id="679" r:id="rId12"/>
    <p:sldId id="680" r:id="rId13"/>
    <p:sldId id="705" r:id="rId14"/>
    <p:sldId id="706" r:id="rId15"/>
    <p:sldId id="616" r:id="rId16"/>
    <p:sldId id="699" r:id="rId17"/>
    <p:sldId id="707" r:id="rId18"/>
    <p:sldId id="701" r:id="rId19"/>
    <p:sldId id="702" r:id="rId20"/>
    <p:sldId id="708" r:id="rId21"/>
    <p:sldId id="273" r:id="rId22"/>
  </p:sldIdLst>
  <p:sldSz cx="9144000" cy="6858000" type="screen4x3"/>
  <p:notesSz cx="6858000" cy="9144000"/>
  <p:embeddedFontLst>
    <p:embeddedFont>
      <p:font typeface="Franklin Gothic Medium" panose="020B0603020102020204" pitchFamily="34" charset="0"/>
      <p:regular r:id="rId25"/>
      <p:italic r:id="rId26"/>
    </p:embeddedFont>
    <p:embeddedFont>
      <p:font typeface="Franklin Gothic Book" panose="020B0503020102020204" pitchFamily="34" charset="0"/>
      <p:regular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黑体" panose="02010609060101010101" pitchFamily="49" charset="-122"/>
      <p:regular r:id="rId3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9E9FE7"/>
    <a:srgbClr val="7476DC"/>
    <a:srgbClr val="96BB8F"/>
    <a:srgbClr val="699D5F"/>
    <a:srgbClr val="FF6600"/>
    <a:srgbClr val="FF993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 autoAdjust="0"/>
    <p:restoredTop sz="94424" autoAdjust="0"/>
  </p:normalViewPr>
  <p:slideViewPr>
    <p:cSldViewPr>
      <p:cViewPr varScale="1">
        <p:scale>
          <a:sx n="46" d="100"/>
          <a:sy n="46" d="100"/>
        </p:scale>
        <p:origin x="5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0380B9-2684-4F6B-BCE9-FC294D6BF81C}" type="datetimeFigureOut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80386E0-D98E-427A-9947-E6C0C48605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966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FBBBE462-1CD0-454E-9234-1A4BE9967349}" type="datetimeFigureOut">
              <a:rPr lang="zh-CN" altLang="en-US"/>
              <a:pPr>
                <a:defRPr/>
              </a:pPr>
              <a:t>2018/1/1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29FB7A4-8302-4DCF-9F3D-07B61F80C01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250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微软雅黑" pitchFamily="34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微软雅黑" pitchFamily="34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微软雅黑" pitchFamily="34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微软雅黑" pitchFamily="34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微软雅黑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14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E4FBD1B-F60C-46F4-9FE6-C0A3641A0783}" type="slidenum">
              <a:rPr lang="en-US" altLang="zh-CN" sz="1200">
                <a:latin typeface="微软雅黑" pitchFamily="34" charset="-122"/>
              </a:rPr>
              <a:pPr algn="r"/>
              <a:t>1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028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6AE18E-2348-4441-A137-22242904FAB9}" type="slidenum">
              <a:rPr lang="en-US" altLang="zh-CN" sz="1200">
                <a:latin typeface="微软雅黑" pitchFamily="34" charset="-122"/>
              </a:rPr>
              <a:pPr algn="r"/>
              <a:t>10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3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11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64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12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80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13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5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14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92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6AE18E-2348-4441-A137-22242904FAB9}" type="slidenum">
              <a:rPr lang="en-US" altLang="zh-CN" sz="1200">
                <a:latin typeface="微软雅黑" pitchFamily="34" charset="-122"/>
              </a:rPr>
              <a:pPr algn="r"/>
              <a:t>15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94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16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18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17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794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6AE18E-2348-4441-A137-22242904FAB9}" type="slidenum">
              <a:rPr lang="en-US" altLang="zh-CN" sz="1200">
                <a:latin typeface="微软雅黑" pitchFamily="34" charset="-122"/>
              </a:rPr>
              <a:pPr algn="r"/>
              <a:t>18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263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19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723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24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E8CD06-41C3-4A4D-82D0-77EA2C943EA2}" type="slidenum">
              <a:rPr lang="en-US" altLang="zh-CN" sz="1200">
                <a:latin typeface="微软雅黑" pitchFamily="34" charset="-122"/>
              </a:rPr>
              <a:pPr algn="r"/>
              <a:t>2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615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20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65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167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E440A7-46A3-4B37-8674-2A25F9AFB1B6}" type="slidenum">
              <a:rPr lang="en-US" altLang="zh-CN" sz="1200">
                <a:latin typeface="微软雅黑" pitchFamily="34" charset="-122"/>
              </a:rPr>
              <a:pPr algn="r"/>
              <a:t>21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70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6AE18E-2348-4441-A137-22242904FAB9}" type="slidenum">
              <a:rPr lang="en-US" altLang="zh-CN" sz="1200">
                <a:latin typeface="微软雅黑" pitchFamily="34" charset="-122"/>
              </a:rPr>
              <a:pPr algn="r"/>
              <a:t>3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28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4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55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6AE18E-2348-4441-A137-22242904FAB9}" type="slidenum">
              <a:rPr lang="en-US" altLang="zh-CN" sz="1200">
                <a:latin typeface="微软雅黑" pitchFamily="34" charset="-122"/>
              </a:rPr>
              <a:pPr algn="r"/>
              <a:t>5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91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6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12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7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14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6AE18E-2348-4441-A137-22242904FAB9}" type="slidenum">
              <a:rPr lang="en-US" altLang="zh-CN" sz="1200">
                <a:latin typeface="微软雅黑" pitchFamily="34" charset="-122"/>
              </a:rPr>
              <a:pPr algn="r"/>
              <a:t>8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36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7CA6B7-7227-4DC7-9908-C8691A332F50}" type="slidenum">
              <a:rPr lang="en-US" altLang="zh-CN" sz="1200">
                <a:latin typeface="微软雅黑" pitchFamily="34" charset="-122"/>
              </a:rPr>
              <a:pPr algn="r"/>
              <a:t>9</a:t>
            </a:fld>
            <a:endParaRPr lang="en-US" altLang="zh-CN" sz="120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88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7B091-F3A5-4812-952B-6535172ADA4A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3CF46-1A74-4E19-9E0F-AB23ED852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36822-80DA-4CA9-9B4E-440BBB200943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35593-E657-4F9E-8AC2-58D85668DB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2563" y="63500"/>
            <a:ext cx="2092325" cy="5659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63500"/>
            <a:ext cx="6129338" cy="56594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60CC0-8266-464A-859F-3CA066A38C19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3B832-45F9-42B6-9693-13B9F8247E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7A6B3-E5AE-4E0A-89E5-BF055BAA66E7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41567-F0F5-479D-8284-E467478D55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715140" y="6454121"/>
            <a:ext cx="2127295" cy="403903"/>
            <a:chOff x="6572264" y="6417333"/>
            <a:chExt cx="2190828" cy="415966"/>
          </a:xfrm>
        </p:grpSpPr>
        <p:pic>
          <p:nvPicPr>
            <p:cNvPr id="7" name="Picture 33" descr="A4-工大校徽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</a:blip>
            <a:srcRect/>
            <a:stretch>
              <a:fillRect/>
            </a:stretch>
          </p:blipFill>
          <p:spPr bwMode="auto">
            <a:xfrm>
              <a:off x="6572264" y="6477696"/>
              <a:ext cx="406060" cy="35560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8" name="Picture 34" descr="工大标准字（红色）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</a:blip>
            <a:srcRect/>
            <a:stretch>
              <a:fillRect/>
            </a:stretch>
          </p:blipFill>
          <p:spPr bwMode="auto">
            <a:xfrm>
              <a:off x="7010498" y="6417333"/>
              <a:ext cx="1752594" cy="405491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F135C-829E-4DA9-B730-A7CC0369AAE7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E52D-36AD-41F8-A56D-988B0EF3F8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E8AAF-006D-477B-ACF5-F8CF92E4C6ED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79A09-DB09-4719-B0F7-F4210F1A09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EEE76-D350-43B2-A5B5-55F9381A91CD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20D02-0D60-4257-BDCB-CAC0FBB0D3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686A8-C839-4EFD-9C2F-FEA21640028C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1F410-3570-4E39-8DA3-3C4761D19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715140" y="6414215"/>
            <a:ext cx="2127295" cy="403903"/>
            <a:chOff x="6572264" y="6417333"/>
            <a:chExt cx="2190828" cy="415966"/>
          </a:xfrm>
        </p:grpSpPr>
        <p:pic>
          <p:nvPicPr>
            <p:cNvPr id="9" name="Picture 33" descr="A4-工大校徽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</a:blip>
            <a:srcRect/>
            <a:stretch>
              <a:fillRect/>
            </a:stretch>
          </p:blipFill>
          <p:spPr bwMode="auto">
            <a:xfrm>
              <a:off x="6572264" y="6477696"/>
              <a:ext cx="406060" cy="35560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0" name="Picture 34" descr="工大标准字（红色）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</a:blip>
            <a:srcRect/>
            <a:stretch>
              <a:fillRect/>
            </a:stretch>
          </p:blipFill>
          <p:spPr bwMode="auto">
            <a:xfrm>
              <a:off x="7010498" y="6417333"/>
              <a:ext cx="1752594" cy="405491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FAE86-25A4-4763-9D26-5468EE4CCB51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A2534-3D34-48B2-AA29-8E429C06CD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7392D-A746-4B50-9DB8-298E3AAE51AB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AD3D7-ED42-44E4-AC5E-8BBF21D4C9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85880-077F-4861-8102-A4F3E5D5C91A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CDFEA-1B3D-47FC-9D0F-A4E3B3E390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47625"/>
            <a:ext cx="8229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95288" y="11969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B7B7F9-F79E-454A-9F92-A971AE2CE437}" type="datetime1">
              <a:rPr lang="zh-CN" altLang="en-US"/>
              <a:pPr>
                <a:defRPr/>
              </a:pPr>
              <a:t>2018/1/1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51675" y="65611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51110F-502F-4FEC-848C-F76E103060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Franklin Gothic Book" pitchFamily="34" charset="0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Franklin Gothic Book" pitchFamily="34" charset="0"/>
          <a:ea typeface="微软雅黑" pitchFamily="34" charset="-122"/>
          <a:cs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Franklin Gothic Book" pitchFamily="34" charset="0"/>
          <a:ea typeface="微软雅黑" pitchFamily="34" charset="-122"/>
          <a:cs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Franklin Gothic Book" pitchFamily="34" charset="0"/>
          <a:ea typeface="微软雅黑" pitchFamily="34" charset="-122"/>
          <a:cs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Franklin Gothic Book" pitchFamily="34" charset="0"/>
          <a:ea typeface="微软雅黑" pitchFamily="34" charset="-122"/>
          <a:cs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Franklin Gothic Book" pitchFamily="34" charset="0"/>
          <a:ea typeface="+mn-ea"/>
          <a:cs typeface="微软雅黑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Franklin Gothic Book" pitchFamily="34" charset="0"/>
          <a:ea typeface="+mn-ea"/>
          <a:cs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Franklin Gothic Book" pitchFamily="34" charset="0"/>
          <a:ea typeface="+mn-ea"/>
          <a:cs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Franklin Gothic Book" pitchFamily="34" charset="0"/>
          <a:ea typeface="+mn-ea"/>
          <a:cs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Franklin Gothic Book" pitchFamily="34" charset="0"/>
          <a:ea typeface="+mn-ea"/>
          <a:cs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ChangeArrowheads="1"/>
          </p:cNvSpPr>
          <p:nvPr/>
        </p:nvSpPr>
        <p:spPr bwMode="auto">
          <a:xfrm>
            <a:off x="3995738" y="330200"/>
            <a:ext cx="49688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sz="2400" dirty="0"/>
              <a:t>欢迎各位老师、同学交流讨论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448" y="2679055"/>
            <a:ext cx="8393016" cy="1470025"/>
          </a:xfrm>
          <a:extLst/>
        </p:spPr>
        <p:txBody>
          <a:bodyPr rtlCol="0">
            <a:noAutofit/>
          </a:bodyPr>
          <a:lstStyle/>
          <a:p>
            <a:pPr algn="ctr" eaLnBrk="1" fontAlgn="auto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en-US" sz="4400" dirty="0">
                <a:solidFill>
                  <a:srgbClr val="FFFF00"/>
                </a:solidFill>
              </a:rPr>
              <a:t>基于区域分解与传输线法的电器静磁场有限元求解方法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2962593" y="5072063"/>
            <a:ext cx="55451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2000" b="1" dirty="0">
                <a:solidFill>
                  <a:srgbClr val="262626"/>
                </a:solidFill>
                <a:latin typeface="+mn-lt"/>
              </a:rPr>
              <a:t>导师</a:t>
            </a:r>
            <a:r>
              <a:rPr lang="zh-CN" altLang="en-US" sz="2000" b="1" dirty="0" smtClean="0">
                <a:solidFill>
                  <a:srgbClr val="262626"/>
                </a:solidFill>
                <a:latin typeface="+mn-lt"/>
              </a:rPr>
              <a:t>：杨文英</a:t>
            </a:r>
            <a:endParaRPr lang="en-US" altLang="zh-CN" sz="2000" b="1" dirty="0" smtClean="0">
              <a:solidFill>
                <a:srgbClr val="262626"/>
              </a:solidFill>
              <a:latin typeface="+mn-lt"/>
            </a:endParaRPr>
          </a:p>
          <a:p>
            <a:pPr algn="r"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262626"/>
                </a:solidFill>
              </a:rPr>
              <a:t>学</a:t>
            </a:r>
            <a:r>
              <a:rPr lang="zh-CN" altLang="en-US" sz="2000" b="1" dirty="0">
                <a:solidFill>
                  <a:srgbClr val="262626"/>
                </a:solidFill>
              </a:rPr>
              <a:t>生</a:t>
            </a:r>
            <a:r>
              <a:rPr lang="zh-CN" altLang="en-US" sz="2000" b="1" dirty="0" smtClean="0">
                <a:solidFill>
                  <a:srgbClr val="262626"/>
                </a:solidFill>
              </a:rPr>
              <a:t>：杨钰琛</a:t>
            </a:r>
            <a:endParaRPr lang="zh-CN" altLang="en-US" sz="2000" b="1" dirty="0">
              <a:solidFill>
                <a:srgbClr val="262626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zh-CN" altLang="en-US" sz="20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788CED-5158-4A12-8DBE-916DB76C8C3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88913" y="2782888"/>
            <a:ext cx="9594851" cy="1477962"/>
            <a:chOff x="-39373" y="2782116"/>
            <a:chExt cx="9400168" cy="1478742"/>
          </a:xfrm>
        </p:grpSpPr>
        <p:sp>
          <p:nvSpPr>
            <p:cNvPr id="4" name="矩形 3"/>
            <p:cNvSpPr/>
            <p:nvPr/>
          </p:nvSpPr>
          <p:spPr bwMode="auto">
            <a:xfrm>
              <a:off x="426994" y="3166838"/>
              <a:ext cx="8465485" cy="115093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/>
            </a:p>
          </p:txBody>
        </p:sp>
        <p:sp>
          <p:nvSpPr>
            <p:cNvPr id="17414" name="矩形 6"/>
            <p:cNvSpPr>
              <a:spLocks noChangeArrowheads="1"/>
            </p:cNvSpPr>
            <p:nvPr/>
          </p:nvSpPr>
          <p:spPr bwMode="auto">
            <a:xfrm>
              <a:off x="251521" y="2782116"/>
              <a:ext cx="8640958" cy="76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b="1"/>
            </a:p>
          </p:txBody>
        </p:sp>
      </p:grpSp>
      <p:sp>
        <p:nvSpPr>
          <p:cNvPr id="11" name="圆角矩形 10"/>
          <p:cNvSpPr/>
          <p:nvPr/>
        </p:nvSpPr>
        <p:spPr bwMode="auto">
          <a:xfrm>
            <a:off x="523786" y="2490322"/>
            <a:ext cx="8100000" cy="1168295"/>
          </a:xfrm>
          <a:prstGeom prst="roundRect">
            <a:avLst>
              <a:gd name="adj" fmla="val 122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B27B5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bliqueTopRigh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469900" indent="-469900" algn="ctr">
              <a:lnSpc>
                <a:spcPct val="160000"/>
              </a:lnSpc>
              <a:buClr>
                <a:schemeClr val="accent2"/>
              </a:buClr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四、研究方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案及预期达到的目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标</a:t>
            </a:r>
            <a:endParaRPr 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412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7635E4-2A27-4BC2-970F-E5D86B24C43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6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四、研究方案及预期达到的目标</a:t>
            </a:r>
            <a:endParaRPr lang="zh-CN" altLang="en-US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itchFamily="34" charset="-122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48210"/>
            <a:ext cx="7521847" cy="55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四、研究方案及预期达到的目标</a:t>
            </a:r>
            <a:endParaRPr lang="zh-CN" altLang="en-US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itchFamily="34" charset="-122"/>
              <a:cs typeface="+mj-cs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611560" y="1503948"/>
            <a:ext cx="8352928" cy="52374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99792" y="1285307"/>
            <a:ext cx="129417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617925" y="3155381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一、建立静磁场的有限元分析模型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73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四、研究方案及预期达到的目标</a:t>
            </a:r>
            <a:endParaRPr lang="zh-CN" altLang="en-US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itchFamily="34" charset="-122"/>
              <a:cs typeface="+mj-cs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611560" y="1503948"/>
            <a:ext cx="8352928" cy="52374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99792" y="1285307"/>
            <a:ext cx="129417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-145698" y="2963818"/>
            <a:ext cx="9110186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二、基于</a:t>
            </a:r>
            <a:r>
              <a:rPr lang="en-US" sz="32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DD-TLM</a:t>
            </a: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的静磁场有限元磁场的数值实现</a:t>
            </a:r>
            <a:endParaRPr lang="zh-CN" altLang="en-US" sz="32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9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四、研究方案及预期达到的目标</a:t>
            </a:r>
            <a:endParaRPr lang="zh-CN" altLang="en-US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itchFamily="34" charset="-122"/>
              <a:cs typeface="+mj-cs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611560" y="1503948"/>
            <a:ext cx="8352928" cy="52374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99792" y="1285307"/>
            <a:ext cx="129417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216815" y="1503948"/>
            <a:ext cx="4572000" cy="36702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有限元建模分网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DD-TLM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求解有限元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求解域区域分解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传输线迭代法原理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DD-TLM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到有限元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2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88913" y="2782888"/>
            <a:ext cx="9594851" cy="1477962"/>
            <a:chOff x="-39373" y="2782116"/>
            <a:chExt cx="9400168" cy="1478742"/>
          </a:xfrm>
        </p:grpSpPr>
        <p:sp>
          <p:nvSpPr>
            <p:cNvPr id="4" name="矩形 3"/>
            <p:cNvSpPr/>
            <p:nvPr/>
          </p:nvSpPr>
          <p:spPr bwMode="auto">
            <a:xfrm>
              <a:off x="426994" y="3166838"/>
              <a:ext cx="8465485" cy="115093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/>
            </a:p>
          </p:txBody>
        </p:sp>
        <p:sp>
          <p:nvSpPr>
            <p:cNvPr id="17414" name="矩形 6"/>
            <p:cNvSpPr>
              <a:spLocks noChangeArrowheads="1"/>
            </p:cNvSpPr>
            <p:nvPr/>
          </p:nvSpPr>
          <p:spPr bwMode="auto">
            <a:xfrm>
              <a:off x="251521" y="2782116"/>
              <a:ext cx="8640958" cy="76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b="1"/>
            </a:p>
          </p:txBody>
        </p:sp>
      </p:grpSp>
      <p:sp>
        <p:nvSpPr>
          <p:cNvPr id="11" name="圆角矩形 10"/>
          <p:cNvSpPr/>
          <p:nvPr/>
        </p:nvSpPr>
        <p:spPr bwMode="auto">
          <a:xfrm>
            <a:off x="523786" y="2204864"/>
            <a:ext cx="8100000" cy="1453753"/>
          </a:xfrm>
          <a:prstGeom prst="roundRect">
            <a:avLst>
              <a:gd name="adj" fmla="val 122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B27B5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bliqueTopRigh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五</a:t>
            </a:r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、进度安排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412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7635E4-2A27-4BC2-970F-E5D86B24C43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五、</a:t>
            </a: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进度安排</a:t>
            </a:r>
            <a:endParaRPr lang="zh-CN" altLang="en-US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itchFamily="34" charset="-122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63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(7)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827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55976" y="3832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454313" y="1058140"/>
            <a:ext cx="78037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8400" indent="-21336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2017.12.20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2018.01.01  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针对题目明确思路，查找与有限元、牛顿迭代法和传输线迭代法相关的文献。</a:t>
            </a:r>
          </a:p>
          <a:p>
            <a:pPr marL="2438400" indent="-21336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2018.01.01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2018.01.04 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总结整理资料准备开题</a:t>
            </a:r>
          </a:p>
          <a:p>
            <a:pPr marL="2438400" indent="-21336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2018.01.04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2018.04.05 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寻找区域分解法和传输线迭代法结合的实现方法，学习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</a:p>
          <a:p>
            <a:pPr marL="2438400" indent="-21336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2018.04.05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2018.04.20 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编程实现电器静磁场求解算法，分析比较牛顿迭代法，松弛迭代法，传输线迭代法以及他们和商用软件计算结果的异</a:t>
            </a: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endParaRPr lang="zh-CN" altLang="en-US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五、</a:t>
            </a: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进度安排</a:t>
            </a:r>
            <a:endParaRPr lang="zh-CN" altLang="en-US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itchFamily="34" charset="-122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63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(7)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827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55976" y="3832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670130" y="1752125"/>
            <a:ext cx="7803740" cy="195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8400" indent="-21336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2018.04.20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2018.05.04 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学习电磁结构电磁吸力的计算，将其和实测数据进行比较</a:t>
            </a:r>
          </a:p>
          <a:p>
            <a:pPr indent="3048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2018.05.04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2018.06.20 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DD-TLM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方法实现电磁机构的参数设计</a:t>
            </a:r>
            <a:endParaRPr lang="zh-CN" altLang="en-US" sz="28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37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88913" y="2782888"/>
            <a:ext cx="9594851" cy="1477962"/>
            <a:chOff x="-39373" y="2782116"/>
            <a:chExt cx="9400168" cy="1478742"/>
          </a:xfrm>
        </p:grpSpPr>
        <p:sp>
          <p:nvSpPr>
            <p:cNvPr id="4" name="矩形 3"/>
            <p:cNvSpPr/>
            <p:nvPr/>
          </p:nvSpPr>
          <p:spPr bwMode="auto">
            <a:xfrm>
              <a:off x="426994" y="3166838"/>
              <a:ext cx="8465485" cy="115093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/>
            </a:p>
          </p:txBody>
        </p:sp>
        <p:sp>
          <p:nvSpPr>
            <p:cNvPr id="17414" name="矩形 6"/>
            <p:cNvSpPr>
              <a:spLocks noChangeArrowheads="1"/>
            </p:cNvSpPr>
            <p:nvPr/>
          </p:nvSpPr>
          <p:spPr bwMode="auto">
            <a:xfrm>
              <a:off x="251521" y="2782116"/>
              <a:ext cx="8640958" cy="76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b="1"/>
            </a:p>
          </p:txBody>
        </p:sp>
      </p:grpSp>
      <p:sp>
        <p:nvSpPr>
          <p:cNvPr id="11" name="圆角矩形 10"/>
          <p:cNvSpPr/>
          <p:nvPr/>
        </p:nvSpPr>
        <p:spPr bwMode="auto">
          <a:xfrm>
            <a:off x="523786" y="2204864"/>
            <a:ext cx="8100000" cy="1453753"/>
          </a:xfrm>
          <a:prstGeom prst="roundRect">
            <a:avLst>
              <a:gd name="adj" fmla="val 122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B27B5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bliqueTopRigh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六、</a:t>
            </a:r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预期困难及解决措施</a:t>
            </a:r>
          </a:p>
        </p:txBody>
      </p:sp>
      <p:sp>
        <p:nvSpPr>
          <p:cNvPr id="17412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7635E4-2A27-4BC2-970F-E5D86B24C43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4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  <a:cs typeface="+mj-cs"/>
              </a:rPr>
              <a:t>六、</a:t>
            </a: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  <a:cs typeface="+mj-cs"/>
              </a:rPr>
              <a:t>预期困难及解决措施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63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(7)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827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55976" y="3832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808820" y="1752532"/>
            <a:ext cx="552636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问题：入门编程困难。</a:t>
            </a:r>
          </a:p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解决措施：先通过</a:t>
            </a:r>
            <a:r>
              <a:rPr lang="en-US" sz="3200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实现三种计算方法，再利用</a:t>
            </a:r>
            <a:r>
              <a:rPr 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实现。分网过程借助</a:t>
            </a:r>
            <a:r>
              <a:rPr 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CMOSOL</a:t>
            </a: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实现，实现对过程的简化</a:t>
            </a:r>
            <a:r>
              <a:rPr lang="zh-CN" altLang="en-US" sz="32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6"/>
          <p:cNvSpPr txBox="1">
            <a:spLocks noGrp="1"/>
          </p:cNvSpPr>
          <p:nvPr/>
        </p:nvSpPr>
        <p:spPr bwMode="auto">
          <a:xfrm>
            <a:off x="7051675" y="65611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D73F324-EA7D-428F-A421-42C52E584593}" type="slidenum">
              <a:rPr lang="zh-CN" altLang="en-US" sz="1200" b="1">
                <a:solidFill>
                  <a:srgbClr val="898989"/>
                </a:solidFill>
              </a:rPr>
              <a:pPr algn="r"/>
              <a:t>2</a:t>
            </a:fld>
            <a:endParaRPr lang="en-US" altLang="zh-CN" sz="1200" b="1">
              <a:solidFill>
                <a:srgbClr val="898989"/>
              </a:solidFill>
            </a:endParaRPr>
          </a:p>
        </p:txBody>
      </p:sp>
      <p:pic>
        <p:nvPicPr>
          <p:cNvPr id="16387" name="标题 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1914525"/>
            <a:ext cx="22923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2843213" y="1338263"/>
            <a:ext cx="0" cy="5048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89" name="组合 6"/>
          <p:cNvGrpSpPr>
            <a:grpSpLocks/>
          </p:cNvGrpSpPr>
          <p:nvPr/>
        </p:nvGrpSpPr>
        <p:grpSpPr bwMode="auto">
          <a:xfrm>
            <a:off x="3646488" y="3058692"/>
            <a:ext cx="4957960" cy="550858"/>
            <a:chOff x="3675522" y="1673163"/>
            <a:chExt cx="4956883" cy="578807"/>
          </a:xfrm>
        </p:grpSpPr>
        <p:sp>
          <p:nvSpPr>
            <p:cNvPr id="8" name="圆角矩形 7"/>
            <p:cNvSpPr/>
            <p:nvPr/>
          </p:nvSpPr>
          <p:spPr>
            <a:xfrm>
              <a:off x="3675522" y="1748221"/>
              <a:ext cx="4680520" cy="50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589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412" name="矩形 8"/>
            <p:cNvSpPr>
              <a:spLocks noChangeArrowheads="1"/>
            </p:cNvSpPr>
            <p:nvPr/>
          </p:nvSpPr>
          <p:spPr bwMode="auto">
            <a:xfrm>
              <a:off x="3912205" y="1673163"/>
              <a:ext cx="4720200" cy="549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69900" indent="-469900">
                <a:lnSpc>
                  <a:spcPct val="160000"/>
                </a:lnSpc>
                <a:buClr>
                  <a:schemeClr val="accent2"/>
                </a:buClr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三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</a:rPr>
                <a:t>、主要研究内容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6390" name="组合 9"/>
          <p:cNvGrpSpPr>
            <a:grpSpLocks/>
          </p:cNvGrpSpPr>
          <p:nvPr/>
        </p:nvGrpSpPr>
        <p:grpSpPr bwMode="auto">
          <a:xfrm>
            <a:off x="3646488" y="3690519"/>
            <a:ext cx="4681537" cy="552448"/>
            <a:chOff x="3675522" y="1673162"/>
            <a:chExt cx="4680520" cy="579376"/>
          </a:xfrm>
        </p:grpSpPr>
        <p:sp>
          <p:nvSpPr>
            <p:cNvPr id="11" name="圆角矩形 10"/>
            <p:cNvSpPr/>
            <p:nvPr/>
          </p:nvSpPr>
          <p:spPr>
            <a:xfrm>
              <a:off x="3675522" y="1748079"/>
              <a:ext cx="4680520" cy="50445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589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410" name="矩形 11"/>
            <p:cNvSpPr>
              <a:spLocks noChangeArrowheads="1"/>
            </p:cNvSpPr>
            <p:nvPr/>
          </p:nvSpPr>
          <p:spPr bwMode="auto">
            <a:xfrm>
              <a:off x="3912205" y="1673162"/>
              <a:ext cx="4259752" cy="548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69900" indent="-469900">
                <a:lnSpc>
                  <a:spcPct val="160000"/>
                </a:lnSpc>
                <a:buClr>
                  <a:schemeClr val="accent2"/>
                </a:buClr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四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、研究方案及预期达到的目标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6391" name="组合 12"/>
          <p:cNvGrpSpPr>
            <a:grpSpLocks/>
          </p:cNvGrpSpPr>
          <p:nvPr/>
        </p:nvGrpSpPr>
        <p:grpSpPr bwMode="auto">
          <a:xfrm>
            <a:off x="3646488" y="4323929"/>
            <a:ext cx="4681537" cy="552450"/>
            <a:chOff x="3675522" y="1673161"/>
            <a:chExt cx="4680520" cy="579266"/>
          </a:xfrm>
        </p:grpSpPr>
        <p:sp>
          <p:nvSpPr>
            <p:cNvPr id="14" name="圆角矩形 13"/>
            <p:cNvSpPr/>
            <p:nvPr/>
          </p:nvSpPr>
          <p:spPr>
            <a:xfrm>
              <a:off x="3675522" y="1748067"/>
              <a:ext cx="4680520" cy="5043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589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408" name="矩形 14"/>
            <p:cNvSpPr>
              <a:spLocks noChangeArrowheads="1"/>
            </p:cNvSpPr>
            <p:nvPr/>
          </p:nvSpPr>
          <p:spPr bwMode="auto">
            <a:xfrm>
              <a:off x="3912205" y="1673161"/>
              <a:ext cx="4331175" cy="548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69900" indent="-469900">
                <a:lnSpc>
                  <a:spcPct val="160000"/>
                </a:lnSpc>
                <a:buClr>
                  <a:schemeClr val="accent2"/>
                </a:buClr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五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、进度安排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6395" name="组合 6"/>
          <p:cNvGrpSpPr>
            <a:grpSpLocks/>
          </p:cNvGrpSpPr>
          <p:nvPr/>
        </p:nvGrpSpPr>
        <p:grpSpPr bwMode="auto">
          <a:xfrm>
            <a:off x="3643313" y="1772816"/>
            <a:ext cx="4681537" cy="584775"/>
            <a:chOff x="3675522" y="1673162"/>
            <a:chExt cx="4680520" cy="614445"/>
          </a:xfrm>
        </p:grpSpPr>
        <p:sp>
          <p:nvSpPr>
            <p:cNvPr id="28" name="圆角矩形 27"/>
            <p:cNvSpPr/>
            <p:nvPr/>
          </p:nvSpPr>
          <p:spPr>
            <a:xfrm>
              <a:off x="3675522" y="1748222"/>
              <a:ext cx="4680520" cy="50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589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400" name="矩形 8"/>
            <p:cNvSpPr>
              <a:spLocks noChangeArrowheads="1"/>
            </p:cNvSpPr>
            <p:nvPr/>
          </p:nvSpPr>
          <p:spPr bwMode="auto">
            <a:xfrm>
              <a:off x="3912205" y="1673162"/>
              <a:ext cx="4287421" cy="61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69900" indent="-469900">
                <a:lnSpc>
                  <a:spcPct val="160000"/>
                </a:lnSpc>
                <a:buClr>
                  <a:schemeClr val="accent2"/>
                </a:buClr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一、课题的来源及研究的背景及意义</a:t>
              </a:r>
            </a:p>
          </p:txBody>
        </p:sp>
      </p:grpSp>
      <p:grpSp>
        <p:nvGrpSpPr>
          <p:cNvPr id="16396" name="组合 9"/>
          <p:cNvGrpSpPr>
            <a:grpSpLocks/>
          </p:cNvGrpSpPr>
          <p:nvPr/>
        </p:nvGrpSpPr>
        <p:grpSpPr bwMode="auto">
          <a:xfrm>
            <a:off x="3643313" y="2404641"/>
            <a:ext cx="4781569" cy="584775"/>
            <a:chOff x="3675522" y="1673159"/>
            <a:chExt cx="4780530" cy="613279"/>
          </a:xfrm>
        </p:grpSpPr>
        <p:sp>
          <p:nvSpPr>
            <p:cNvPr id="31" name="圆角矩形 30"/>
            <p:cNvSpPr/>
            <p:nvPr/>
          </p:nvSpPr>
          <p:spPr>
            <a:xfrm>
              <a:off x="3675522" y="1748079"/>
              <a:ext cx="4680520" cy="50445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589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398" name="矩形 11"/>
            <p:cNvSpPr>
              <a:spLocks noChangeArrowheads="1"/>
            </p:cNvSpPr>
            <p:nvPr/>
          </p:nvSpPr>
          <p:spPr bwMode="auto">
            <a:xfrm>
              <a:off x="3912205" y="1673159"/>
              <a:ext cx="4543847" cy="613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69900" indent="-469900">
                <a:lnSpc>
                  <a:spcPct val="160000"/>
                </a:lnSpc>
                <a:buClr>
                  <a:schemeClr val="accent2"/>
                </a:buClr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二、国内外在该方向的研究现状及分析</a:t>
              </a:r>
            </a:p>
          </p:txBody>
        </p:sp>
      </p:grpSp>
      <p:grpSp>
        <p:nvGrpSpPr>
          <p:cNvPr id="20" name="组合 12"/>
          <p:cNvGrpSpPr>
            <a:grpSpLocks/>
          </p:cNvGrpSpPr>
          <p:nvPr/>
        </p:nvGrpSpPr>
        <p:grpSpPr bwMode="auto">
          <a:xfrm>
            <a:off x="3634879" y="4947097"/>
            <a:ext cx="4681537" cy="552450"/>
            <a:chOff x="3675522" y="1673161"/>
            <a:chExt cx="4680520" cy="579266"/>
          </a:xfrm>
        </p:grpSpPr>
        <p:sp>
          <p:nvSpPr>
            <p:cNvPr id="21" name="圆角矩形 20"/>
            <p:cNvSpPr/>
            <p:nvPr/>
          </p:nvSpPr>
          <p:spPr>
            <a:xfrm>
              <a:off x="3675522" y="1748067"/>
              <a:ext cx="4680520" cy="5043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589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3912205" y="1673161"/>
              <a:ext cx="4331175" cy="548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69900" indent="-469900">
                <a:lnSpc>
                  <a:spcPct val="160000"/>
                </a:lnSpc>
                <a:buClr>
                  <a:schemeClr val="accent2"/>
                </a:buClr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六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</a:rPr>
                <a:t>、预期困难及解决措施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  <a:cs typeface="+mj-cs"/>
              </a:rPr>
              <a:t>六、</a:t>
            </a: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  <a:cs typeface="+mj-cs"/>
              </a:rPr>
              <a:t>预期困难及解决措施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63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(7)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827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55976" y="3832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808820" y="1593709"/>
            <a:ext cx="552636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2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题：文中的一些方案只是设想，并未的到实验验证，只是理论上的公式。</a:t>
            </a:r>
          </a:p>
          <a:p>
            <a:pPr indent="3048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解决措施：在解决实际问题时，参考实际的情况，对于与设想有偏差的问题多查阅资料，深入探究。</a:t>
            </a:r>
            <a:endParaRPr lang="zh-CN" altLang="en-US" sz="32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1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9"/>
          <p:cNvSpPr txBox="1">
            <a:spLocks noGrp="1"/>
          </p:cNvSpPr>
          <p:nvPr/>
        </p:nvSpPr>
        <p:spPr bwMode="auto">
          <a:xfrm>
            <a:off x="6551613" y="9650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8F60B79-B3D0-49CD-BB36-790A2290896C}" type="slidenum">
              <a:rPr lang="zh-CN" altLang="en-US" sz="1200">
                <a:solidFill>
                  <a:srgbClr val="898989"/>
                </a:solidFill>
                <a:latin typeface="Arial" charset="0"/>
              </a:rPr>
              <a:pPr algn="r"/>
              <a:t>21</a:t>
            </a:fld>
            <a:endParaRPr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182" y="3006866"/>
            <a:ext cx="8713788" cy="144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40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非常感谢各位</a:t>
            </a:r>
            <a:r>
              <a:rPr lang="zh-CN" altLang="en-US" sz="4000" b="1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老师倾</a:t>
            </a:r>
            <a:r>
              <a:rPr lang="zh-CN" altLang="en-US" sz="40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听，</a:t>
            </a:r>
            <a:endParaRPr lang="en-US" altLang="zh-CN" sz="40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itchFamily="34" charset="-122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4000" b="1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</a:rPr>
              <a:t>欢迎批评指正！</a:t>
            </a:r>
            <a:endParaRPr lang="zh-CN" altLang="en-US" sz="40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itchFamily="34" charset="-122"/>
            </a:endParaRPr>
          </a:p>
        </p:txBody>
      </p:sp>
      <p:sp>
        <p:nvSpPr>
          <p:cNvPr id="5837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690BAC-A970-474F-B8C5-B485ADD0FC92}" type="slidenum">
              <a:rPr lang="zh-CN" altLang="en-US" smtClean="0">
                <a:latin typeface="Arial" charset="0"/>
                <a:cs typeface="Arial" charset="0"/>
              </a:rPr>
              <a:pPr/>
              <a:t>21</a:t>
            </a:fld>
            <a:endParaRPr lang="en-US" altLang="zh-CN">
              <a:latin typeface="Arial" charset="0"/>
              <a:cs typeface="Arial" charset="0"/>
            </a:endParaRPr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6911975" y="404813"/>
            <a:ext cx="2232025" cy="681037"/>
            <a:chOff x="6911752" y="548680"/>
            <a:chExt cx="2232248" cy="679346"/>
          </a:xfrm>
        </p:grpSpPr>
        <p:sp>
          <p:nvSpPr>
            <p:cNvPr id="7" name="五边形 6"/>
            <p:cNvSpPr/>
            <p:nvPr/>
          </p:nvSpPr>
          <p:spPr>
            <a:xfrm flipH="1">
              <a:off x="6911752" y="548680"/>
              <a:ext cx="2232248" cy="646092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圆角矩形 41"/>
            <p:cNvSpPr>
              <a:spLocks noChangeArrowheads="1"/>
            </p:cNvSpPr>
            <p:nvPr/>
          </p:nvSpPr>
          <p:spPr bwMode="auto">
            <a:xfrm>
              <a:off x="7068930" y="582003"/>
              <a:ext cx="2062369" cy="646023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</a:rPr>
                <a:t>结      语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88913" y="2782888"/>
            <a:ext cx="9594851" cy="1477962"/>
            <a:chOff x="-39373" y="2782116"/>
            <a:chExt cx="9400168" cy="1478742"/>
          </a:xfrm>
        </p:grpSpPr>
        <p:sp>
          <p:nvSpPr>
            <p:cNvPr id="4" name="矩形 3"/>
            <p:cNvSpPr/>
            <p:nvPr/>
          </p:nvSpPr>
          <p:spPr bwMode="auto">
            <a:xfrm>
              <a:off x="426994" y="3166838"/>
              <a:ext cx="8465485" cy="115093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/>
            </a:p>
          </p:txBody>
        </p:sp>
        <p:sp>
          <p:nvSpPr>
            <p:cNvPr id="17414" name="矩形 6"/>
            <p:cNvSpPr>
              <a:spLocks noChangeArrowheads="1"/>
            </p:cNvSpPr>
            <p:nvPr/>
          </p:nvSpPr>
          <p:spPr bwMode="auto">
            <a:xfrm>
              <a:off x="251521" y="2782116"/>
              <a:ext cx="8640958" cy="76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b="1"/>
            </a:p>
          </p:txBody>
        </p:sp>
      </p:grpSp>
      <p:sp>
        <p:nvSpPr>
          <p:cNvPr id="11" name="圆角矩形 10"/>
          <p:cNvSpPr/>
          <p:nvPr/>
        </p:nvSpPr>
        <p:spPr bwMode="auto">
          <a:xfrm>
            <a:off x="523786" y="2490322"/>
            <a:ext cx="8100000" cy="1168295"/>
          </a:xfrm>
          <a:prstGeom prst="roundRect">
            <a:avLst>
              <a:gd name="adj" fmla="val 122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B27B5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bliqueTopRigh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469900" indent="-469900" algn="ctr">
              <a:lnSpc>
                <a:spcPct val="160000"/>
              </a:lnSpc>
              <a:buClr>
                <a:schemeClr val="accent2"/>
              </a:buClr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一、课题的来源及研究的背景及意义</a:t>
            </a:r>
          </a:p>
        </p:txBody>
      </p:sp>
      <p:sp>
        <p:nvSpPr>
          <p:cNvPr id="17412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7635E4-2A27-4BC2-970F-E5D86B24C43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  <a:cs typeface="+mj-cs"/>
              </a:rPr>
              <a:t>一、课题的来源及研究的背景及意义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611560" y="1052513"/>
            <a:ext cx="8352928" cy="47527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电器用途广泛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职能多样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是电路中的重要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接触器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用于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控制电路通断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，是很重要的一类电器。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indent="-571500">
              <a:buFont typeface="Wingdings" pitchFamily="2" charset="2"/>
              <a:buChar char="l"/>
              <a:defRPr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大多优化算法都需要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多次重复运算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，因此只适用于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体积、成本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等易于求解的目标。但对其他目标，例如动态特性、温升、振动性能等在工程应用中常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用有限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元法求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marL="0" indent="0" algn="ctr" eaLnBrk="1" hangingPunct="1">
              <a:buNone/>
              <a:defRPr/>
            </a:pP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88913" y="2782888"/>
            <a:ext cx="9594851" cy="1477962"/>
            <a:chOff x="-39373" y="2782116"/>
            <a:chExt cx="9400168" cy="1478742"/>
          </a:xfrm>
        </p:grpSpPr>
        <p:sp>
          <p:nvSpPr>
            <p:cNvPr id="4" name="矩形 3"/>
            <p:cNvSpPr/>
            <p:nvPr/>
          </p:nvSpPr>
          <p:spPr bwMode="auto">
            <a:xfrm>
              <a:off x="426994" y="3166838"/>
              <a:ext cx="8465485" cy="115093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/>
            </a:p>
          </p:txBody>
        </p:sp>
        <p:sp>
          <p:nvSpPr>
            <p:cNvPr id="17414" name="矩形 6"/>
            <p:cNvSpPr>
              <a:spLocks noChangeArrowheads="1"/>
            </p:cNvSpPr>
            <p:nvPr/>
          </p:nvSpPr>
          <p:spPr bwMode="auto">
            <a:xfrm>
              <a:off x="251521" y="2782116"/>
              <a:ext cx="8640958" cy="76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b="1"/>
            </a:p>
          </p:txBody>
        </p:sp>
      </p:grpSp>
      <p:sp>
        <p:nvSpPr>
          <p:cNvPr id="11" name="圆角矩形 10"/>
          <p:cNvSpPr/>
          <p:nvPr/>
        </p:nvSpPr>
        <p:spPr bwMode="auto">
          <a:xfrm>
            <a:off x="523786" y="2490322"/>
            <a:ext cx="8100000" cy="1168295"/>
          </a:xfrm>
          <a:prstGeom prst="roundRect">
            <a:avLst>
              <a:gd name="adj" fmla="val 122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B27B5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bliqueTopRigh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469900" indent="-469900" algn="ctr">
              <a:lnSpc>
                <a:spcPct val="160000"/>
              </a:lnSpc>
              <a:buClr>
                <a:schemeClr val="accent2"/>
              </a:buClr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二、</a:t>
            </a:r>
            <a:r>
              <a:rPr lang="zh-CN" altLang="zh-CN" sz="3200" b="1" dirty="0">
                <a:solidFill>
                  <a:schemeClr val="bg1"/>
                </a:solidFill>
                <a:latin typeface="+mn-ea"/>
              </a:rPr>
              <a:t>国内外在该方向的研究现状和分析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412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7635E4-2A27-4BC2-970F-E5D86B24C43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6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  <a:cs typeface="+mj-cs"/>
              </a:rPr>
              <a:t>二、国内外在该方向的研究现状和分析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467544" y="1808401"/>
            <a:ext cx="8136904" cy="4752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目前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解决电磁系统计算问题的数值计算方法主要</a:t>
            </a:r>
            <a:r>
              <a:rPr lang="zh-CN" altLang="en-US" sz="28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有：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有限元方法（</a:t>
            </a:r>
            <a:r>
              <a:rPr 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FEM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）、有限差分法（</a:t>
            </a:r>
            <a:r>
              <a:rPr 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FDM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）、有限体积法（</a:t>
            </a:r>
            <a:r>
              <a:rPr 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FVM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）等。</a:t>
            </a:r>
          </a:p>
          <a:p>
            <a:pPr marL="0" indent="0" eaLnBrk="1" hangingPunct="1"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215" y="1146450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a typeface="+mn-ea"/>
                <a:cs typeface="微软雅黑" pitchFamily="34" charset="-122"/>
              </a:rPr>
              <a:t>1</a:t>
            </a:r>
            <a:r>
              <a:rPr lang="en-US" altLang="zh-CN" sz="2800" b="1" dirty="0">
                <a:ea typeface="+mn-ea"/>
                <a:cs typeface="微软雅黑" pitchFamily="34" charset="-122"/>
              </a:rPr>
              <a:t>.</a:t>
            </a:r>
            <a:r>
              <a:rPr lang="zh-CN" altLang="en-US" sz="2800" b="1" dirty="0">
                <a:ea typeface="+mn-ea"/>
                <a:cs typeface="微软雅黑" pitchFamily="34" charset="-122"/>
              </a:rPr>
              <a:t>电磁问题数值解算技术的研究现状</a:t>
            </a:r>
            <a:endParaRPr lang="en-US" sz="2800" b="1" dirty="0">
              <a:ea typeface="+mn-ea"/>
              <a:cs typeface="微软雅黑" pitchFamily="34" charset="-122"/>
            </a:endParaRPr>
          </a:p>
          <a:p>
            <a:endParaRPr lang="zh-CN" altLang="en-US" sz="2800" b="1" dirty="0">
              <a:ea typeface="+mn-ea"/>
              <a:cs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09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  <a:cs typeface="+mj-cs"/>
              </a:rPr>
              <a:t>二、国内外在该方向的研究现状和分析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323528" y="1939922"/>
            <a:ext cx="8640960" cy="4621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在有限元程序的求解过程当中，消耗时间最多的几个阶段为：分网过程、单元装配以及非线性迭代求解过程。</a:t>
            </a:r>
          </a:p>
          <a:p>
            <a:pPr marL="0" indent="0" eaLnBrk="1" hangingPunct="1">
              <a:buNone/>
              <a:defRPr/>
            </a:pP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046489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有限元求解加速方法的研究现状</a:t>
            </a:r>
            <a:endParaRPr 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88913" y="2782888"/>
            <a:ext cx="9594851" cy="1477962"/>
            <a:chOff x="-39373" y="2782116"/>
            <a:chExt cx="9400168" cy="1478742"/>
          </a:xfrm>
        </p:grpSpPr>
        <p:sp>
          <p:nvSpPr>
            <p:cNvPr id="4" name="矩形 3"/>
            <p:cNvSpPr/>
            <p:nvPr/>
          </p:nvSpPr>
          <p:spPr bwMode="auto">
            <a:xfrm>
              <a:off x="426994" y="3166838"/>
              <a:ext cx="8465485" cy="115093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/>
            </a:p>
          </p:txBody>
        </p:sp>
        <p:sp>
          <p:nvSpPr>
            <p:cNvPr id="17414" name="矩形 6"/>
            <p:cNvSpPr>
              <a:spLocks noChangeArrowheads="1"/>
            </p:cNvSpPr>
            <p:nvPr/>
          </p:nvSpPr>
          <p:spPr bwMode="auto">
            <a:xfrm>
              <a:off x="251521" y="2782116"/>
              <a:ext cx="8640958" cy="76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b="1"/>
            </a:p>
          </p:txBody>
        </p:sp>
      </p:grpSp>
      <p:sp>
        <p:nvSpPr>
          <p:cNvPr id="11" name="圆角矩形 10"/>
          <p:cNvSpPr/>
          <p:nvPr/>
        </p:nvSpPr>
        <p:spPr bwMode="auto">
          <a:xfrm>
            <a:off x="523786" y="2490322"/>
            <a:ext cx="8100000" cy="1168295"/>
          </a:xfrm>
          <a:prstGeom prst="roundRect">
            <a:avLst>
              <a:gd name="adj" fmla="val 122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B27B5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bliqueTopRigh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469900" indent="-469900" algn="ctr">
              <a:lnSpc>
                <a:spcPct val="160000"/>
              </a:lnSpc>
              <a:buClr>
                <a:schemeClr val="accent2"/>
              </a:buClr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三、主要研究内容</a:t>
            </a:r>
          </a:p>
        </p:txBody>
      </p:sp>
      <p:sp>
        <p:nvSpPr>
          <p:cNvPr id="17412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7635E4-2A27-4BC2-970F-E5D86B24C43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35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C785FF-1863-4C6C-9B5F-C050AE5D2DA2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625"/>
            <a:ext cx="8229600" cy="628650"/>
          </a:xfrm>
          <a:prstGeom prst="rect">
            <a:avLst/>
          </a:prstGeom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1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itchFamily="34" charset="-122"/>
                <a:cs typeface="+mj-cs"/>
              </a:rPr>
              <a:t>三、主要研究内容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611560" y="929673"/>
            <a:ext cx="8352928" cy="54223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Book" pitchFamily="34" charset="0"/>
                <a:ea typeface="+mn-ea"/>
                <a:cs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arenR"/>
            </a:pP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区域分解技术（</a:t>
            </a:r>
            <a:r>
              <a:rPr 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DD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）和传输线迭代法（</a:t>
            </a:r>
            <a:r>
              <a:rPr 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TLM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arenR"/>
            </a:pP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程序，编程实现电器静磁场有限元求解算法</a:t>
            </a: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arenR"/>
            </a:pP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求解方法对比</a:t>
            </a: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arenR"/>
            </a:pP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对典型电磁机构电磁吸力的计算和比较分析</a:t>
            </a: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arenR"/>
            </a:pP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电磁机构的参数设计</a:t>
            </a:r>
          </a:p>
          <a:p>
            <a:pPr marL="0" indent="0">
              <a:buNone/>
            </a:pP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70937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11166</TotalTime>
  <Words>1160</Words>
  <Application>Microsoft Office PowerPoint</Application>
  <PresentationFormat>On-screen Show (4:3)</PresentationFormat>
  <Paragraphs>128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Franklin Gothic Medium</vt:lpstr>
      <vt:lpstr>Franklin Gothic Book</vt:lpstr>
      <vt:lpstr>Calibri</vt:lpstr>
      <vt:lpstr>微软雅黑</vt:lpstr>
      <vt:lpstr>Wingdings</vt:lpstr>
      <vt:lpstr>Times New Roman</vt:lpstr>
      <vt:lpstr>黑体</vt:lpstr>
      <vt:lpstr>Arial</vt:lpstr>
      <vt:lpstr>宋体</vt:lpstr>
      <vt:lpstr>Office 主题</vt:lpstr>
      <vt:lpstr>基于区域分解与传输线法的电器静磁场有限元求解方法</vt:lpstr>
      <vt:lpstr>PowerPoint Presentation</vt:lpstr>
      <vt:lpstr>PowerPoint Presentation</vt:lpstr>
      <vt:lpstr>一、课题的来源及研究的背景及意义</vt:lpstr>
      <vt:lpstr>PowerPoint Presentation</vt:lpstr>
      <vt:lpstr>二、国内外在该方向的研究现状和分析</vt:lpstr>
      <vt:lpstr>二、国内外在该方向的研究现状和分析</vt:lpstr>
      <vt:lpstr>PowerPoint Presentation</vt:lpstr>
      <vt:lpstr>三、主要研究内容</vt:lpstr>
      <vt:lpstr>PowerPoint Presentation</vt:lpstr>
      <vt:lpstr>四、研究方案及预期达到的目标</vt:lpstr>
      <vt:lpstr>四、研究方案及预期达到的目标</vt:lpstr>
      <vt:lpstr>四、研究方案及预期达到的目标</vt:lpstr>
      <vt:lpstr>四、研究方案及预期达到的目标</vt:lpstr>
      <vt:lpstr>PowerPoint Presentation</vt:lpstr>
      <vt:lpstr>五、进度安排</vt:lpstr>
      <vt:lpstr>五、进度安排</vt:lpstr>
      <vt:lpstr>PowerPoint Presentation</vt:lpstr>
      <vt:lpstr>六、预期困难及解决措施</vt:lpstr>
      <vt:lpstr>六、预期困难及解决措施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密封电子元器件及电子设备多余物自动检测技术</dc:title>
  <dc:creator>ThinkPad</dc:creator>
  <cp:lastModifiedBy>yuchen yang</cp:lastModifiedBy>
  <cp:revision>699</cp:revision>
  <dcterms:created xsi:type="dcterms:W3CDTF">2014-05-12T02:00:36Z</dcterms:created>
  <dcterms:modified xsi:type="dcterms:W3CDTF">2018-01-01T14:32:27Z</dcterms:modified>
</cp:coreProperties>
</file>