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4"/>
  </p:sldMasterIdLst>
  <p:notesMasterIdLst>
    <p:notesMasterId r:id="rId14"/>
  </p:notesMasterIdLst>
  <p:handoutMasterIdLst>
    <p:handoutMasterId r:id="rId15"/>
  </p:handoutMasterIdLst>
  <p:sldIdLst>
    <p:sldId id="355" r:id="rId5"/>
    <p:sldId id="372" r:id="rId6"/>
    <p:sldId id="378" r:id="rId7"/>
    <p:sldId id="379" r:id="rId8"/>
    <p:sldId id="380" r:id="rId9"/>
    <p:sldId id="384" r:id="rId10"/>
    <p:sldId id="385" r:id="rId11"/>
    <p:sldId id="381" r:id="rId12"/>
    <p:sldId id="3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914;&#953;&#946;&#955;&#943;&#959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dirty="0"/>
              <a:t>Χρόνος</a:t>
            </a:r>
            <a:r>
              <a:rPr lang="el-GR" baseline="0" dirty="0"/>
              <a:t> Εκτέλεσης συναρτήσει </a:t>
            </a:r>
            <a:r>
              <a:rPr lang="el-GR" baseline="0" dirty="0" err="1"/>
              <a:t>αρ</a:t>
            </a:r>
            <a:r>
              <a:rPr lang="el-GR" baseline="0" dirty="0"/>
              <a:t>. Δημοσιεύσεων</a:t>
            </a:r>
            <a:endParaRPr lang="el-G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702947622966781E-2"/>
          <c:y val="0.17312262470078449"/>
          <c:w val="0.86605925429368136"/>
          <c:h val="0.77168100286436625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Φύλλο1!$A$1:$A$6</c:f>
              <c:numCache>
                <c:formatCode>General</c:formatCode>
                <c:ptCount val="6"/>
                <c:pt idx="0">
                  <c:v>2500</c:v>
                </c:pt>
                <c:pt idx="1">
                  <c:v>10000</c:v>
                </c:pt>
                <c:pt idx="2">
                  <c:v>100000</c:v>
                </c:pt>
                <c:pt idx="3">
                  <c:v>500000</c:v>
                </c:pt>
                <c:pt idx="4">
                  <c:v>1000000</c:v>
                </c:pt>
                <c:pt idx="5">
                  <c:v>1600000</c:v>
                </c:pt>
              </c:numCache>
            </c:numRef>
          </c:xVal>
          <c:yVal>
            <c:numRef>
              <c:f>Φύλλο1!$B$1:$B$6</c:f>
              <c:numCache>
                <c:formatCode>General</c:formatCode>
                <c:ptCount val="6"/>
                <c:pt idx="0">
                  <c:v>8.9999999999999993E-3</c:v>
                </c:pt>
                <c:pt idx="1">
                  <c:v>1.2999999999999999E-2</c:v>
                </c:pt>
                <c:pt idx="2">
                  <c:v>9.4500000000000001E-2</c:v>
                </c:pt>
                <c:pt idx="3">
                  <c:v>0.45600000000000002</c:v>
                </c:pt>
                <c:pt idx="4">
                  <c:v>0.95</c:v>
                </c:pt>
                <c:pt idx="5">
                  <c:v>1.45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1AF-4CC4-A5CA-18AE991DAD42}"/>
            </c:ext>
          </c:extLst>
        </c:ser>
        <c:ser>
          <c:idx val="1"/>
          <c:order val="1"/>
          <c:tx>
            <c:v>indexes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Φύλλο1!$A:$A</c:f>
              <c:numCache>
                <c:formatCode>General</c:formatCode>
                <c:ptCount val="1048576"/>
                <c:pt idx="0">
                  <c:v>2500</c:v>
                </c:pt>
                <c:pt idx="1">
                  <c:v>10000</c:v>
                </c:pt>
                <c:pt idx="2">
                  <c:v>100000</c:v>
                </c:pt>
                <c:pt idx="3">
                  <c:v>500000</c:v>
                </c:pt>
                <c:pt idx="4">
                  <c:v>1000000</c:v>
                </c:pt>
                <c:pt idx="5">
                  <c:v>1600000</c:v>
                </c:pt>
              </c:numCache>
            </c:numRef>
          </c:xVal>
          <c:yVal>
            <c:numRef>
              <c:f>Φύλλο1!$C:$C</c:f>
              <c:numCache>
                <c:formatCode>General</c:formatCode>
                <c:ptCount val="1048576"/>
                <c:pt idx="0">
                  <c:v>2.3000000000000001E-4</c:v>
                </c:pt>
                <c:pt idx="1">
                  <c:v>2.5000000000000001E-4</c:v>
                </c:pt>
                <c:pt idx="2">
                  <c:v>2.5000000000000001E-4</c:v>
                </c:pt>
                <c:pt idx="3">
                  <c:v>3.1E-4</c:v>
                </c:pt>
                <c:pt idx="4">
                  <c:v>3.4000000000000002E-4</c:v>
                </c:pt>
                <c:pt idx="5">
                  <c:v>3.6000000000000002E-4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1AF-4CC4-A5CA-18AE991DA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8943104"/>
        <c:axId val="279593424"/>
      </c:scatterChart>
      <c:valAx>
        <c:axId val="1758943104"/>
        <c:scaling>
          <c:logBase val="10"/>
          <c:orientation val="minMax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593424"/>
        <c:crosses val="autoZero"/>
        <c:crossBetween val="midCat"/>
      </c:valAx>
      <c:valAx>
        <c:axId val="27959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943104"/>
        <c:crosses val="autoZero"/>
        <c:crossBetween val="midCat"/>
        <c:majorUnit val="0.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98339-849B-4A1B-94AD-C4117A0FF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D5E0A-DBC5-4154-AAB7-1A6EB3DE09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0A84D-7040-4B66-A8F2-FF3252F0E77C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0B103-107D-44C7-86CE-09C471DEAD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0EF81-D30D-4180-8B94-1BE4961093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1B87B-3F29-42F3-B07C-6AC113107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1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52D08-8B84-4A6F-9F01-611184AC5843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C84E0-A62F-42E1-8B0C-7D28DFB478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7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1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2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1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phic 10">
            <a:extLst>
              <a:ext uri="{FF2B5EF4-FFF2-40B4-BE49-F238E27FC236}">
                <a16:creationId xmlns:a16="http://schemas.microsoft.com/office/drawing/2014/main" id="{750609E5-CE3B-4880-AF1C-03AAE8F98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75989" y="443117"/>
            <a:ext cx="1066799" cy="106679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30A1EBAD-5F9E-43E3-852F-53FD94BE2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3678849" y="710118"/>
            <a:ext cx="485348" cy="48534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2F733F-6A95-4365-941D-3C310EC06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949364" y="328201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F2624E7-C182-4BF3-A1CE-10E08023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575423"/>
            <a:ext cx="5435027" cy="323457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algn="l"/>
            <a:r>
              <a:rPr lang="el-GR" sz="5400">
                <a:solidFill>
                  <a:srgbClr val="FFFFFF"/>
                </a:solidFill>
              </a:rPr>
              <a:t>Κάντε κλικ για να επεξεργαστείτε τον τίτλο υποδείγματος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E173997-1548-44F7-B0A4-108B77F0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l"/>
            <a:r>
              <a:rPr lang="el-GR">
                <a:solidFill>
                  <a:srgbClr val="FFFFFF"/>
                </a:solidFill>
              </a:rPr>
              <a:t>Κάντε κλικ για να επεξεργαστείτε τον υπότιτλο του υποδείγματος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A37CD930-076A-4257-8800-922EDF1A05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7600" y="574675"/>
            <a:ext cx="5445125" cy="57499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1" name="Date Placeholder 4">
            <a:extLst>
              <a:ext uri="{FF2B5EF4-FFF2-40B4-BE49-F238E27FC236}">
                <a16:creationId xmlns:a16="http://schemas.microsoft.com/office/drawing/2014/main" id="{B17F4254-E7F3-482D-83B2-F40E678D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2/2/20XX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69A3213B-8554-4293-925C-3977950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PRESENTATION TITLE</a:t>
            </a:r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E6081EFA-FDDB-48B1-8F8F-506DAA8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A5EAFD9-C10D-423D-877A-A7E344B8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25987" y="6085893"/>
            <a:ext cx="261660" cy="26166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2E34FD-F45A-4FC4-A537-1CD32731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234728" y="5325178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1B714E7-4FD4-46B0-8831-48EB663CF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28748170-3B03-4983-B18A-BD3434F6A1E0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8763577F-7D99-42DD-8DEE-6CC576187D1E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4EF5F2E5-90C0-417E-8B26-0927E3086B9A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648150F6-4F74-4696-AF2C-455208042AA2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F341ACE-BA74-497F-B0A2-112DCBB2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l-GR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Κάντε κλικ για να επεξεργαστείτε τον τίτλο υποδείγματος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3858BEB-3028-46B2-A113-0312EFEC21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2541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4B6002D-221D-4D66-93ED-DAD87E6478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2191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37B583B4-9EAA-4C7A-8DE1-DF310A0D24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7397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694B9F6A-3683-47F2-8548-EA26CEADE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7047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1FDFCFD6-336A-4319-8946-39E7EC2C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EDA87BDB-4AAD-4508-9D8E-9413194A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972B28B4-16BA-417A-B46D-DBD7D41F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8A1D0A1-1FD1-4F94-B2C0-06C2E203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58CFF91A-90A9-4CD1-A803-636F9F1304A4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4FBC4BC7-0780-43F3-A67A-65EB564F696D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1CE0ABAF-CF8C-4E0D-A844-F01B6E85B2E3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5E894DEB-17BA-46D9-AF52-DFC04FC4E93A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30AFDACD-10D0-493F-9AA6-0C0AC883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l-GR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Κάντε κλικ για να επεξεργαστείτε τον τίτλο υποδείγματος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FCFF65AC-D857-44D4-8C75-42685EEC82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992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25">
            <a:extLst>
              <a:ext uri="{FF2B5EF4-FFF2-40B4-BE49-F238E27FC236}">
                <a16:creationId xmlns:a16="http://schemas.microsoft.com/office/drawing/2014/main" id="{CBC02743-732C-4B86-AB3D-5C05A02D0D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641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01F8B39A-529F-4E49-AE13-52EC4704DE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3829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2A6AE7B0-4281-44CE-83E8-FF70EB548A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78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9D1E92C6-323C-467F-8117-84624685E7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017" y="2333139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292D7CF-B506-4D5A-9747-949D560789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5666" y="2885554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39C4FF29-BCBF-4D15-B2D8-AE2E1F38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08F6E4A-924F-4513-8E2C-B2815410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4E5349C-86B2-431A-A9BA-60665D17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E28B89-23CB-4E2C-9090-24A7CDF75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986" y="173174"/>
            <a:ext cx="11687253" cy="6145490"/>
            <a:chOff x="127986" y="173174"/>
            <a:chExt cx="11687253" cy="6145490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26535BF8-E789-4325-8C4F-264426E02116}"/>
                </a:ext>
              </a:extLst>
            </p:cNvPr>
            <p:cNvSpPr/>
            <p:nvPr/>
          </p:nvSpPr>
          <p:spPr>
            <a:xfrm rot="18900000" flipH="1">
              <a:off x="10799652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B78DBD66-1754-4720-8E59-A61B23F58E27}"/>
                </a:ext>
              </a:extLst>
            </p:cNvPr>
            <p:cNvSpPr/>
            <p:nvPr/>
          </p:nvSpPr>
          <p:spPr>
            <a:xfrm rot="10800000" flipH="1">
              <a:off x="10187575" y="200771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75D17540-387A-482A-B432-46A1EFB58756}"/>
                </a:ext>
              </a:extLst>
            </p:cNvPr>
            <p:cNvSpPr/>
            <p:nvPr/>
          </p:nvSpPr>
          <p:spPr>
            <a:xfrm rot="10800000" flipH="1">
              <a:off x="127986" y="6031517"/>
              <a:ext cx="287147" cy="287147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E29BA681-D191-4B3E-B7AD-D4DD1956C66B}"/>
                </a:ext>
              </a:extLst>
            </p:cNvPr>
            <p:cNvSpPr/>
            <p:nvPr/>
          </p:nvSpPr>
          <p:spPr>
            <a:xfrm rot="10800000" flipH="1">
              <a:off x="9714204" y="733387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0E8379E-F532-476C-8A66-79F96DB2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252" y="544786"/>
            <a:ext cx="6400800" cy="1683971"/>
          </a:xfrm>
        </p:spPr>
        <p:txBody>
          <a:bodyPr anchor="b">
            <a:normAutofit/>
          </a:bodyPr>
          <a:lstStyle/>
          <a:p>
            <a:r>
              <a:rPr lang="el-GR">
                <a:cs typeface="Segoe UI" panose="020B0502040204020203" pitchFamily="34" charset="0"/>
              </a:rPr>
              <a:t>Κάντε κλικ για να επεξεργαστείτε τον τίτλο υποδείγματος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28" name="Picture Placeholder 22">
            <a:extLst>
              <a:ext uri="{FF2B5EF4-FFF2-40B4-BE49-F238E27FC236}">
                <a16:creationId xmlns:a16="http://schemas.microsoft.com/office/drawing/2014/main" id="{C1B7FDD6-4D3A-4AE1-B7D0-86DC45B0EA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574675"/>
            <a:ext cx="4022725" cy="186736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Picture Placeholder 24">
            <a:extLst>
              <a:ext uri="{FF2B5EF4-FFF2-40B4-BE49-F238E27FC236}">
                <a16:creationId xmlns:a16="http://schemas.microsoft.com/office/drawing/2014/main" id="{31A33AED-20A4-4373-814A-DA708A6CBE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2925" y="2519163"/>
            <a:ext cx="4022725" cy="184304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0" name="Picture Placeholder 26">
            <a:extLst>
              <a:ext uri="{FF2B5EF4-FFF2-40B4-BE49-F238E27FC236}">
                <a16:creationId xmlns:a16="http://schemas.microsoft.com/office/drawing/2014/main" id="{912C8FB0-089E-45C8-820C-1DB37CF6ED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2925" y="4439331"/>
            <a:ext cx="4022725" cy="187933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E06B4D-C658-4E45-A3F7-F9764B19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52" y="2409776"/>
            <a:ext cx="6400800" cy="371483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/>
            </a:lvl1pPr>
          </a:lstStyle>
          <a:p>
            <a:pPr lvl="0">
              <a:lnSpc>
                <a:spcPct val="120000"/>
              </a:lnSpc>
              <a:buFont typeface="Aller" panose="020B0603020203020204" pitchFamily="34" charset="0"/>
              <a:buChar char="+"/>
            </a:pPr>
            <a:r>
              <a:rPr lang="el-GR" sz="1800">
                <a:cs typeface="Segoe UI" panose="020B0502040204020203" pitchFamily="34" charset="0"/>
              </a:rPr>
              <a:t>Στυλ κειμένου υποδείγματος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15A75550-8D38-4A9F-85E4-7A0AAC04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8B8FA61-4080-4FE6-A841-33EBEFFA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D100CF52-3E48-4F45-8364-508D4B71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Graphic 10">
            <a:extLst>
              <a:ext uri="{FF2B5EF4-FFF2-40B4-BE49-F238E27FC236}">
                <a16:creationId xmlns:a16="http://schemas.microsoft.com/office/drawing/2014/main" id="{700F5C96-E2D7-4D19-99B6-D56001B8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0891156" y="241085"/>
            <a:ext cx="925287" cy="92528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C3AFF211-012D-43E4-B59F-BAFA07FEE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34076" y="1394142"/>
            <a:ext cx="261660" cy="261660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25CA5D-5FF0-4FEA-A2FC-2239486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anchor="ctr">
            <a:normAutofit/>
          </a:bodyPr>
          <a:lstStyle/>
          <a:p>
            <a:r>
              <a:rPr lang="el-GR">
                <a:cs typeface="Segoe UI" panose="020B0502040204020203" pitchFamily="34" charset="0"/>
              </a:rPr>
              <a:t>Κάντε κλικ για να επεξεργαστείτε τον τίτλο υποδείγματος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6CE4-35AA-4B7D-B1D9-AFEC56F1F97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1" y="2286000"/>
            <a:ext cx="5435600" cy="40052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baseline="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CA50A35E-7645-4F70-8ADA-229A6593E79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7125" y="2286000"/>
            <a:ext cx="5435600" cy="40386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0190A104-68BF-4430-B596-8DF4AAFD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8CCC4275-F340-400B-8C07-11B2A7B2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C38366E-8B47-475F-9F64-91C075E2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DDE94BA-93DF-4A00-A48C-185D23B2F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848" y="728905"/>
            <a:ext cx="5922952" cy="3184274"/>
          </a:xfrm>
        </p:spPr>
        <p:txBody>
          <a:bodyPr anchor="b">
            <a:normAutofit/>
          </a:bodyPr>
          <a:lstStyle/>
          <a:p>
            <a:pPr algn="l"/>
            <a:r>
              <a:rPr lang="el-GR" sz="5400"/>
              <a:t>Κάντε κλικ για να επεξεργαστείτε τον τίτλο υποδείγματος</a:t>
            </a:r>
            <a:endParaRPr lang="en-US" sz="5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DBB12C2-98A6-4E7C-8122-E2EE21BF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967" y="4072044"/>
            <a:ext cx="5942079" cy="1495379"/>
          </a:xfrm>
        </p:spPr>
        <p:txBody>
          <a:bodyPr/>
          <a:lstStyle>
            <a:lvl1pPr marL="0" indent="0">
              <a:buClr>
                <a:schemeClr val="accent6"/>
              </a:buClr>
              <a:buNone/>
              <a:defRPr/>
            </a:lvl1pPr>
          </a:lstStyle>
          <a:p>
            <a:pPr algn="l"/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AC49D1E9-8FDA-48E9-88F2-80DF0F22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11">
            <a:extLst>
              <a:ext uri="{FF2B5EF4-FFF2-40B4-BE49-F238E27FC236}">
                <a16:creationId xmlns:a16="http://schemas.microsoft.com/office/drawing/2014/main" id="{C4FC0EA3-7981-40EF-88D1-1AAF5E60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2">
            <a:extLst>
              <a:ext uri="{FF2B5EF4-FFF2-40B4-BE49-F238E27FC236}">
                <a16:creationId xmlns:a16="http://schemas.microsoft.com/office/drawing/2014/main" id="{E6BA146E-DA8D-460D-962E-8D54A903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D93F340-CFEF-4E87-A7A5-E9177B914D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450" y="574675"/>
            <a:ext cx="4311650" cy="2820988"/>
          </a:xfrm>
          <a:custGeom>
            <a:avLst/>
            <a:gdLst>
              <a:gd name="connsiteX0" fmla="*/ 337233 w 4311650"/>
              <a:gd name="connsiteY0" fmla="*/ 0 h 2820988"/>
              <a:gd name="connsiteX1" fmla="*/ 1035594 w 4311650"/>
              <a:gd name="connsiteY1" fmla="*/ 0 h 2820988"/>
              <a:gd name="connsiteX2" fmla="*/ 1035443 w 4311650"/>
              <a:gd name="connsiteY2" fmla="*/ 749 h 2820988"/>
              <a:gd name="connsiteX3" fmla="*/ 1209844 w 4311650"/>
              <a:gd name="connsiteY3" fmla="*/ 175150 h 2820988"/>
              <a:gd name="connsiteX4" fmla="*/ 1384245 w 4311650"/>
              <a:gd name="connsiteY4" fmla="*/ 749 h 2820988"/>
              <a:gd name="connsiteX5" fmla="*/ 1384094 w 4311650"/>
              <a:gd name="connsiteY5" fmla="*/ 0 h 2820988"/>
              <a:gd name="connsiteX6" fmla="*/ 4311650 w 4311650"/>
              <a:gd name="connsiteY6" fmla="*/ 0 h 2820988"/>
              <a:gd name="connsiteX7" fmla="*/ 4311650 w 4311650"/>
              <a:gd name="connsiteY7" fmla="*/ 2820988 h 2820988"/>
              <a:gd name="connsiteX8" fmla="*/ 0 w 4311650"/>
              <a:gd name="connsiteY8" fmla="*/ 2820988 h 2820988"/>
              <a:gd name="connsiteX9" fmla="*/ 0 w 4311650"/>
              <a:gd name="connsiteY9" fmla="*/ 337233 h 2820988"/>
              <a:gd name="connsiteX10" fmla="*/ 100372 w 4311650"/>
              <a:gd name="connsiteY10" fmla="*/ 236861 h 2820988"/>
              <a:gd name="connsiteX11" fmla="*/ 328865 w 4311650"/>
              <a:gd name="connsiteY11" fmla="*/ 465355 h 2820988"/>
              <a:gd name="connsiteX12" fmla="*/ 459438 w 4311650"/>
              <a:gd name="connsiteY12" fmla="*/ 465355 h 2820988"/>
              <a:gd name="connsiteX13" fmla="*/ 459438 w 4311650"/>
              <a:gd name="connsiteY13" fmla="*/ 334783 h 2820988"/>
              <a:gd name="connsiteX14" fmla="*/ 230944 w 4311650"/>
              <a:gd name="connsiteY14" fmla="*/ 106289 h 28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11650" h="2820988">
                <a:moveTo>
                  <a:pt x="337233" y="0"/>
                </a:moveTo>
                <a:lnTo>
                  <a:pt x="1035594" y="0"/>
                </a:lnTo>
                <a:lnTo>
                  <a:pt x="1035443" y="749"/>
                </a:lnTo>
                <a:cubicBezTo>
                  <a:pt x="1035443" y="97068"/>
                  <a:pt x="1113525" y="175150"/>
                  <a:pt x="1209844" y="175150"/>
                </a:cubicBezTo>
                <a:cubicBezTo>
                  <a:pt x="1306163" y="175150"/>
                  <a:pt x="1384245" y="97068"/>
                  <a:pt x="1384245" y="749"/>
                </a:cubicBezTo>
                <a:lnTo>
                  <a:pt x="1384094" y="0"/>
                </a:lnTo>
                <a:lnTo>
                  <a:pt x="4311650" y="0"/>
                </a:lnTo>
                <a:lnTo>
                  <a:pt x="4311650" y="2820988"/>
                </a:lnTo>
                <a:lnTo>
                  <a:pt x="0" y="2820988"/>
                </a:lnTo>
                <a:lnTo>
                  <a:pt x="0" y="337233"/>
                </a:lnTo>
                <a:lnTo>
                  <a:pt x="100372" y="236861"/>
                </a:lnTo>
                <a:lnTo>
                  <a:pt x="328865" y="465355"/>
                </a:lnTo>
                <a:cubicBezTo>
                  <a:pt x="364921" y="501411"/>
                  <a:pt x="423382" y="501411"/>
                  <a:pt x="459438" y="465355"/>
                </a:cubicBezTo>
                <a:cubicBezTo>
                  <a:pt x="495494" y="429299"/>
                  <a:pt x="495498" y="370842"/>
                  <a:pt x="459438" y="334783"/>
                </a:cubicBezTo>
                <a:lnTo>
                  <a:pt x="230944" y="1062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E34FBF6-A149-4B42-B3B9-271F169AFF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450" y="3487738"/>
            <a:ext cx="4311650" cy="2833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B6B12-76FD-4280-86DE-B351366A1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5908" y="173174"/>
            <a:ext cx="1797787" cy="1668695"/>
            <a:chOff x="265908" y="173174"/>
            <a:chExt cx="1797787" cy="1668695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0DCFA73E-0BBC-4BDD-A0D3-396BC9C659B0}"/>
                </a:ext>
              </a:extLst>
            </p:cNvPr>
            <p:cNvSpPr/>
            <p:nvPr/>
          </p:nvSpPr>
          <p:spPr>
            <a:xfrm rot="2700000">
              <a:off x="272028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CA1CA5DB-AEE4-4355-8599-F7BD50C85C79}"/>
                </a:ext>
              </a:extLst>
            </p:cNvPr>
            <p:cNvSpPr/>
            <p:nvPr/>
          </p:nvSpPr>
          <p:spPr>
            <a:xfrm rot="10800000">
              <a:off x="265908" y="1557961"/>
              <a:ext cx="283908" cy="28390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005B60E-16D1-4A97-8788-9718DAF6AA95}"/>
                </a:ext>
              </a:extLst>
            </p:cNvPr>
            <p:cNvSpPr/>
            <p:nvPr/>
          </p:nvSpPr>
          <p:spPr>
            <a:xfrm rot="10800000">
              <a:off x="1714894" y="401024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FE2DC9A-7C93-4FE3-B388-FB7A243D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l-GR">
                <a:latin typeface="Aller" panose="020B0603020203020204" pitchFamily="34" charset="0"/>
                <a:cs typeface="Segoe UI" panose="020B0502040204020203" pitchFamily="34" charset="0"/>
              </a:rPr>
              <a:t>Κάντε κλικ για να επεξεργαστείτε τον τίτλο υποδείγματος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A406E-B859-428A-BEC7-33F294F0F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3B215ABC-BA07-4988-85DE-DE8F4BC0E073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D909885A-5D3C-4D71-A937-69B3D935C302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1C2CCEA3-5FBC-4911-BC8F-47522E1C7A48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CEBDC8E3-DB7D-444D-B9B6-36628B96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04CF7828-4D00-4A80-A2C2-488A6CBE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1A7427F8-39B8-4BCB-8133-43D6D1AB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F69E-6727-40D9-9752-CE0768FA07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52625"/>
            <a:ext cx="9521825" cy="40497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93AFB7-EE11-42A5-A443-CEE87284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l-GR">
                <a:latin typeface="Aller" panose="020B0603020203020204" pitchFamily="34" charset="0"/>
                <a:cs typeface="Segoe UI" panose="020B0502040204020203" pitchFamily="34" charset="0"/>
              </a:rPr>
              <a:t>Κάντε κλικ για να επεξεργαστείτε τον τίτλο υποδείγματος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365C1B-8502-4C76-A183-977A61681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8B301D95-DC48-420E-A7BA-A8B0209F7CC6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9" name="Oval 8">
              <a:extLst>
                <a:ext uri="{FF2B5EF4-FFF2-40B4-BE49-F238E27FC236}">
                  <a16:creationId xmlns:a16="http://schemas.microsoft.com/office/drawing/2014/main" id="{4437A3E9-B343-4F63-8EB3-E20E196ADA6F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1CE068AC-F212-42BF-A1F0-707A57D7DE65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0538589D-580E-49A3-9B5F-41A31152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AFEC8BE-6E4C-4E48-A75A-8F63DDB2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3CE8A72A-AC7D-4CE3-9724-0A703AEE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B9E2-00B0-4447-A8A1-C344DC673C6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125" y="2362200"/>
            <a:ext cx="8639175" cy="3314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4A9F27B-681F-4AFD-B774-93B4D7E7C4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11106150" cy="6303588"/>
          </a:xfrm>
          <a:custGeom>
            <a:avLst/>
            <a:gdLst>
              <a:gd name="connsiteX0" fmla="*/ 0 w 11106150"/>
              <a:gd name="connsiteY0" fmla="*/ 0 h 6303588"/>
              <a:gd name="connsiteX1" fmla="*/ 11106150 w 11106150"/>
              <a:gd name="connsiteY1" fmla="*/ 0 h 6303588"/>
              <a:gd name="connsiteX2" fmla="*/ 11106150 w 11106150"/>
              <a:gd name="connsiteY2" fmla="*/ 5562639 h 6303588"/>
              <a:gd name="connsiteX3" fmla="*/ 11105955 w 11106150"/>
              <a:gd name="connsiteY3" fmla="*/ 5562599 h 6303588"/>
              <a:gd name="connsiteX4" fmla="*/ 10938762 w 11106150"/>
              <a:gd name="connsiteY4" fmla="*/ 5729792 h 6303588"/>
              <a:gd name="connsiteX5" fmla="*/ 11105955 w 11106150"/>
              <a:gd name="connsiteY5" fmla="*/ 5896985 h 6303588"/>
              <a:gd name="connsiteX6" fmla="*/ 11106150 w 11106150"/>
              <a:gd name="connsiteY6" fmla="*/ 5896946 h 6303588"/>
              <a:gd name="connsiteX7" fmla="*/ 11106150 w 11106150"/>
              <a:gd name="connsiteY7" fmla="*/ 6303588 h 6303588"/>
              <a:gd name="connsiteX8" fmla="*/ 0 w 11106150"/>
              <a:gd name="connsiteY8" fmla="*/ 6303588 h 6303588"/>
              <a:gd name="connsiteX9" fmla="*/ 0 w 11106150"/>
              <a:gd name="connsiteY9" fmla="*/ 1178324 h 6303588"/>
              <a:gd name="connsiteX10" fmla="*/ 195 w 11106150"/>
              <a:gd name="connsiteY10" fmla="*/ 1178130 h 6303588"/>
              <a:gd name="connsiteX11" fmla="*/ 194290 w 11106150"/>
              <a:gd name="connsiteY11" fmla="*/ 1372225 h 6303588"/>
              <a:gd name="connsiteX12" fmla="*/ 305205 w 11106150"/>
              <a:gd name="connsiteY12" fmla="*/ 1372225 h 6303588"/>
              <a:gd name="connsiteX13" fmla="*/ 305205 w 11106150"/>
              <a:gd name="connsiteY13" fmla="*/ 1261310 h 6303588"/>
              <a:gd name="connsiteX14" fmla="*/ 111110 w 11106150"/>
              <a:gd name="connsiteY14" fmla="*/ 1067214 h 6303588"/>
              <a:gd name="connsiteX15" fmla="*/ 305202 w 11106150"/>
              <a:gd name="connsiteY15" fmla="*/ 873123 h 6303588"/>
              <a:gd name="connsiteX16" fmla="*/ 305202 w 11106150"/>
              <a:gd name="connsiteY16" fmla="*/ 762207 h 6303588"/>
              <a:gd name="connsiteX17" fmla="*/ 194286 w 11106150"/>
              <a:gd name="connsiteY17" fmla="*/ 762207 h 6303588"/>
              <a:gd name="connsiteX18" fmla="*/ 191 w 11106150"/>
              <a:gd name="connsiteY18" fmla="*/ 956302 h 6303588"/>
              <a:gd name="connsiteX19" fmla="*/ 0 w 11106150"/>
              <a:gd name="connsiteY19" fmla="*/ 956111 h 6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106150" h="6303588">
                <a:moveTo>
                  <a:pt x="0" y="0"/>
                </a:moveTo>
                <a:lnTo>
                  <a:pt x="11106150" y="0"/>
                </a:lnTo>
                <a:lnTo>
                  <a:pt x="11106150" y="5562639"/>
                </a:lnTo>
                <a:lnTo>
                  <a:pt x="11105955" y="5562599"/>
                </a:lnTo>
                <a:cubicBezTo>
                  <a:pt x="11013617" y="5562599"/>
                  <a:pt x="10938762" y="5637454"/>
                  <a:pt x="10938762" y="5729792"/>
                </a:cubicBezTo>
                <a:cubicBezTo>
                  <a:pt x="10938762" y="5822130"/>
                  <a:pt x="11013617" y="5896985"/>
                  <a:pt x="11105955" y="5896985"/>
                </a:cubicBezTo>
                <a:lnTo>
                  <a:pt x="11106150" y="5896946"/>
                </a:lnTo>
                <a:lnTo>
                  <a:pt x="11106150" y="6303588"/>
                </a:lnTo>
                <a:lnTo>
                  <a:pt x="0" y="6303588"/>
                </a:lnTo>
                <a:lnTo>
                  <a:pt x="0" y="1178324"/>
                </a:lnTo>
                <a:lnTo>
                  <a:pt x="195" y="1178130"/>
                </a:lnTo>
                <a:lnTo>
                  <a:pt x="194290" y="1372225"/>
                </a:lnTo>
                <a:cubicBezTo>
                  <a:pt x="224917" y="1402853"/>
                  <a:pt x="274577" y="1402853"/>
                  <a:pt x="305205" y="1372225"/>
                </a:cubicBezTo>
                <a:cubicBezTo>
                  <a:pt x="335833" y="1341597"/>
                  <a:pt x="335836" y="1291941"/>
                  <a:pt x="305205" y="1261310"/>
                </a:cubicBezTo>
                <a:lnTo>
                  <a:pt x="111110" y="1067214"/>
                </a:lnTo>
                <a:lnTo>
                  <a:pt x="305202" y="873123"/>
                </a:lnTo>
                <a:cubicBezTo>
                  <a:pt x="335830" y="842495"/>
                  <a:pt x="335833" y="792838"/>
                  <a:pt x="305202" y="762207"/>
                </a:cubicBezTo>
                <a:cubicBezTo>
                  <a:pt x="274574" y="731580"/>
                  <a:pt x="224914" y="731580"/>
                  <a:pt x="194286" y="762207"/>
                </a:cubicBezTo>
                <a:lnTo>
                  <a:pt x="191" y="956302"/>
                </a:lnTo>
                <a:lnTo>
                  <a:pt x="0" y="95611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F2BD1-012F-4FC1-8150-5ABFB71D80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9675" y="1188084"/>
            <a:ext cx="4886325" cy="3353435"/>
          </a:xfrm>
        </p:spPr>
        <p:txBody>
          <a:bodyPr anchor="t"/>
          <a:lstStyle>
            <a:lvl1pPr>
              <a:lnSpc>
                <a:spcPct val="110000"/>
              </a:lnSpc>
              <a:spcBef>
                <a:spcPts val="1000"/>
              </a:spcBef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A5CDEBD-7143-4A5E-8992-1CC22CCB7D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9675" y="4744720"/>
            <a:ext cx="4886325" cy="80264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310B848-1DD7-4FAE-9A29-A903AB28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C4EABCE6-B9A0-4478-8470-10FE3275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7BC00746-548B-44E3-BCF4-D999C038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47AB42-9344-4388-8186-987D011AC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72" y="635870"/>
            <a:ext cx="11704301" cy="5261115"/>
            <a:chOff x="111772" y="635870"/>
            <a:chExt cx="11704301" cy="52611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AF670C5B-6404-41AC-9E4B-7079704AD98F}"/>
                </a:ext>
              </a:extLst>
            </p:cNvPr>
            <p:cNvSpPr/>
            <p:nvPr/>
          </p:nvSpPr>
          <p:spPr>
            <a:xfrm rot="2700000">
              <a:off x="111772" y="635870"/>
              <a:ext cx="862695" cy="862695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06EEC11D-FD72-4E2C-9BE7-0ADDCC1FCDA0}"/>
                </a:ext>
              </a:extLst>
            </p:cNvPr>
            <p:cNvSpPr/>
            <p:nvPr/>
          </p:nvSpPr>
          <p:spPr>
            <a:xfrm rot="10800000">
              <a:off x="11481688" y="55626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926DD1-2816-4B16-9809-3DD34B7D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l-GR">
                <a:cs typeface="Segoe UI" panose="020B0502040204020203" pitchFamily="34" charset="0"/>
              </a:rPr>
              <a:t>Κάντε κλικ για να επεξεργαστείτε τον τίτλο υποδείγματος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584E3F-FDB4-479B-BC59-3152EAFFA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192E3F94-4B07-4FE3-90A9-AF47C6013652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62F713CE-DF71-4FAD-B02B-77E8F93B0926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CC3EC1C1-7E3D-4CDF-A1AA-25385A5AA5D8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B388008-154C-4BD4-8E16-D1CB0E1D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355FD3E6-3F42-47F9-9F0F-A5E7C7CB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85F908B-6798-4558-9125-E8DBC19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084A-D16F-4367-BA81-D50E03436FD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525" y="1962150"/>
            <a:ext cx="11407775" cy="4351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5333DF-B319-4AE9-B2FF-17CB683E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l-GR">
                <a:cs typeface="Segoe UI" panose="020B0502040204020203" pitchFamily="34" charset="0"/>
              </a:rPr>
              <a:t>Κάντε κλικ για να επεξεργαστείτε τον τίτλο υποδείγματος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F11C6D-F71D-4B7F-AD15-0A80B92C5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F52E1B51-6BF3-46E9-83D0-40BE41AA989E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C1A0293A-61AB-498F-82D7-9E412D08B068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CB8032AC-458F-4F48-BA3C-C13B0F57919F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CAE2E565-A9C5-4946-9768-81039DDD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F6BD62A-8CCF-46F6-87F7-FCCDDA65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B6E5353-4510-49A8-9DF3-C3BD16C5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17C2-1A42-4672-97A5-440ECADBAD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3401" y="2105024"/>
            <a:ext cx="11125200" cy="40100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606FF93-30AD-4496-9EB4-A16588DB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045" y="220316"/>
            <a:ext cx="10851149" cy="2931257"/>
          </a:xfrm>
        </p:spPr>
        <p:txBody>
          <a:bodyPr>
            <a:normAutofit/>
          </a:bodyPr>
          <a:lstStyle/>
          <a:p>
            <a:r>
              <a:rPr lang="el-GR" dirty="0"/>
              <a:t>Εφαρμογή αποθήκευσης και ανάκτησης άρθρων και επιστημονικών περιοδικών</a:t>
            </a:r>
            <a:endParaRPr lang="en-US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380F03BD-5CC3-47DD-B082-722AE47BF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5" y="4004423"/>
            <a:ext cx="11339421" cy="2278154"/>
          </a:xfrm>
        </p:spPr>
        <p:txBody>
          <a:bodyPr>
            <a:normAutofit/>
          </a:bodyPr>
          <a:lstStyle/>
          <a:p>
            <a:r>
              <a:rPr lang="el-GR" u="sng" dirty="0"/>
              <a:t>Ομάδα 36</a:t>
            </a:r>
          </a:p>
          <a:p>
            <a:endParaRPr lang="el-GR" u="sng" dirty="0"/>
          </a:p>
          <a:p>
            <a:r>
              <a:rPr lang="el-GR" dirty="0"/>
              <a:t>Αναγνωστάκης Κωνσταντίνος	</a:t>
            </a:r>
            <a:r>
              <a:rPr lang="en-US" dirty="0"/>
              <a:t>	</a:t>
            </a:r>
            <a:r>
              <a:rPr lang="el-GR" dirty="0"/>
              <a:t>Α.Μ.</a:t>
            </a:r>
            <a:r>
              <a:rPr lang="en-US" dirty="0"/>
              <a:t>: </a:t>
            </a:r>
            <a:r>
              <a:rPr lang="el-GR" dirty="0"/>
              <a:t>1066439</a:t>
            </a:r>
          </a:p>
          <a:p>
            <a:r>
              <a:rPr lang="el-GR" dirty="0"/>
              <a:t>Μπέλεσης Αντώνης			Α.Μ.</a:t>
            </a:r>
            <a:r>
              <a:rPr lang="en-US" dirty="0"/>
              <a:t>:</a:t>
            </a:r>
            <a:r>
              <a:rPr lang="el-GR" dirty="0"/>
              <a:t> 1066445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3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B3E83B9-222A-4520-83DF-65CC433D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51416"/>
            <a:ext cx="6400800" cy="763941"/>
          </a:xfrm>
        </p:spPr>
        <p:txBody>
          <a:bodyPr/>
          <a:lstStyle/>
          <a:p>
            <a:r>
              <a:rPr lang="el-GR" b="1" u="sng" dirty="0"/>
              <a:t>Μικρόκοσμος</a:t>
            </a:r>
            <a:endParaRPr lang="en-US" b="1" u="sng" dirty="0"/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FC983FB1-C97B-41D3-9FB3-3965A27A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l-GR" dirty="0"/>
              <a:t>9/11/2023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6B03491-29ED-44F3-91B1-95FE8D2D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l-GR" dirty="0" err="1"/>
              <a:t>Εφαρμογη</a:t>
            </a:r>
            <a:r>
              <a:rPr lang="el-GR" dirty="0"/>
              <a:t> </a:t>
            </a:r>
            <a:r>
              <a:rPr lang="el-GR" dirty="0" err="1"/>
              <a:t>αποθηκευσησ</a:t>
            </a:r>
            <a:r>
              <a:rPr lang="el-GR" dirty="0"/>
              <a:t> και </a:t>
            </a:r>
            <a:r>
              <a:rPr lang="el-GR" dirty="0" err="1"/>
              <a:t>ανακτησησ</a:t>
            </a:r>
            <a:r>
              <a:rPr lang="el-GR" dirty="0"/>
              <a:t> </a:t>
            </a:r>
            <a:r>
              <a:rPr lang="el-GR" dirty="0" err="1"/>
              <a:t>αρθρων</a:t>
            </a:r>
            <a:r>
              <a:rPr lang="el-GR" dirty="0"/>
              <a:t> και </a:t>
            </a:r>
            <a:r>
              <a:rPr lang="el-GR" dirty="0" err="1"/>
              <a:t>επιστημονικων</a:t>
            </a:r>
            <a:r>
              <a:rPr lang="el-GR" dirty="0"/>
              <a:t> </a:t>
            </a:r>
            <a:r>
              <a:rPr lang="el-GR" dirty="0" err="1"/>
              <a:t>περιοδικων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8C61C62-3469-4549-83A6-FB9E93FF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AAFE8-F6C1-F9CF-C387-E9A8D40302F4}"/>
              </a:ext>
            </a:extLst>
          </p:cNvPr>
          <p:cNvSpPr txBox="1"/>
          <p:nvPr/>
        </p:nvSpPr>
        <p:spPr>
          <a:xfrm>
            <a:off x="603682" y="1216241"/>
            <a:ext cx="106798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l-GR" sz="2400" b="1" dirty="0"/>
              <a:t>Ο Χρήστης διαβάζει δημοσιεύσεις </a:t>
            </a:r>
            <a:r>
              <a:rPr lang="el-GR" sz="2400" dirty="0"/>
              <a:t>(Τεύχος Περιοδικού ή Άρθρο)</a:t>
            </a:r>
          </a:p>
          <a:p>
            <a:pPr algn="ctr"/>
            <a:endParaRPr lang="el-G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l-GR" sz="2400" b="1" dirty="0"/>
              <a:t>Το κάθε τεύχος περιέχει άρθρα </a:t>
            </a:r>
            <a:r>
              <a:rPr lang="el-GR" sz="2400" dirty="0"/>
              <a:t>(τουλάχιστον 1). Επίσης ένα άρθρο μπορεί να εκδοθεί το πολύ σε 1 περιοδικό.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l-G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l-GR" sz="2400" dirty="0"/>
              <a:t>Τα άρθρα κάνουν </a:t>
            </a:r>
            <a:r>
              <a:rPr lang="en-US" sz="2400" b="1" dirty="0"/>
              <a:t>cite</a:t>
            </a:r>
            <a:r>
              <a:rPr lang="en-US" sz="2400" dirty="0"/>
              <a:t> </a:t>
            </a:r>
            <a:r>
              <a:rPr lang="el-GR" sz="2400" dirty="0"/>
              <a:t>άλλα άρθρα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l-G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l-GR" sz="2400" b="1" dirty="0"/>
              <a:t>Τα περιοδικά έχουν</a:t>
            </a:r>
            <a:r>
              <a:rPr lang="el-GR" sz="2400" dirty="0"/>
              <a:t> (ακριβώς) </a:t>
            </a:r>
            <a:r>
              <a:rPr lang="el-GR" sz="2400" b="1" dirty="0"/>
              <a:t>έναν εκδότη </a:t>
            </a:r>
            <a:r>
              <a:rPr lang="el-GR" sz="2400" dirty="0"/>
              <a:t>ενώ τα άρθρα έχουν έναν ή περισσότερους συγγραφείς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l-G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l-GR" sz="2400" dirty="0"/>
              <a:t>Ο συγγραφέας καθώς και ο χρήστης μπορούν να </a:t>
            </a:r>
            <a:r>
              <a:rPr lang="el-GR" sz="2400" b="1" dirty="0"/>
              <a:t>συνεργάζονται με κάποιο ή περισσότερα ιδρύματα</a:t>
            </a:r>
            <a:r>
              <a:rPr lang="el-GR" sz="2400" dirty="0"/>
              <a:t> (Εταιρία ή Πανεπιστήμιο)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031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F350EAF-9BFA-4543-9539-260B4130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78" y="274962"/>
            <a:ext cx="11238347" cy="516875"/>
          </a:xfrm>
        </p:spPr>
        <p:txBody>
          <a:bodyPr>
            <a:normAutofit fontScale="90000"/>
          </a:bodyPr>
          <a:lstStyle/>
          <a:p>
            <a:r>
              <a:rPr lang="en-US" dirty="0"/>
              <a:t>ERD </a:t>
            </a:r>
            <a:r>
              <a:rPr lang="el-GR" dirty="0"/>
              <a:t>απλοποιημένο</a:t>
            </a:r>
            <a:endParaRPr lang="en-US" dirty="0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BD448FD-1F7C-9E1E-898E-E30DF78E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9/11/2023</a:t>
            </a:r>
            <a:endParaRPr lang="en-US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C508C6A-2BFB-08B0-0678-421D3E6F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Εφαρμογη</a:t>
            </a:r>
            <a:r>
              <a:rPr lang="el-GR" dirty="0"/>
              <a:t> </a:t>
            </a:r>
            <a:r>
              <a:rPr lang="el-GR" dirty="0" err="1"/>
              <a:t>αποθηκευσησ</a:t>
            </a:r>
            <a:r>
              <a:rPr lang="el-GR" dirty="0"/>
              <a:t> και </a:t>
            </a:r>
            <a:r>
              <a:rPr lang="el-GR" dirty="0" err="1"/>
              <a:t>ανακτησησ</a:t>
            </a:r>
            <a:r>
              <a:rPr lang="el-GR" dirty="0"/>
              <a:t> </a:t>
            </a:r>
            <a:r>
              <a:rPr lang="el-GR" dirty="0" err="1"/>
              <a:t>αρθρων</a:t>
            </a:r>
            <a:r>
              <a:rPr lang="el-GR" dirty="0"/>
              <a:t> και </a:t>
            </a:r>
            <a:r>
              <a:rPr lang="el-GR" dirty="0" err="1"/>
              <a:t>επιστημονικων</a:t>
            </a:r>
            <a:r>
              <a:rPr lang="el-GR" dirty="0"/>
              <a:t> </a:t>
            </a:r>
            <a:r>
              <a:rPr lang="el-GR" dirty="0" err="1"/>
              <a:t>περιοδικων</a:t>
            </a:r>
            <a:endParaRPr lang="en-US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6C19988-383C-D724-79E3-2807BE42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Εικόνα 3" descr="Εικόνα που περιέχει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059B82D0-5D79-1F69-957D-7670DCE8E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40" y="791837"/>
            <a:ext cx="10675885" cy="560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3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F350EAF-9BFA-4543-9539-260B4130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78" y="274962"/>
            <a:ext cx="11238347" cy="516875"/>
          </a:xfrm>
        </p:spPr>
        <p:txBody>
          <a:bodyPr>
            <a:normAutofit fontScale="90000"/>
          </a:bodyPr>
          <a:lstStyle/>
          <a:p>
            <a:r>
              <a:rPr lang="en-US" dirty="0"/>
              <a:t>ERD </a:t>
            </a:r>
            <a:r>
              <a:rPr lang="el-GR" dirty="0"/>
              <a:t>με όλα τα γνωρίσματα</a:t>
            </a:r>
            <a:endParaRPr lang="en-US" dirty="0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BD448FD-1F7C-9E1E-898E-E30DF78E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9/11/2023</a:t>
            </a:r>
            <a:endParaRPr lang="en-US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C508C6A-2BFB-08B0-0678-421D3E6F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Εφαρμογη</a:t>
            </a:r>
            <a:r>
              <a:rPr lang="el-GR" dirty="0"/>
              <a:t> </a:t>
            </a:r>
            <a:r>
              <a:rPr lang="el-GR" dirty="0" err="1"/>
              <a:t>αποθηκευσησ</a:t>
            </a:r>
            <a:r>
              <a:rPr lang="el-GR" dirty="0"/>
              <a:t> και </a:t>
            </a:r>
            <a:r>
              <a:rPr lang="el-GR" dirty="0" err="1"/>
              <a:t>ανακτησησ</a:t>
            </a:r>
            <a:r>
              <a:rPr lang="el-GR" dirty="0"/>
              <a:t> </a:t>
            </a:r>
            <a:r>
              <a:rPr lang="el-GR" dirty="0" err="1"/>
              <a:t>αρθρων</a:t>
            </a:r>
            <a:r>
              <a:rPr lang="el-GR" dirty="0"/>
              <a:t> και </a:t>
            </a:r>
            <a:r>
              <a:rPr lang="el-GR" dirty="0" err="1"/>
              <a:t>επιστημονικων</a:t>
            </a:r>
            <a:r>
              <a:rPr lang="el-GR" dirty="0"/>
              <a:t> </a:t>
            </a:r>
            <a:r>
              <a:rPr lang="el-GR" dirty="0" err="1"/>
              <a:t>περιοδικων</a:t>
            </a:r>
            <a:endParaRPr lang="en-US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6C19988-383C-D724-79E3-2807BE42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Εικόνα 2" descr="Εικόνα που περιέχει διάγραμμα, κύκ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1AD1DF34-A263-B3F3-4CAC-1D7078C3D2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66" y="862859"/>
            <a:ext cx="10349034" cy="4983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146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F350EAF-9BFA-4543-9539-260B4130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78" y="274962"/>
            <a:ext cx="11238347" cy="516875"/>
          </a:xfrm>
        </p:spPr>
        <p:txBody>
          <a:bodyPr>
            <a:normAutofit fontScale="90000"/>
          </a:bodyPr>
          <a:lstStyle/>
          <a:p>
            <a:r>
              <a:rPr lang="el-GR" dirty="0"/>
              <a:t>Σχεσιακό Μοντέλο</a:t>
            </a:r>
            <a:endParaRPr lang="en-US" dirty="0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BD448FD-1F7C-9E1E-898E-E30DF78E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9/11/2023</a:t>
            </a:r>
            <a:endParaRPr lang="en-US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C508C6A-2BFB-08B0-0678-421D3E6F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Εφαρμογη</a:t>
            </a:r>
            <a:r>
              <a:rPr lang="el-GR" dirty="0"/>
              <a:t> </a:t>
            </a:r>
            <a:r>
              <a:rPr lang="el-GR" dirty="0" err="1"/>
              <a:t>αποθηκευσησ</a:t>
            </a:r>
            <a:r>
              <a:rPr lang="el-GR" dirty="0"/>
              <a:t> και </a:t>
            </a:r>
            <a:r>
              <a:rPr lang="el-GR" dirty="0" err="1"/>
              <a:t>ανακτησησ</a:t>
            </a:r>
            <a:r>
              <a:rPr lang="el-GR" dirty="0"/>
              <a:t> </a:t>
            </a:r>
            <a:r>
              <a:rPr lang="el-GR" dirty="0" err="1"/>
              <a:t>αρθρων</a:t>
            </a:r>
            <a:r>
              <a:rPr lang="el-GR" dirty="0"/>
              <a:t> και </a:t>
            </a:r>
            <a:r>
              <a:rPr lang="el-GR" dirty="0" err="1"/>
              <a:t>επιστημονικων</a:t>
            </a:r>
            <a:r>
              <a:rPr lang="el-GR" dirty="0"/>
              <a:t> </a:t>
            </a:r>
            <a:r>
              <a:rPr lang="el-GR" dirty="0" err="1"/>
              <a:t>περιοδικων</a:t>
            </a:r>
            <a:endParaRPr lang="en-US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6C19988-383C-D724-79E3-2807BE42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Εικόνα 2" descr="Εικόνα που περιέχει κείμενο, στιγμιότυπο οθόνης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D8C5D41F-1FCB-8AF8-728A-EDF8C748EF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95" y="896554"/>
            <a:ext cx="8522409" cy="5225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099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B3E83B9-222A-4520-83DF-65CC433D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76" y="92075"/>
            <a:ext cx="8106792" cy="763941"/>
          </a:xfrm>
        </p:spPr>
        <p:txBody>
          <a:bodyPr>
            <a:normAutofit/>
          </a:bodyPr>
          <a:lstStyle/>
          <a:p>
            <a:r>
              <a:rPr lang="el-GR" b="1" u="sng" dirty="0"/>
              <a:t>Εφαρμογή</a:t>
            </a:r>
            <a:r>
              <a:rPr lang="en-US" b="1" u="sng" dirty="0"/>
              <a:t>: </a:t>
            </a:r>
            <a:r>
              <a:rPr lang="el-GR" b="1" u="sng" dirty="0"/>
              <a:t>Λειτουργίες</a:t>
            </a:r>
            <a:r>
              <a:rPr lang="en-US" b="1" u="sng" dirty="0"/>
              <a:t> </a:t>
            </a:r>
            <a:r>
              <a:rPr lang="en-US" dirty="0"/>
              <a:t>(1)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FC983FB1-C97B-41D3-9FB3-3965A27A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l-GR" dirty="0"/>
              <a:t>9/11/2023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6B03491-29ED-44F3-91B1-95FE8D2D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l-GR" dirty="0" err="1"/>
              <a:t>Εφαρμογη</a:t>
            </a:r>
            <a:r>
              <a:rPr lang="el-GR" dirty="0"/>
              <a:t> </a:t>
            </a:r>
            <a:r>
              <a:rPr lang="el-GR" dirty="0" err="1"/>
              <a:t>αποθηκευσησ</a:t>
            </a:r>
            <a:r>
              <a:rPr lang="el-GR" dirty="0"/>
              <a:t> και </a:t>
            </a:r>
            <a:r>
              <a:rPr lang="el-GR" dirty="0" err="1"/>
              <a:t>ανακτησησ</a:t>
            </a:r>
            <a:r>
              <a:rPr lang="el-GR" dirty="0"/>
              <a:t> </a:t>
            </a:r>
            <a:r>
              <a:rPr lang="el-GR" dirty="0" err="1"/>
              <a:t>αρθρων</a:t>
            </a:r>
            <a:r>
              <a:rPr lang="el-GR" dirty="0"/>
              <a:t> και </a:t>
            </a:r>
            <a:r>
              <a:rPr lang="el-GR" dirty="0" err="1"/>
              <a:t>επιστημονικων</a:t>
            </a:r>
            <a:r>
              <a:rPr lang="el-GR" dirty="0"/>
              <a:t> </a:t>
            </a:r>
            <a:r>
              <a:rPr lang="el-GR" dirty="0" err="1"/>
              <a:t>περιοδικων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8C61C62-3469-4549-83A6-FB9E93FF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AAFE8-F6C1-F9CF-C387-E9A8D40302F4}"/>
              </a:ext>
            </a:extLst>
          </p:cNvPr>
          <p:cNvSpPr txBox="1"/>
          <p:nvPr/>
        </p:nvSpPr>
        <p:spPr>
          <a:xfrm>
            <a:off x="756082" y="1054391"/>
            <a:ext cx="106798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l-GR" sz="2400" dirty="0"/>
              <a:t>Σύνδεση / Εγγραφή Χρήστη με </a:t>
            </a:r>
            <a:r>
              <a:rPr lang="en-US" sz="2400" b="1" dirty="0"/>
              <a:t>username</a:t>
            </a:r>
            <a:endParaRPr lang="el-GR" sz="2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l-G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l-GR" sz="2400" dirty="0"/>
              <a:t>Δυνατότητα αποθήκευσης άρθρου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l-GR" sz="2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l-GR" sz="2400" dirty="0"/>
              <a:t>Δυνατότητα </a:t>
            </a:r>
            <a:r>
              <a:rPr lang="en-US" sz="2400" dirty="0"/>
              <a:t>Upload </a:t>
            </a:r>
            <a:r>
              <a:rPr lang="el-GR" sz="2400" dirty="0"/>
              <a:t>Άρθρου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l-G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l-GR" sz="2400" b="1" dirty="0"/>
              <a:t>Αναζήτηση άρθρων </a:t>
            </a:r>
            <a:r>
              <a:rPr lang="el-GR" sz="2400" dirty="0"/>
              <a:t>με βάση </a:t>
            </a:r>
            <a:r>
              <a:rPr lang="en-US" sz="2400" b="1" dirty="0"/>
              <a:t>KEYWORDS</a:t>
            </a:r>
            <a:endParaRPr lang="el-G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l-G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l-GR" sz="2400" dirty="0"/>
              <a:t>Αναζήτηση </a:t>
            </a:r>
            <a:r>
              <a:rPr lang="el-GR" sz="2400" b="1" dirty="0"/>
              <a:t>Συγγραφέων</a:t>
            </a:r>
            <a:r>
              <a:rPr lang="el-GR" sz="2400" dirty="0"/>
              <a:t> με τίτλο ή </a:t>
            </a:r>
            <a:r>
              <a:rPr lang="en-US" sz="2400" dirty="0"/>
              <a:t>ID </a:t>
            </a:r>
            <a:r>
              <a:rPr lang="el-GR" sz="2400" b="1" dirty="0"/>
              <a:t>άρθρου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l-GR" sz="2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l-GR" sz="2400" dirty="0"/>
          </a:p>
          <a:p>
            <a:pPr algn="ctr"/>
            <a:endParaRPr lang="el-G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275914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B3E83B9-222A-4520-83DF-65CC433D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76" y="92075"/>
            <a:ext cx="8106792" cy="763941"/>
          </a:xfrm>
        </p:spPr>
        <p:txBody>
          <a:bodyPr>
            <a:normAutofit/>
          </a:bodyPr>
          <a:lstStyle/>
          <a:p>
            <a:r>
              <a:rPr lang="el-GR" b="1" u="sng" dirty="0"/>
              <a:t>Εφαρμογή</a:t>
            </a:r>
            <a:r>
              <a:rPr lang="en-US" b="1" u="sng" dirty="0"/>
              <a:t>: </a:t>
            </a:r>
            <a:r>
              <a:rPr lang="el-GR" b="1" u="sng" dirty="0"/>
              <a:t>Λειτουργίες</a:t>
            </a:r>
            <a:r>
              <a:rPr lang="en-US" b="1" u="sng" dirty="0"/>
              <a:t> </a:t>
            </a:r>
            <a:r>
              <a:rPr lang="en-US" dirty="0"/>
              <a:t>(2)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FC983FB1-C97B-41D3-9FB3-3965A27A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l-GR" dirty="0"/>
              <a:t>9/11/2023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6B03491-29ED-44F3-91B1-95FE8D2D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l-GR" dirty="0" err="1"/>
              <a:t>Εφαρμογη</a:t>
            </a:r>
            <a:r>
              <a:rPr lang="el-GR" dirty="0"/>
              <a:t> </a:t>
            </a:r>
            <a:r>
              <a:rPr lang="el-GR" dirty="0" err="1"/>
              <a:t>αποθηκευσησ</a:t>
            </a:r>
            <a:r>
              <a:rPr lang="el-GR" dirty="0"/>
              <a:t> και </a:t>
            </a:r>
            <a:r>
              <a:rPr lang="el-GR" dirty="0" err="1"/>
              <a:t>ανακτησησ</a:t>
            </a:r>
            <a:r>
              <a:rPr lang="el-GR" dirty="0"/>
              <a:t> </a:t>
            </a:r>
            <a:r>
              <a:rPr lang="el-GR" dirty="0" err="1"/>
              <a:t>αρθρων</a:t>
            </a:r>
            <a:r>
              <a:rPr lang="el-GR" dirty="0"/>
              <a:t> και </a:t>
            </a:r>
            <a:r>
              <a:rPr lang="el-GR" dirty="0" err="1"/>
              <a:t>επιστημονικων</a:t>
            </a:r>
            <a:r>
              <a:rPr lang="el-GR" dirty="0"/>
              <a:t> </a:t>
            </a:r>
            <a:r>
              <a:rPr lang="el-GR" dirty="0" err="1"/>
              <a:t>περιοδικων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8C61C62-3469-4549-83A6-FB9E93FF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AAFE8-F6C1-F9CF-C387-E9A8D40302F4}"/>
              </a:ext>
            </a:extLst>
          </p:cNvPr>
          <p:cNvSpPr txBox="1"/>
          <p:nvPr/>
        </p:nvSpPr>
        <p:spPr>
          <a:xfrm>
            <a:off x="756082" y="1189607"/>
            <a:ext cx="106798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l-GR" sz="2400" dirty="0"/>
              <a:t>Αναζήτηση </a:t>
            </a:r>
            <a:r>
              <a:rPr lang="el-GR" sz="2400" b="1" dirty="0"/>
              <a:t>Δημοσιεύσεων </a:t>
            </a:r>
            <a:r>
              <a:rPr lang="el-GR" sz="2400" dirty="0"/>
              <a:t>(άρθρων ή περιοδικών) με βάση </a:t>
            </a:r>
            <a:r>
              <a:rPr lang="en-US" sz="2400" dirty="0"/>
              <a:t>ID </a:t>
            </a:r>
            <a:r>
              <a:rPr lang="el-GR" sz="2400" dirty="0"/>
              <a:t>ή τίτλο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l-G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l-GR" sz="2400" b="1" dirty="0"/>
              <a:t>Επιλογή πεδίων </a:t>
            </a:r>
            <a:r>
              <a:rPr lang="el-GR" sz="2400" dirty="0"/>
              <a:t>που εμφανίζονται κατά την αναζήτηση </a:t>
            </a:r>
          </a:p>
          <a:p>
            <a:pPr algn="ctr"/>
            <a:r>
              <a:rPr lang="el-GR" sz="2400" dirty="0"/>
              <a:t>(πχ. συγγραφέα, προβολές, ημερομηνία, κλπ.)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l-G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l-GR" sz="2400" b="1" dirty="0"/>
              <a:t>Επιλογή σειράς εμφάνισης </a:t>
            </a:r>
            <a:r>
              <a:rPr lang="el-GR" sz="2400" dirty="0"/>
              <a:t>(αλφαβητική, πιο δημοφιλή πρώτα κλπ.)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l-G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l-GR" sz="240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l-GR" sz="2400" dirty="0"/>
          </a:p>
          <a:p>
            <a:pPr algn="ctr"/>
            <a:endParaRPr lang="el-GR" sz="2400" dirty="0"/>
          </a:p>
          <a:p>
            <a:pPr algn="ctr"/>
            <a:r>
              <a:rPr lang="el-GR" sz="2400" dirty="0">
                <a:solidFill>
                  <a:schemeClr val="accent2"/>
                </a:solidFill>
              </a:rPr>
              <a:t>Ας το δούμε στην πράξη!</a:t>
            </a:r>
          </a:p>
        </p:txBody>
      </p:sp>
    </p:spTree>
    <p:extLst>
      <p:ext uri="{BB962C8B-B14F-4D97-AF65-F5344CB8AC3E}">
        <p14:creationId xmlns:p14="http://schemas.microsoft.com/office/powerpoint/2010/main" val="423898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F350EAF-9BFA-4543-9539-260B4130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78" y="274962"/>
            <a:ext cx="11238347" cy="516875"/>
          </a:xfrm>
        </p:spPr>
        <p:txBody>
          <a:bodyPr>
            <a:normAutofit fontScale="90000"/>
          </a:bodyPr>
          <a:lstStyle/>
          <a:p>
            <a:r>
              <a:rPr lang="el-GR" dirty="0"/>
              <a:t>Ευρετήρια</a:t>
            </a:r>
            <a:r>
              <a:rPr lang="en-US" dirty="0"/>
              <a:t>:</a:t>
            </a:r>
            <a:r>
              <a:rPr lang="el-GR" dirty="0"/>
              <a:t> θεωρητική απόδοση</a:t>
            </a:r>
            <a:r>
              <a:rPr lang="en-US" dirty="0"/>
              <a:t> </a:t>
            </a:r>
            <a:br>
              <a:rPr lang="el-GR" dirty="0"/>
            </a:br>
            <a:r>
              <a:rPr lang="el-GR" sz="2700" dirty="0"/>
              <a:t>Αναζήτηση πιο δημοφιλούς δημοσίευσης</a:t>
            </a:r>
            <a:endParaRPr lang="en-US" sz="2700" dirty="0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BD448FD-1F7C-9E1E-898E-E30DF78E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9/11/2023</a:t>
            </a:r>
            <a:endParaRPr lang="en-US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C508C6A-2BFB-08B0-0678-421D3E6F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Εφαρμογη</a:t>
            </a:r>
            <a:r>
              <a:rPr lang="el-GR" dirty="0"/>
              <a:t> </a:t>
            </a:r>
            <a:r>
              <a:rPr lang="el-GR" dirty="0" err="1"/>
              <a:t>αποθηκευσησ</a:t>
            </a:r>
            <a:r>
              <a:rPr lang="el-GR" dirty="0"/>
              <a:t> και </a:t>
            </a:r>
            <a:r>
              <a:rPr lang="el-GR" dirty="0" err="1"/>
              <a:t>ανακτησησ</a:t>
            </a:r>
            <a:r>
              <a:rPr lang="el-GR" dirty="0"/>
              <a:t> </a:t>
            </a:r>
            <a:r>
              <a:rPr lang="el-GR" dirty="0" err="1"/>
              <a:t>αρθρων</a:t>
            </a:r>
            <a:r>
              <a:rPr lang="el-GR" dirty="0"/>
              <a:t> και </a:t>
            </a:r>
            <a:r>
              <a:rPr lang="el-GR" dirty="0" err="1"/>
              <a:t>επιστημονικων</a:t>
            </a:r>
            <a:r>
              <a:rPr lang="el-GR" dirty="0"/>
              <a:t> </a:t>
            </a:r>
            <a:r>
              <a:rPr lang="el-GR" dirty="0" err="1"/>
              <a:t>περιοδικων</a:t>
            </a:r>
            <a:endParaRPr lang="en-US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6C19988-383C-D724-79E3-2807BE42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9" name="Γράφημα 8">
            <a:extLst>
              <a:ext uri="{FF2B5EF4-FFF2-40B4-BE49-F238E27FC236}">
                <a16:creationId xmlns:a16="http://schemas.microsoft.com/office/drawing/2014/main" id="{93AA5D39-C6B2-4983-2C6E-F3E384652E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424320"/>
              </p:ext>
            </p:extLst>
          </p:nvPr>
        </p:nvGraphicFramePr>
        <p:xfrm>
          <a:off x="578484" y="1322182"/>
          <a:ext cx="6199387" cy="4640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Εικόνα 12" descr="Εικόνα που περιέχει κείμενο, στιγμιότυπο οθόνης, οθόνη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883CF67F-C2CB-EE66-CDE1-8D3D1D492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141" y="1077700"/>
            <a:ext cx="4991533" cy="14631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F5044D-90EF-5FFF-801B-69C1E56BC22F}"/>
              </a:ext>
            </a:extLst>
          </p:cNvPr>
          <p:cNvSpPr txBox="1"/>
          <p:nvPr/>
        </p:nvSpPr>
        <p:spPr>
          <a:xfrm>
            <a:off x="6023551" y="3076452"/>
            <a:ext cx="6094428" cy="2070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QUERY: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i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endParaRPr lang="en-US" sz="28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i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b="1" i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PUBLISHMENT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i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views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en-US" sz="1800" b="1" i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views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i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PUBLISHMENT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09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F350EAF-9BFA-4543-9539-260B4130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78" y="274962"/>
            <a:ext cx="11238347" cy="516875"/>
          </a:xfrm>
        </p:spPr>
        <p:txBody>
          <a:bodyPr>
            <a:normAutofit fontScale="90000"/>
          </a:bodyPr>
          <a:lstStyle/>
          <a:p>
            <a:r>
              <a:rPr lang="el-GR" dirty="0"/>
              <a:t>Ευρετήρια</a:t>
            </a:r>
            <a:r>
              <a:rPr lang="en-US" dirty="0"/>
              <a:t>: </a:t>
            </a:r>
            <a:br>
              <a:rPr lang="el-GR" dirty="0"/>
            </a:br>
            <a:r>
              <a:rPr lang="el-GR" sz="2700" dirty="0"/>
              <a:t>Ταξινόμηση όλων των δημοσιεύσεων με βάση τις προβολές</a:t>
            </a:r>
            <a:endParaRPr lang="en-US" sz="2700" dirty="0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BD448FD-1F7C-9E1E-898E-E30DF78E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9/11/2023</a:t>
            </a:r>
            <a:endParaRPr lang="en-US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C508C6A-2BFB-08B0-0678-421D3E6F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 err="1"/>
              <a:t>Εφαρμογη</a:t>
            </a:r>
            <a:r>
              <a:rPr lang="el-GR" dirty="0"/>
              <a:t> </a:t>
            </a:r>
            <a:r>
              <a:rPr lang="el-GR" dirty="0" err="1"/>
              <a:t>αποθηκευσησ</a:t>
            </a:r>
            <a:r>
              <a:rPr lang="el-GR" dirty="0"/>
              <a:t> και </a:t>
            </a:r>
            <a:r>
              <a:rPr lang="el-GR" dirty="0" err="1"/>
              <a:t>ανακτησησ</a:t>
            </a:r>
            <a:r>
              <a:rPr lang="el-GR" dirty="0"/>
              <a:t> </a:t>
            </a:r>
            <a:r>
              <a:rPr lang="el-GR" dirty="0" err="1"/>
              <a:t>αρθρων</a:t>
            </a:r>
            <a:r>
              <a:rPr lang="el-GR" dirty="0"/>
              <a:t> και </a:t>
            </a:r>
            <a:r>
              <a:rPr lang="el-GR" dirty="0" err="1"/>
              <a:t>επιστημονικων</a:t>
            </a:r>
            <a:r>
              <a:rPr lang="el-GR" dirty="0"/>
              <a:t> </a:t>
            </a:r>
            <a:r>
              <a:rPr lang="el-GR" dirty="0" err="1"/>
              <a:t>περιοδικων</a:t>
            </a:r>
            <a:endParaRPr lang="en-US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6C19988-383C-D724-79E3-2807BE42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Εικόνα 2" descr="Εικόνα που περιέχει γραμμή, γράφημα, διάγραμμα, πλαγιά&#10;&#10;Περιγραφή που δημιουργήθηκε αυτόματα">
            <a:extLst>
              <a:ext uri="{FF2B5EF4-FFF2-40B4-BE49-F238E27FC236}">
                <a16:creationId xmlns:a16="http://schemas.microsoft.com/office/drawing/2014/main" id="{8A283F5B-F79A-678A-AE97-20BE89A9E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3691"/>
            <a:ext cx="10538005" cy="370199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AE4154-0573-0115-12DD-833C03D00BA6}"/>
              </a:ext>
            </a:extLst>
          </p:cNvPr>
          <p:cNvSpPr txBox="1"/>
          <p:nvPr/>
        </p:nvSpPr>
        <p:spPr>
          <a:xfrm>
            <a:off x="6934986" y="687817"/>
            <a:ext cx="6094428" cy="180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QUERY: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COALESCE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i="1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journ_title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title,views</a:t>
            </a:r>
            <a:r>
              <a:rPr lang="en-US" sz="16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PUBLISHMENT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JOIN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ARTICLE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i="1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article_id</a:t>
            </a:r>
            <a:r>
              <a:rPr lang="en-US" sz="16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</a:t>
            </a:r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ISSUE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US" sz="1600" b="1" i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i="1" dirty="0" err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</a:t>
            </a:r>
            <a:r>
              <a:rPr lang="en-US" sz="1600" b="1" i="1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issue_id</a:t>
            </a:r>
            <a:endParaRPr lang="en-US" sz="16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5303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6806A6F-3B78-4957-BAA5-95F2FE58D1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E232BF-B213-4F24-BBD3-1528B29F12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275531-F059-4661-BC99-5916D6312804}">
  <ds:schemaRefs>
    <ds:schemaRef ds:uri="16c05727-aa75-4e4a-9b5f-8a80a1165891"/>
    <ds:schemaRef ds:uri="http://schemas.microsoft.com/office/2006/metadata/properties"/>
    <ds:schemaRef ds:uri="http://purl.org/dc/terms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230e9df3-be65-4c73-a93b-d1236ebd677e"/>
    <ds:schemaRef ds:uri="http://schemas.microsoft.com/sharepoint/v3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 design</Template>
  <TotalTime>1426</TotalTime>
  <Words>367</Words>
  <Application>Microsoft Office PowerPoint</Application>
  <PresentationFormat>Ευρεία οθόνη</PresentationFormat>
  <Paragraphs>89</Paragraphs>
  <Slides>9</Slides>
  <Notes>4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6" baseType="lpstr">
      <vt:lpstr>Aller</vt:lpstr>
      <vt:lpstr>Arial</vt:lpstr>
      <vt:lpstr>Calibri</vt:lpstr>
      <vt:lpstr>Courier New</vt:lpstr>
      <vt:lpstr>Open sans</vt:lpstr>
      <vt:lpstr>Segoe UI</vt:lpstr>
      <vt:lpstr>MinimalXOVTI</vt:lpstr>
      <vt:lpstr>Εφαρμογή αποθήκευσης και ανάκτησης άρθρων και επιστημονικών περιοδικών</vt:lpstr>
      <vt:lpstr>Μικρόκοσμος</vt:lpstr>
      <vt:lpstr>ERD απλοποιημένο</vt:lpstr>
      <vt:lpstr>ERD με όλα τα γνωρίσματα</vt:lpstr>
      <vt:lpstr>Σχεσιακό Μοντέλο</vt:lpstr>
      <vt:lpstr>Εφαρμογή: Λειτουργίες (1)</vt:lpstr>
      <vt:lpstr>Εφαρμογή: Λειτουργίες (2)</vt:lpstr>
      <vt:lpstr>Ευρετήρια: θεωρητική απόδοση  Αναζήτηση πιο δημοφιλούς δημοσίευσης</vt:lpstr>
      <vt:lpstr>Ευρετήρια:  Ταξινόμηση όλων των δημοσιεύσεων με βάση τις προβολές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Εφαρμογή αποθήκευσης και ανάκτησης άρθρων και επιστημονικών περιοδικών</dc:title>
  <dc:creator>ΜΠΕΛΕΣΗΣ ΑΝΤΩΝΙΟΣ</dc:creator>
  <cp:lastModifiedBy>ΜΠΕΛΕΣΗΣ ΑΝΤΩΝΙΟΣ</cp:lastModifiedBy>
  <cp:revision>11</cp:revision>
  <dcterms:created xsi:type="dcterms:W3CDTF">2023-11-02T17:01:57Z</dcterms:created>
  <dcterms:modified xsi:type="dcterms:W3CDTF">2024-01-13T17:02:44Z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