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355" r:id="rId5"/>
    <p:sldId id="372" r:id="rId6"/>
    <p:sldId id="378" r:id="rId7"/>
    <p:sldId id="379" r:id="rId8"/>
    <p:sldId id="380" r:id="rId9"/>
    <p:sldId id="381" r:id="rId10"/>
    <p:sldId id="3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1" d="100"/>
          <a:sy n="81" d="100"/>
        </p:scale>
        <p:origin x="48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914;&#953;&#946;&#955;&#943;&#959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dirty="0"/>
              <a:t>Χρόνος</a:t>
            </a:r>
            <a:r>
              <a:rPr lang="el-GR" baseline="0" dirty="0"/>
              <a:t> Εκτέλεσης συναρτήσει </a:t>
            </a:r>
            <a:r>
              <a:rPr lang="el-GR" baseline="0" dirty="0" err="1"/>
              <a:t>αρ</a:t>
            </a:r>
            <a:r>
              <a:rPr lang="el-GR" baseline="0" dirty="0"/>
              <a:t>. Δημοσιεύσεων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702947622966781E-2"/>
          <c:y val="0.17312262470078449"/>
          <c:w val="0.86605925429368136"/>
          <c:h val="0.7716810028643662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Φύλλο1!$A$1:$A$6</c:f>
              <c:numCache>
                <c:formatCode>General</c:formatCode>
                <c:ptCount val="6"/>
                <c:pt idx="0">
                  <c:v>2500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1600000</c:v>
                </c:pt>
              </c:numCache>
            </c:numRef>
          </c:xVal>
          <c:yVal>
            <c:numRef>
              <c:f>Φύλλο1!$B$1:$B$6</c:f>
              <c:numCache>
                <c:formatCode>General</c:formatCode>
                <c:ptCount val="6"/>
                <c:pt idx="0">
                  <c:v>8.9999999999999993E-3</c:v>
                </c:pt>
                <c:pt idx="1">
                  <c:v>1.2999999999999999E-2</c:v>
                </c:pt>
                <c:pt idx="2">
                  <c:v>9.4500000000000001E-2</c:v>
                </c:pt>
                <c:pt idx="3">
                  <c:v>0.45600000000000002</c:v>
                </c:pt>
                <c:pt idx="4">
                  <c:v>0.95</c:v>
                </c:pt>
                <c:pt idx="5">
                  <c:v>1.45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1AF-4CC4-A5CA-18AE991DAD42}"/>
            </c:ext>
          </c:extLst>
        </c:ser>
        <c:ser>
          <c:idx val="1"/>
          <c:order val="1"/>
          <c:tx>
            <c:v>indexes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Φύλλο1!$A:$A</c:f>
              <c:numCache>
                <c:formatCode>General</c:formatCode>
                <c:ptCount val="1048576"/>
                <c:pt idx="0">
                  <c:v>2500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1600000</c:v>
                </c:pt>
              </c:numCache>
            </c:numRef>
          </c:xVal>
          <c:yVal>
            <c:numRef>
              <c:f>Φύλλο1!$C:$C</c:f>
              <c:numCache>
                <c:formatCode>General</c:formatCode>
                <c:ptCount val="1048576"/>
                <c:pt idx="0">
                  <c:v>2.3000000000000001E-4</c:v>
                </c:pt>
                <c:pt idx="1">
                  <c:v>2.5000000000000001E-4</c:v>
                </c:pt>
                <c:pt idx="2">
                  <c:v>2.5000000000000001E-4</c:v>
                </c:pt>
                <c:pt idx="3">
                  <c:v>3.1E-4</c:v>
                </c:pt>
                <c:pt idx="4">
                  <c:v>3.4000000000000002E-4</c:v>
                </c:pt>
                <c:pt idx="5">
                  <c:v>3.6000000000000002E-4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1AF-4CC4-A5CA-18AE991DA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8943104"/>
        <c:axId val="279593424"/>
      </c:scatterChart>
      <c:valAx>
        <c:axId val="1758943104"/>
        <c:scaling>
          <c:logBase val="10"/>
          <c:orientation val="minMax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593424"/>
        <c:crosses val="autoZero"/>
        <c:crossBetween val="midCat"/>
      </c:valAx>
      <c:valAx>
        <c:axId val="27959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943104"/>
        <c:crosses val="autoZero"/>
        <c:crossBetween val="midCat"/>
        <c:majorUnit val="0.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l-GR" sz="5400">
                <a:solidFill>
                  <a:srgbClr val="FFFFFF"/>
                </a:solidFill>
              </a:rPr>
              <a:t>Κάντε κλικ για να επεξεργαστείτε τον τίτλο υποδείγματος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l-GR">
                <a:solidFill>
                  <a:srgbClr val="FFFFFF"/>
                </a:solidFill>
              </a:rPr>
              <a:t>Κάντε κλικ για να επεξεργαστείτε τον υπότιτλο του υποδείγματος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l-GR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l-GR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l-GR"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l-GR" sz="1800">
                <a:cs typeface="Segoe UI" panose="020B0502040204020203" pitchFamily="34" charset="0"/>
              </a:rPr>
              <a:t>Στυλ κειμένου υποδείγματος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l-GR"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l-GR" sz="5400"/>
              <a:t>Κάντε κλικ για να επεξεργαστείτε τον τίτλο υποδείγματος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l-GR">
                <a:latin typeface="Aller" panose="020B0603020203020204" pitchFamily="34" charset="0"/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l-GR">
                <a:latin typeface="Aller" panose="020B0603020203020204" pitchFamily="34" charset="0"/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l-GR"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l-GR"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45" y="220316"/>
            <a:ext cx="10851149" cy="2931257"/>
          </a:xfrm>
        </p:spPr>
        <p:txBody>
          <a:bodyPr>
            <a:normAutofit/>
          </a:bodyPr>
          <a:lstStyle/>
          <a:p>
            <a:r>
              <a:rPr lang="el-GR" dirty="0"/>
              <a:t>Εφαρμογή αποθήκευσης και ανάκτησης άρθρων και επιστημονικών περιοδικών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5" y="4004423"/>
            <a:ext cx="11339421" cy="2278154"/>
          </a:xfrm>
        </p:spPr>
        <p:txBody>
          <a:bodyPr>
            <a:normAutofit/>
          </a:bodyPr>
          <a:lstStyle/>
          <a:p>
            <a:r>
              <a:rPr lang="el-GR" u="sng" dirty="0"/>
              <a:t>Ομάδα 36</a:t>
            </a:r>
          </a:p>
          <a:p>
            <a:endParaRPr lang="el-GR" u="sng" dirty="0"/>
          </a:p>
          <a:p>
            <a:r>
              <a:rPr lang="el-GR" dirty="0"/>
              <a:t>Αναγνωστάκης Κωνσταντίνος	</a:t>
            </a:r>
            <a:r>
              <a:rPr lang="en-US" dirty="0"/>
              <a:t>	</a:t>
            </a:r>
            <a:r>
              <a:rPr lang="el-GR" dirty="0"/>
              <a:t>Α.Μ.</a:t>
            </a:r>
            <a:r>
              <a:rPr lang="en-US" dirty="0"/>
              <a:t>: </a:t>
            </a:r>
            <a:r>
              <a:rPr lang="el-GR" dirty="0"/>
              <a:t>1066439</a:t>
            </a:r>
          </a:p>
          <a:p>
            <a:r>
              <a:rPr lang="el-GR" dirty="0"/>
              <a:t>Μπέλεσης Αντώνης			Α.Μ.</a:t>
            </a:r>
            <a:r>
              <a:rPr lang="en-US" dirty="0"/>
              <a:t>:</a:t>
            </a:r>
            <a:r>
              <a:rPr lang="el-GR" dirty="0"/>
              <a:t> 1066445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51416"/>
            <a:ext cx="6400800" cy="763941"/>
          </a:xfrm>
        </p:spPr>
        <p:txBody>
          <a:bodyPr/>
          <a:lstStyle/>
          <a:p>
            <a:r>
              <a:rPr lang="el-GR" b="1" u="sng" dirty="0"/>
              <a:t>Μικρόκοσμος</a:t>
            </a:r>
            <a:endParaRPr lang="en-US" b="1" u="sng" dirty="0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C983FB1-C97B-41D3-9FB3-3965A27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AAFE8-F6C1-F9CF-C387-E9A8D40302F4}"/>
              </a:ext>
            </a:extLst>
          </p:cNvPr>
          <p:cNvSpPr txBox="1"/>
          <p:nvPr/>
        </p:nvSpPr>
        <p:spPr>
          <a:xfrm>
            <a:off x="603682" y="1216241"/>
            <a:ext cx="10679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b="1" dirty="0"/>
              <a:t>Ο Χρήστης διαβάζει δημοσιεύσεις </a:t>
            </a:r>
            <a:r>
              <a:rPr lang="el-GR" sz="2400" dirty="0"/>
              <a:t>(Τεύχος Περιοδικού ή Άρθρο)</a:t>
            </a:r>
          </a:p>
          <a:p>
            <a:pPr algn="ctr"/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b="1" dirty="0"/>
              <a:t>Το κάθε τεύχος περιέχει άρθρα </a:t>
            </a:r>
            <a:r>
              <a:rPr lang="el-GR" sz="2400" dirty="0"/>
              <a:t>(τουλάχιστον 1). Επίσης ένα άρθρο μπορεί να εκδοθεί το πολύ σε 1 περιοδικό.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dirty="0"/>
              <a:t>Τα άρθρα κάνουν </a:t>
            </a:r>
            <a:r>
              <a:rPr lang="en-US" sz="2400" b="1" dirty="0"/>
              <a:t>cite</a:t>
            </a:r>
            <a:r>
              <a:rPr lang="en-US" sz="2400" dirty="0"/>
              <a:t> </a:t>
            </a:r>
            <a:r>
              <a:rPr lang="el-GR" sz="2400" dirty="0"/>
              <a:t>άλλα άρθρα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b="1" dirty="0"/>
              <a:t>Τα περιοδικά έχουν</a:t>
            </a:r>
            <a:r>
              <a:rPr lang="el-GR" sz="2400" dirty="0"/>
              <a:t> (ακριβώς) </a:t>
            </a:r>
            <a:r>
              <a:rPr lang="el-GR" sz="2400" b="1" dirty="0"/>
              <a:t>έναν εκδότη </a:t>
            </a:r>
            <a:r>
              <a:rPr lang="el-GR" sz="2400" dirty="0"/>
              <a:t>ενώ τα άρθρα έχουν έναν ή περισσότερους συγγραφείς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dirty="0"/>
              <a:t>Ο συγγραφέας καθώς και ο χρήστης μπορούν να </a:t>
            </a:r>
            <a:r>
              <a:rPr lang="el-GR" sz="2400" b="1" dirty="0"/>
              <a:t>συνεργάζονται με κάποιο ή περισσότερα ιδρύματα</a:t>
            </a:r>
            <a:r>
              <a:rPr lang="el-GR" sz="2400" dirty="0"/>
              <a:t> (Εταιρία ή Πανεπιστήμιο)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n-US" dirty="0"/>
              <a:t>ERD </a:t>
            </a:r>
            <a:r>
              <a:rPr lang="el-GR" dirty="0"/>
              <a:t>απλοποιημένο</a:t>
            </a:r>
            <a:endParaRPr lang="en-US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Εικόνα 3" descr="Εικόνα που περιέχει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59B82D0-5D79-1F69-957D-7670DCE8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40" y="791837"/>
            <a:ext cx="10675885" cy="56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n-US" dirty="0"/>
              <a:t>ERD </a:t>
            </a:r>
            <a:r>
              <a:rPr lang="el-GR" dirty="0"/>
              <a:t>με όλα τα γνωρίσματα</a:t>
            </a:r>
            <a:endParaRPr lang="en-US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Εικόνα 2" descr="Εικόνα που περιέχει διάγραμμα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1AD1DF34-A263-B3F3-4CAC-1D7078C3D2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66" y="862859"/>
            <a:ext cx="10349034" cy="4983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46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l-GR" dirty="0"/>
              <a:t>Σχεσιακό Μοντέλο</a:t>
            </a:r>
            <a:endParaRPr lang="en-US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Εικόνα 2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D8C5D41F-1FCB-8AF8-728A-EDF8C748EF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95" y="896554"/>
            <a:ext cx="8522409" cy="5225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9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l-GR" dirty="0"/>
              <a:t>Ευρετήρια</a:t>
            </a:r>
            <a:r>
              <a:rPr lang="en-US" dirty="0"/>
              <a:t>:</a:t>
            </a:r>
            <a:r>
              <a:rPr lang="el-GR" dirty="0"/>
              <a:t> θεωρητική απόδοση</a:t>
            </a:r>
            <a:r>
              <a:rPr lang="en-US" dirty="0"/>
              <a:t> </a:t>
            </a:r>
            <a:br>
              <a:rPr lang="el-GR" dirty="0"/>
            </a:br>
            <a:r>
              <a:rPr lang="el-GR" sz="2700" dirty="0"/>
              <a:t>Αναζήτηση πιο δημοφιλούς δημοσίευσης</a:t>
            </a:r>
            <a:endParaRPr lang="en-US" sz="2700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Γράφημα 8">
            <a:extLst>
              <a:ext uri="{FF2B5EF4-FFF2-40B4-BE49-F238E27FC236}">
                <a16:creationId xmlns:a16="http://schemas.microsoft.com/office/drawing/2014/main" id="{93AA5D39-C6B2-4983-2C6E-F3E384652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424320"/>
              </p:ext>
            </p:extLst>
          </p:nvPr>
        </p:nvGraphicFramePr>
        <p:xfrm>
          <a:off x="578484" y="1322182"/>
          <a:ext cx="6199387" cy="4640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Εικόνα 12" descr="Εικόνα που περιέχει κείμενο, στιγμιότυπο οθόνης, οθόνη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83CF67F-C2CB-EE66-CDE1-8D3D1D49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41" y="1077700"/>
            <a:ext cx="4991533" cy="1463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F5044D-90EF-5FFF-801B-69C1E56BC22F}"/>
              </a:ext>
            </a:extLst>
          </p:cNvPr>
          <p:cNvSpPr txBox="1"/>
          <p:nvPr/>
        </p:nvSpPr>
        <p:spPr>
          <a:xfrm>
            <a:off x="6023551" y="3076452"/>
            <a:ext cx="6094428" cy="2070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QUERY: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n-US" sz="28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PUBLISHMENT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views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views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PUBLISHMENT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9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l-GR" dirty="0"/>
              <a:t>Ευρετήρια</a:t>
            </a:r>
            <a:r>
              <a:rPr lang="en-US" dirty="0"/>
              <a:t>: </a:t>
            </a:r>
            <a:br>
              <a:rPr lang="el-GR" dirty="0"/>
            </a:br>
            <a:r>
              <a:rPr lang="el-GR" sz="2700" dirty="0"/>
              <a:t>Ταξινόμηση όλων των δημοσιεύσεων με βάση τις προβολές</a:t>
            </a:r>
            <a:endParaRPr lang="en-US" sz="2700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Εικόνα 2" descr="Εικόνα που περιέχει γραμμή, γράφημα, διάγραμμα, πλαγιά&#10;&#10;Περιγραφή που δημιουργήθηκε αυτόματα">
            <a:extLst>
              <a:ext uri="{FF2B5EF4-FFF2-40B4-BE49-F238E27FC236}">
                <a16:creationId xmlns:a16="http://schemas.microsoft.com/office/drawing/2014/main" id="{8A283F5B-F79A-678A-AE97-20BE89A9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3691"/>
            <a:ext cx="10538005" cy="37019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E4154-0573-0115-12DD-833C03D00BA6}"/>
              </a:ext>
            </a:extLst>
          </p:cNvPr>
          <p:cNvSpPr txBox="1"/>
          <p:nvPr/>
        </p:nvSpPr>
        <p:spPr>
          <a:xfrm>
            <a:off x="6934986" y="687817"/>
            <a:ext cx="6094428" cy="180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QUERY: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COALESCE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journ_title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title,views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PUBLISHMENT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article_id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</a:t>
            </a:r>
            <a:r>
              <a:rPr lang="en-US" sz="1600" b="1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issue_id</a:t>
            </a:r>
            <a:endParaRPr lang="en-US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5303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75531-F059-4661-BC99-5916D6312804}">
  <ds:schemaRefs>
    <ds:schemaRef ds:uri="16c05727-aa75-4e4a-9b5f-8a80a1165891"/>
    <ds:schemaRef ds:uri="http://schemas.microsoft.com/office/2006/metadata/properties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230e9df3-be65-4c73-a93b-d1236ebd677e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1377</TotalTime>
  <Words>262</Words>
  <Application>Microsoft Office PowerPoint</Application>
  <PresentationFormat>Ευρεία οθόνη</PresentationFormat>
  <Paragraphs>51</Paragraphs>
  <Slides>7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4" baseType="lpstr">
      <vt:lpstr>Aller</vt:lpstr>
      <vt:lpstr>Arial</vt:lpstr>
      <vt:lpstr>Calibri</vt:lpstr>
      <vt:lpstr>Courier New</vt:lpstr>
      <vt:lpstr>Open sans</vt:lpstr>
      <vt:lpstr>Segoe UI</vt:lpstr>
      <vt:lpstr>MinimalXOVTI</vt:lpstr>
      <vt:lpstr>Εφαρμογή αποθήκευσης και ανάκτησης άρθρων και επιστημονικών περιοδικών</vt:lpstr>
      <vt:lpstr>Μικρόκοσμος</vt:lpstr>
      <vt:lpstr>ERD απλοποιημένο</vt:lpstr>
      <vt:lpstr>ERD με όλα τα γνωρίσματα</vt:lpstr>
      <vt:lpstr>Σχεσιακό Μοντέλο</vt:lpstr>
      <vt:lpstr>Ευρετήρια: θεωρητική απόδοση  Αναζήτηση πιο δημοφιλούς δημοσίευσης</vt:lpstr>
      <vt:lpstr>Ευρετήρια:  Ταξινόμηση όλων των δημοσιεύσεων με βάση τις προβολές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αποθήκευσης και ανάκτησης άρθρων και επιστημονικών περιοδικών</dc:title>
  <dc:creator>ΜΠΕΛΕΣΗΣ ΑΝΤΩΝΙΟΣ</dc:creator>
  <cp:lastModifiedBy>ΜΠΕΛΕΣΗΣ ΑΝΤΩΝΙΟΣ</cp:lastModifiedBy>
  <cp:revision>7</cp:revision>
  <dcterms:created xsi:type="dcterms:W3CDTF">2023-11-02T17:01:57Z</dcterms:created>
  <dcterms:modified xsi:type="dcterms:W3CDTF">2024-01-13T11:20:20Z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