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D1BD9-C742-40AB-97AF-41AE8C0C44F5}" v="1944" dt="2020-10-31T06:35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C9DF947-F678-4E90-80B0-B1DFDCCB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9" r="-2" b="129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6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 b="1"/>
              <a:t>Exploring transfer learning with transformers.</a:t>
            </a:r>
            <a:endParaRPr lang="en-US" sz="5100"/>
          </a:p>
          <a:p>
            <a:endParaRPr lang="en-US" sz="5100">
              <a:cs typeface="Calibri Light"/>
            </a:endParaRPr>
          </a:p>
        </p:txBody>
      </p:sp>
      <p:sp>
        <p:nvSpPr>
          <p:cNvPr id="27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9C9-3E88-47D2-BB2E-28208C4B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A52-D616-4B1E-AA72-65223BC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Colossal Clean Crawled Corpus (C4)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Publicly-available web archive provides “web extracted text” by removing markup and other non-text content from the scraped HTML files.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BF98-9F66-4837-9322-F14F46C9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FD3E-7D72-436D-A472-D398C0E5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A major distinguishing factor for different architectures is the “mask” used by different attention mechanisms in the model.</a:t>
            </a:r>
          </a:p>
          <a:p>
            <a:r>
              <a:rPr lang="en-US" sz="2800" b="1" dirty="0">
                <a:ea typeface="+mn-lt"/>
                <a:cs typeface="+mn-lt"/>
              </a:rPr>
              <a:t>The self-attention operation in a Transformer takes a sequence as input and outputs a new sequence of the same length.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FEF-4933-4EFD-986B-04BD80AC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EC5-0C8F-4CA1-B0D8-A37934A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Fully Visible</a:t>
            </a:r>
          </a:p>
          <a:p>
            <a:r>
              <a:rPr lang="en-US" sz="2800" b="1" dirty="0"/>
              <a:t>Casual</a:t>
            </a:r>
          </a:p>
          <a:p>
            <a:r>
              <a:rPr lang="en-US" sz="2800" b="1" dirty="0"/>
              <a:t>Casual with prefix</a:t>
            </a:r>
          </a:p>
        </p:txBody>
      </p:sp>
    </p:spTree>
    <p:extLst>
      <p:ext uri="{BB962C8B-B14F-4D97-AF65-F5344CB8AC3E}">
        <p14:creationId xmlns:p14="http://schemas.microsoft.com/office/powerpoint/2010/main" val="145656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1EA3-161F-48F3-B770-9369C260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A799-F1E4-415B-BFC9-9031B8AF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encoder-decoder Transformer, consists of two-layer stacks: </a:t>
            </a:r>
          </a:p>
          <a:p>
            <a:r>
              <a:rPr lang="en-US" dirty="0">
                <a:ea typeface="+mn-lt"/>
                <a:cs typeface="+mn-lt"/>
              </a:rPr>
              <a:t>The encoder, which is fed an input sequence, and the decoder, which produces a new output sequence.</a:t>
            </a:r>
          </a:p>
          <a:p>
            <a:r>
              <a:rPr lang="en-US" dirty="0">
                <a:ea typeface="+mn-lt"/>
                <a:cs typeface="+mn-lt"/>
              </a:rPr>
              <a:t>The encoder uses a “fully-visible” attention mask.</a:t>
            </a:r>
          </a:p>
          <a:p>
            <a:r>
              <a:rPr lang="en-US" dirty="0">
                <a:ea typeface="+mn-lt"/>
                <a:cs typeface="+mn-lt"/>
              </a:rPr>
              <a:t>This form of masking is appropriate when attending over a “prefix”, i.e. some context provided to the model that is later used when making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D783-D466-465B-BAF2-1C70771E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7FEC-B03A-4D40-BA09-505A8ECA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self-attention operations in the Transformer’s decoder use a “causal” masking pattern.</a:t>
            </a:r>
          </a:p>
          <a:p>
            <a:r>
              <a:rPr lang="en-US" dirty="0">
                <a:ea typeface="+mn-lt"/>
                <a:cs typeface="+mn-lt"/>
              </a:rPr>
              <a:t>This is used during training so that the model can’t “see into the future” as it produces its output.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4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54DF-0042-43C2-A27F-98209DF7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71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0210D-9C0E-4800-9838-3C6A63AF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Agenda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4428-B3A6-4190-8860-240F009C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Overview of Transfer Learning.</a:t>
            </a:r>
            <a:endParaRPr lang="en-US" sz="2000"/>
          </a:p>
          <a:p>
            <a:r>
              <a:rPr lang="en-US" sz="2800" b="1" dirty="0"/>
              <a:t>Why Transfer Learning is becoming an active research area, especially in NLP.</a:t>
            </a:r>
          </a:p>
          <a:p>
            <a:r>
              <a:rPr lang="en-US" sz="2800" b="1" dirty="0"/>
              <a:t>Transformers! </a:t>
            </a:r>
          </a:p>
          <a:p>
            <a:r>
              <a:rPr lang="en-US" sz="2800" b="1" dirty="0"/>
              <a:t>A unified approach to transfer learning in NLP</a:t>
            </a:r>
          </a:p>
        </p:txBody>
      </p:sp>
    </p:spTree>
    <p:extLst>
      <p:ext uri="{BB962C8B-B14F-4D97-AF65-F5344CB8AC3E}">
        <p14:creationId xmlns:p14="http://schemas.microsoft.com/office/powerpoint/2010/main" val="248000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03A-11B9-4A1F-909D-E643249A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9D80-67FF-45BB-AE7C-8C6162EE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Transfer learning is a machine learning technique where a model trained on one task is re-purposed on a second related task.</a:t>
            </a:r>
          </a:p>
          <a:p>
            <a:r>
              <a:rPr lang="en-US" sz="2800" b="1" dirty="0">
                <a:ea typeface="+mn-lt"/>
                <a:cs typeface="+mn-lt"/>
              </a:rPr>
              <a:t>Training a model on a data-rich task and fine-tuning it on a related  downstream task</a:t>
            </a:r>
          </a:p>
        </p:txBody>
      </p:sp>
    </p:spTree>
    <p:extLst>
      <p:ext uri="{BB962C8B-B14F-4D97-AF65-F5344CB8AC3E}">
        <p14:creationId xmlns:p14="http://schemas.microsoft.com/office/powerpoint/2010/main" val="427170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FB38-46F2-4481-9C09-EC25D65E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2A65-BEA3-4EE9-923C-385F7436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Traditionally, in transfer learning, pre-training is done using supervised learning on large labeled datasets.</a:t>
            </a:r>
          </a:p>
          <a:p>
            <a:r>
              <a:rPr lang="en-US" sz="2800" b="1" dirty="0">
                <a:ea typeface="+mn-lt"/>
                <a:cs typeface="+mn-lt"/>
              </a:rPr>
              <a:t>In Modern techniques, pre-training is often done via unsupervised learning on the unlabeled datasets.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12E-37A4-493E-8D15-5BBF3F52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BD96-0678-482B-961A-DB4AFE40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Transformer in NLP is a novel architecture that aims to solve sequence-to-sequence tasks while handling long-range dependencies with ease.</a:t>
            </a:r>
          </a:p>
          <a:p>
            <a:r>
              <a:rPr lang="en-US" dirty="0">
                <a:ea typeface="+mn-lt"/>
                <a:cs typeface="+mn-lt"/>
              </a:rPr>
              <a:t>Earlier, Recurrent Neural Networks were leveraged in transfer learning for NLP. </a:t>
            </a:r>
            <a:endParaRPr lang="en-US" dirty="0"/>
          </a:p>
          <a:p>
            <a:r>
              <a:rPr lang="en-US" dirty="0"/>
              <a:t>Example: Translation, Summarization.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33AB-C774-4CC2-B498-9E4FE410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Transformers for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767-EEEA-435B-BCCD-B9FE4025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Due to en masses availability of unlabeled text data (Thanks to the Internet), transfer learning in NLP has become an active research area.</a:t>
            </a:r>
          </a:p>
          <a:p>
            <a:r>
              <a:rPr lang="en-US" dirty="0"/>
              <a:t>Major NLP tasks like question answering, machine translation, summarization can be treated as a related task.</a:t>
            </a:r>
          </a:p>
        </p:txBody>
      </p:sp>
    </p:spTree>
    <p:extLst>
      <p:ext uri="{BB962C8B-B14F-4D97-AF65-F5344CB8AC3E}">
        <p14:creationId xmlns:p14="http://schemas.microsoft.com/office/powerpoint/2010/main" val="19620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587-FD62-423B-9465-1C7F55D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3DF9-044B-425D-BEE9-BB48730C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Key – For related NLP tasks, treat every </a:t>
            </a:r>
            <a:r>
              <a:rPr lang="en-US" sz="2800" b="1" dirty="0">
                <a:ea typeface="+mn-lt"/>
                <a:cs typeface="+mn-lt"/>
              </a:rPr>
              <a:t>text-based/ text processing task as a “text-to-text” task.</a:t>
            </a:r>
          </a:p>
          <a:p>
            <a:r>
              <a:rPr lang="en-US" sz="2800" b="1" dirty="0">
                <a:ea typeface="+mn-lt"/>
                <a:cs typeface="+mn-lt"/>
              </a:rPr>
              <a:t>Using a text-to-text framework, one can apply the same model, objective, training procedure, and decoding process to every task one considers.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7007-65C2-4BB7-A096-42DB664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D281-ECCC-40D8-8071-24299883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specify which task the model should perform, a task-specific (text) prefix is added to the original input sequence before feeding it to the model.</a:t>
            </a:r>
          </a:p>
          <a:p>
            <a:r>
              <a:rPr lang="en-US" dirty="0">
                <a:ea typeface="+mn-lt"/>
                <a:cs typeface="+mn-lt"/>
              </a:rPr>
              <a:t>For instance, to ask the model to translate the sentence “That is good.” from English to German, the model would be fed the sequence “translate English to German: That is good.” and would be trained to output “Das </a:t>
            </a:r>
            <a:r>
              <a:rPr lang="en-US" dirty="0" err="1">
                <a:ea typeface="+mn-lt"/>
                <a:cs typeface="+mn-lt"/>
              </a:rPr>
              <a:t>ist</a:t>
            </a:r>
            <a:r>
              <a:rPr lang="en-US" dirty="0">
                <a:ea typeface="+mn-lt"/>
                <a:cs typeface="+mn-lt"/>
              </a:rPr>
              <a:t> gut.”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B8A7-6D22-4EC6-B32F-69CA0033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T5 model - </a:t>
            </a:r>
            <a:r>
              <a:rPr lang="en-US" b="0" dirty="0">
                <a:ea typeface="+mj-lt"/>
                <a:cs typeface="+mj-lt"/>
              </a:rPr>
              <a:t>Text-to-Text Transfer Transformer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478B034-FB5F-4A43-A2DD-82B4DE17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504425"/>
            <a:ext cx="10168128" cy="30855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D67DF-9229-4612-9A97-E266F2F478F7}"/>
              </a:ext>
            </a:extLst>
          </p:cNvPr>
          <p:cNvSpPr txBox="1"/>
          <p:nvPr/>
        </p:nvSpPr>
        <p:spPr>
          <a:xfrm>
            <a:off x="4652682" y="559397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 - </a:t>
            </a:r>
            <a:r>
              <a:rPr lang="en-US" dirty="0">
                <a:ea typeface="+mn-lt"/>
                <a:cs typeface="+mn-lt"/>
              </a:rPr>
              <a:t>https://arxiv.org/pdf/1910.10683v3.pdf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3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5E8E2"/>
      </a:lt2>
      <a:accent1>
        <a:srgbClr val="AA92CB"/>
      </a:accent1>
      <a:accent2>
        <a:srgbClr val="B579BF"/>
      </a:accent2>
      <a:accent3>
        <a:srgbClr val="CB92BB"/>
      </a:accent3>
      <a:accent4>
        <a:srgbClr val="BF798F"/>
      </a:accent4>
      <a:accent5>
        <a:srgbClr val="CB9792"/>
      </a:accent5>
      <a:accent6>
        <a:srgbClr val="BF9E79"/>
      </a:accent6>
      <a:hlink>
        <a:srgbClr val="738B5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Exploring transfer learning with transformers. </vt:lpstr>
      <vt:lpstr>Agenda</vt:lpstr>
      <vt:lpstr>Transfer Learning</vt:lpstr>
      <vt:lpstr>Overview of Transfer Learning</vt:lpstr>
      <vt:lpstr>Transformers</vt:lpstr>
      <vt:lpstr>Why Transformers for Transfer Learning</vt:lpstr>
      <vt:lpstr>Unified Approach</vt:lpstr>
      <vt:lpstr>Input Output Format</vt:lpstr>
      <vt:lpstr>T5 model - Text-to-Text Transfer Transformer</vt:lpstr>
      <vt:lpstr>Dataset</vt:lpstr>
      <vt:lpstr>Model Structures</vt:lpstr>
      <vt:lpstr>Model Structure</vt:lpstr>
      <vt:lpstr>Model Structure </vt:lpstr>
      <vt:lpstr>Model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2020-10-31T05:02:12Z</dcterms:created>
  <dcterms:modified xsi:type="dcterms:W3CDTF">2020-10-31T06:43:55Z</dcterms:modified>
</cp:coreProperties>
</file>