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POOJA R</a:t>
            </a:r>
            <a:endParaRPr lang="en-US" sz="2400" dirty="0"/>
          </a:p>
          <a:p>
            <a:r>
              <a:rPr lang="en-US" sz="2400" dirty="0"/>
              <a:t>REGISTER NO</a:t>
            </a:r>
            <a:r>
              <a:rPr lang="en-US" sz="2400" dirty="0" smtClean="0"/>
              <a:t>: 312209118</a:t>
            </a:r>
            <a:endParaRPr lang="en-US" sz="2400" dirty="0"/>
          </a:p>
          <a:p>
            <a:r>
              <a:rPr lang="en-US" sz="2400" dirty="0" smtClean="0"/>
              <a:t>DEPARTMENT: COMMERCE</a:t>
            </a:r>
          </a:p>
          <a:p>
            <a:r>
              <a:rPr lang="en-US" sz="2400" dirty="0" smtClean="0"/>
              <a:t>COLLEGE: ANNA ADARSH COLLEGE FOR WOMEN</a:t>
            </a:r>
          </a:p>
          <a:p>
            <a:r>
              <a:rPr lang="en-US" sz="2400" dirty="0" smtClean="0"/>
              <a:t>NMID:asunm1353312209118</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381000" y="982341"/>
            <a:ext cx="10668000" cy="5632311"/>
          </a:xfrm>
          <a:prstGeom prst="rect">
            <a:avLst/>
          </a:prstGeom>
          <a:noFill/>
        </p:spPr>
        <p:txBody>
          <a:bodyPr wrap="square" rtlCol="0">
            <a:spAutoFit/>
          </a:bodyPr>
          <a:lstStyle/>
          <a:p>
            <a:endParaRPr lang="en-IN" b="1" dirty="0" smtClean="0">
              <a:latin typeface="Trebuchet MS" pitchFamily="34" charset="0"/>
            </a:endParaRPr>
          </a:p>
          <a:p>
            <a:r>
              <a:rPr lang="en-IN" b="1" dirty="0" smtClean="0">
                <a:latin typeface="Trebuchet MS" pitchFamily="34" charset="0"/>
              </a:rPr>
              <a:t>1.Prepare </a:t>
            </a:r>
            <a:r>
              <a:rPr lang="en-IN" b="1" dirty="0" smtClean="0">
                <a:latin typeface="Trebuchet MS" pitchFamily="34" charset="0"/>
              </a:rPr>
              <a:t>Your Data: </a:t>
            </a:r>
            <a:r>
              <a:rPr lang="en-IN" dirty="0" smtClean="0">
                <a:latin typeface="Trebuchet MS" pitchFamily="34" charset="0"/>
              </a:rPr>
              <a:t>Ensure your data is structured in a table format with relevant columns such as </a:t>
            </a:r>
            <a:r>
              <a:rPr lang="en-IN" dirty="0" err="1" smtClean="0">
                <a:latin typeface="Trebuchet MS" pitchFamily="34" charset="0"/>
              </a:rPr>
              <a:t>EmpID</a:t>
            </a:r>
            <a:r>
              <a:rPr lang="en-IN" dirty="0" smtClean="0">
                <a:latin typeface="Trebuchet MS" pitchFamily="34" charset="0"/>
              </a:rPr>
              <a:t>, Employee Status, Employee Type, Department Type, Division, etc.</a:t>
            </a:r>
            <a:br>
              <a:rPr lang="en-IN" dirty="0" smtClean="0">
                <a:latin typeface="Trebuchet MS" pitchFamily="34" charset="0"/>
              </a:rPr>
            </a:br>
            <a:r>
              <a:rPr lang="en-IN" dirty="0" smtClean="0">
                <a:latin typeface="Trebuchet MS" pitchFamily="34" charset="0"/>
              </a:rPr>
              <a:t>Each row should represent an individual employee, and the data should be clean (no blank rows, consistent formatting).</a:t>
            </a:r>
            <a:br>
              <a:rPr lang="en-IN" dirty="0" smtClean="0">
                <a:latin typeface="Trebuchet MS" pitchFamily="34" charset="0"/>
              </a:rPr>
            </a:br>
            <a:r>
              <a:rPr lang="en-IN" b="1" dirty="0" smtClean="0">
                <a:latin typeface="Trebuchet MS" pitchFamily="34" charset="0"/>
              </a:rPr>
              <a:t>2.Insert a Pivot Table:</a:t>
            </a:r>
          </a:p>
          <a:p>
            <a:r>
              <a:rPr lang="en-IN" dirty="0" smtClean="0">
                <a:latin typeface="Trebuchet MS" pitchFamily="34" charset="0"/>
              </a:rPr>
              <a:t>Select your entire data range.</a:t>
            </a:r>
            <a:br>
              <a:rPr lang="en-IN" dirty="0" smtClean="0">
                <a:latin typeface="Trebuchet MS" pitchFamily="34" charset="0"/>
              </a:rPr>
            </a:br>
            <a:r>
              <a:rPr lang="en-IN" dirty="0" smtClean="0">
                <a:latin typeface="Trebuchet MS" pitchFamily="34" charset="0"/>
              </a:rPr>
              <a:t>Go to the Insert tab and click on PivotTable.</a:t>
            </a:r>
            <a:br>
              <a:rPr lang="en-IN" dirty="0" smtClean="0">
                <a:latin typeface="Trebuchet MS" pitchFamily="34" charset="0"/>
              </a:rPr>
            </a:br>
            <a:r>
              <a:rPr lang="en-IN" dirty="0" smtClean="0">
                <a:latin typeface="Trebuchet MS" pitchFamily="34" charset="0"/>
              </a:rPr>
              <a:t>Choose whether to place the pivot table on a new worksheet or an existing one.</a:t>
            </a:r>
            <a:br>
              <a:rPr lang="en-IN" dirty="0" smtClean="0">
                <a:latin typeface="Trebuchet MS" pitchFamily="34" charset="0"/>
              </a:rPr>
            </a:br>
            <a:r>
              <a:rPr lang="en-IN" b="1" dirty="0" smtClean="0">
                <a:latin typeface="Trebuchet MS" pitchFamily="34" charset="0"/>
              </a:rPr>
              <a:t>3.Set Up Rows and Columns:</a:t>
            </a:r>
          </a:p>
          <a:p>
            <a:r>
              <a:rPr lang="en-IN" dirty="0" smtClean="0">
                <a:latin typeface="Trebuchet MS" pitchFamily="34" charset="0"/>
              </a:rPr>
              <a:t>In the PivotTable Field List, drag Department Type to the Rows area. This will categorize data by different departments like "Sales", "Production", etc.</a:t>
            </a:r>
            <a:br>
              <a:rPr lang="en-IN" dirty="0" smtClean="0">
                <a:latin typeface="Trebuchet MS" pitchFamily="34" charset="0"/>
              </a:rPr>
            </a:br>
            <a:r>
              <a:rPr lang="en-IN" dirty="0" smtClean="0">
                <a:latin typeface="Trebuchet MS" pitchFamily="34" charset="0"/>
              </a:rPr>
              <a:t>Next, drag Division under Department Type in the Rows area to further categorize the data into specific divisions within each department.</a:t>
            </a:r>
            <a:br>
              <a:rPr lang="en-IN" dirty="0" smtClean="0">
                <a:latin typeface="Trebuchet MS" pitchFamily="34" charset="0"/>
              </a:rPr>
            </a:br>
            <a:r>
              <a:rPr lang="en-IN" b="1" dirty="0" smtClean="0">
                <a:latin typeface="Trebuchet MS" pitchFamily="34" charset="0"/>
              </a:rPr>
              <a:t>4.Configure Values:</a:t>
            </a:r>
          </a:p>
          <a:p>
            <a:r>
              <a:rPr lang="en-IN" dirty="0" smtClean="0">
                <a:latin typeface="Trebuchet MS" pitchFamily="34" charset="0"/>
              </a:rPr>
              <a:t>Drag </a:t>
            </a:r>
            <a:r>
              <a:rPr lang="en-IN" dirty="0" err="1" smtClean="0">
                <a:latin typeface="Trebuchet MS" pitchFamily="34" charset="0"/>
              </a:rPr>
              <a:t>EmpID</a:t>
            </a:r>
            <a:r>
              <a:rPr lang="en-IN" dirty="0" smtClean="0">
                <a:latin typeface="Trebuchet MS" pitchFamily="34" charset="0"/>
              </a:rPr>
              <a:t>  to the Values area. By default, Excel might set it to count, but you need to change this to Sum if you want to calculate total IDs or any other relevant metric.</a:t>
            </a:r>
            <a:br>
              <a:rPr lang="en-IN" dirty="0" smtClean="0">
                <a:latin typeface="Trebuchet MS" pitchFamily="34" charset="0"/>
              </a:rPr>
            </a:br>
            <a:r>
              <a:rPr lang="en-IN" dirty="0" smtClean="0">
                <a:latin typeface="Trebuchet MS" pitchFamily="34" charset="0"/>
              </a:rPr>
              <a:t>To do this, click on the arrow next to the field in the Values area, choose Value Field Settings, and select Sum.</a:t>
            </a:r>
            <a:br>
              <a:rPr lang="en-IN" dirty="0" smtClean="0">
                <a:latin typeface="Trebuchet MS" pitchFamily="34" charset="0"/>
              </a:rPr>
            </a:br>
            <a:endParaRPr lang="en-IN" dirty="0">
              <a:latin typeface="Trebuchet MS"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91490"/>
            <a:ext cx="10134600" cy="5909310"/>
          </a:xfrm>
          <a:prstGeom prst="rect">
            <a:avLst/>
          </a:prstGeom>
          <a:noFill/>
        </p:spPr>
        <p:txBody>
          <a:bodyPr wrap="square" rtlCol="0">
            <a:spAutoFit/>
          </a:bodyPr>
          <a:lstStyle/>
          <a:p>
            <a:r>
              <a:rPr lang="en-IN" b="1" dirty="0">
                <a:latin typeface="Trebuchet MS" pitchFamily="34" charset="0"/>
              </a:rPr>
              <a:t>5.Set Up Filters:</a:t>
            </a:r>
          </a:p>
          <a:p>
            <a:r>
              <a:rPr lang="en-IN" dirty="0">
                <a:latin typeface="Trebuchet MS" pitchFamily="34" charset="0"/>
              </a:rPr>
              <a:t>Drag Employee Status to the Filters area to filter data based on employee status (e.g., Active, Terminated).</a:t>
            </a:r>
            <a:br>
              <a:rPr lang="en-IN" dirty="0">
                <a:latin typeface="Trebuchet MS" pitchFamily="34" charset="0"/>
              </a:rPr>
            </a:br>
            <a:r>
              <a:rPr lang="en-IN" dirty="0">
                <a:latin typeface="Trebuchet MS" pitchFamily="34" charset="0"/>
              </a:rPr>
              <a:t>Similarly, drag Employee Type to the Filters area to allow filtering by type (e.g., Full-Time, Contractor).</a:t>
            </a:r>
            <a:br>
              <a:rPr lang="en-IN" dirty="0">
                <a:latin typeface="Trebuchet MS" pitchFamily="34" charset="0"/>
              </a:rPr>
            </a:br>
            <a:r>
              <a:rPr lang="en-IN" b="1" dirty="0" smtClean="0">
                <a:latin typeface="Trebuchet MS" pitchFamily="34" charset="0"/>
              </a:rPr>
              <a:t>6.Create </a:t>
            </a:r>
            <a:r>
              <a:rPr lang="en-IN" b="1" dirty="0">
                <a:latin typeface="Trebuchet MS" pitchFamily="34" charset="0"/>
              </a:rPr>
              <a:t>the Chart:</a:t>
            </a:r>
          </a:p>
          <a:p>
            <a:r>
              <a:rPr lang="en-IN" dirty="0">
                <a:latin typeface="Trebuchet MS" pitchFamily="34" charset="0"/>
              </a:rPr>
              <a:t>With your pivot table set up, go to the Insert tab, select Bar Chart (as shown in the image), and choose the appropriate bar chart type (3D Clustered Bar Chart in this case).</a:t>
            </a:r>
            <a:br>
              <a:rPr lang="en-IN" dirty="0">
                <a:latin typeface="Trebuchet MS" pitchFamily="34" charset="0"/>
              </a:rPr>
            </a:br>
            <a:r>
              <a:rPr lang="en-IN" dirty="0">
                <a:latin typeface="Trebuchet MS" pitchFamily="34" charset="0"/>
              </a:rPr>
              <a:t>Excel will generate the chart based on the data in your pivot table.</a:t>
            </a:r>
            <a:br>
              <a:rPr lang="en-IN" dirty="0">
                <a:latin typeface="Trebuchet MS" pitchFamily="34" charset="0"/>
              </a:rPr>
            </a:br>
            <a:r>
              <a:rPr lang="en-IN" b="1" dirty="0" smtClean="0">
                <a:latin typeface="Trebuchet MS" pitchFamily="34" charset="0"/>
              </a:rPr>
              <a:t>7.Customize </a:t>
            </a:r>
            <a:r>
              <a:rPr lang="en-IN" b="1" dirty="0">
                <a:latin typeface="Trebuchet MS" pitchFamily="34" charset="0"/>
              </a:rPr>
              <a:t>the Chart:</a:t>
            </a:r>
          </a:p>
          <a:p>
            <a:r>
              <a:rPr lang="en-IN" dirty="0">
                <a:latin typeface="Trebuchet MS" pitchFamily="34" charset="0"/>
              </a:rPr>
              <a:t>Modify the chart title to match the analysis focus, such as "USING PIVOT TABLES FOR EMPLOYEE </a:t>
            </a:r>
            <a:r>
              <a:rPr lang="en-IN" dirty="0" smtClean="0">
                <a:latin typeface="Trebuchet MS" pitchFamily="34" charset="0"/>
              </a:rPr>
              <a:t>TURNOVER </a:t>
            </a:r>
            <a:r>
              <a:rPr lang="en-IN" dirty="0">
                <a:latin typeface="Trebuchet MS" pitchFamily="34" charset="0"/>
              </a:rPr>
              <a:t>ANALYSIS".</a:t>
            </a:r>
            <a:br>
              <a:rPr lang="en-IN" dirty="0">
                <a:latin typeface="Trebuchet MS" pitchFamily="34" charset="0"/>
              </a:rPr>
            </a:br>
            <a:r>
              <a:rPr lang="en-IN" dirty="0">
                <a:latin typeface="Trebuchet MS" pitchFamily="34" charset="0"/>
              </a:rPr>
              <a:t>Adjust the axis labels, legend, and </a:t>
            </a:r>
            <a:r>
              <a:rPr lang="en-IN" dirty="0" err="1" smtClean="0">
                <a:latin typeface="Trebuchet MS" pitchFamily="34" charset="0"/>
              </a:rPr>
              <a:t>color</a:t>
            </a:r>
            <a:r>
              <a:rPr lang="en-IN" dirty="0" smtClean="0">
                <a:latin typeface="Trebuchet MS" pitchFamily="34" charset="0"/>
              </a:rPr>
              <a:t> </a:t>
            </a:r>
            <a:r>
              <a:rPr lang="en-IN" dirty="0">
                <a:latin typeface="Trebuchet MS" pitchFamily="34" charset="0"/>
              </a:rPr>
              <a:t>to match the aesthetic shown in the image.</a:t>
            </a:r>
            <a:br>
              <a:rPr lang="en-IN" dirty="0">
                <a:latin typeface="Trebuchet MS" pitchFamily="34" charset="0"/>
              </a:rPr>
            </a:br>
            <a:r>
              <a:rPr lang="en-IN" dirty="0">
                <a:latin typeface="Trebuchet MS" pitchFamily="34" charset="0"/>
              </a:rPr>
              <a:t>Ensure the bars are </a:t>
            </a:r>
            <a:r>
              <a:rPr lang="en-IN" dirty="0" err="1">
                <a:latin typeface="Trebuchet MS" pitchFamily="34" charset="0"/>
              </a:rPr>
              <a:t>labeled</a:t>
            </a:r>
            <a:r>
              <a:rPr lang="en-IN" dirty="0">
                <a:latin typeface="Trebuchet MS" pitchFamily="34" charset="0"/>
              </a:rPr>
              <a:t> with the correct departments and divisions, and that the sum of employee IDs is clearly displayed along the axis.</a:t>
            </a:r>
            <a:br>
              <a:rPr lang="en-IN" dirty="0">
                <a:latin typeface="Trebuchet MS" pitchFamily="34" charset="0"/>
              </a:rPr>
            </a:br>
            <a:r>
              <a:rPr lang="en-IN" b="1" dirty="0">
                <a:latin typeface="Trebuchet MS" pitchFamily="34" charset="0"/>
              </a:rPr>
              <a:t>8</a:t>
            </a:r>
            <a:r>
              <a:rPr lang="en-IN" b="1" dirty="0" smtClean="0">
                <a:latin typeface="Trebuchet MS" pitchFamily="34" charset="0"/>
              </a:rPr>
              <a:t>.Apply </a:t>
            </a:r>
            <a:r>
              <a:rPr lang="en-IN" b="1" dirty="0">
                <a:latin typeface="Trebuchet MS" pitchFamily="34" charset="0"/>
              </a:rPr>
              <a:t>Filters and </a:t>
            </a:r>
            <a:r>
              <a:rPr lang="en-IN" b="1" dirty="0" smtClean="0">
                <a:latin typeface="Trebuchet MS" pitchFamily="34" charset="0"/>
              </a:rPr>
              <a:t>Analyse</a:t>
            </a:r>
            <a:r>
              <a:rPr lang="en-IN" b="1" dirty="0">
                <a:latin typeface="Trebuchet MS" pitchFamily="34" charset="0"/>
              </a:rPr>
              <a:t>:</a:t>
            </a:r>
          </a:p>
          <a:p>
            <a:r>
              <a:rPr lang="en-IN" dirty="0">
                <a:latin typeface="Trebuchet MS" pitchFamily="34" charset="0"/>
              </a:rPr>
              <a:t>Use the dropdowns in the pivot table (for </a:t>
            </a:r>
            <a:r>
              <a:rPr lang="en-IN" dirty="0" smtClean="0">
                <a:latin typeface="Trebuchet MS" pitchFamily="34" charset="0"/>
              </a:rPr>
              <a:t>Employee Status </a:t>
            </a:r>
            <a:r>
              <a:rPr lang="en-IN" dirty="0">
                <a:latin typeface="Trebuchet MS" pitchFamily="34" charset="0"/>
              </a:rPr>
              <a:t>and </a:t>
            </a:r>
            <a:r>
              <a:rPr lang="en-IN" dirty="0" smtClean="0">
                <a:latin typeface="Trebuchet MS" pitchFamily="34" charset="0"/>
              </a:rPr>
              <a:t>Employee Type</a:t>
            </a:r>
            <a:r>
              <a:rPr lang="en-IN" dirty="0">
                <a:latin typeface="Trebuchet MS" pitchFamily="34" charset="0"/>
              </a:rPr>
              <a:t>) to filter the data and see how turnover varies across different employee types or statuses.</a:t>
            </a:r>
            <a:br>
              <a:rPr lang="en-IN" dirty="0">
                <a:latin typeface="Trebuchet MS" pitchFamily="34" charset="0"/>
              </a:rPr>
            </a:br>
            <a:r>
              <a:rPr lang="en-IN" dirty="0">
                <a:latin typeface="Trebuchet MS" pitchFamily="34" charset="0"/>
              </a:rPr>
              <a:t>The chart will automatically update to reflect the filtered data, allowing you to </a:t>
            </a:r>
            <a:r>
              <a:rPr lang="en-IN" dirty="0" smtClean="0">
                <a:latin typeface="Trebuchet MS" pitchFamily="34" charset="0"/>
              </a:rPr>
              <a:t>analyse</a:t>
            </a:r>
          </a:p>
          <a:p>
            <a:r>
              <a:rPr lang="en-IN" dirty="0" smtClean="0">
                <a:latin typeface="Trebuchet MS" pitchFamily="34" charset="0"/>
              </a:rPr>
              <a:t> </a:t>
            </a:r>
            <a:r>
              <a:rPr lang="en-IN" dirty="0">
                <a:latin typeface="Trebuchet MS" pitchFamily="34" charset="0"/>
              </a:rPr>
              <a:t>trends and make informed decisions.</a:t>
            </a:r>
          </a:p>
          <a:p>
            <a:endParaRPr lang="en-IN" dirty="0">
              <a:latin typeface="Trebuchet MS" pitchFamily="34" charset="0"/>
            </a:endParaRPr>
          </a:p>
        </p:txBody>
      </p:sp>
    </p:spTree>
    <p:extLst>
      <p:ext uri="{BB962C8B-B14F-4D97-AF65-F5344CB8AC3E}">
        <p14:creationId xmlns:p14="http://schemas.microsoft.com/office/powerpoint/2010/main" val="3837528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0"/>
            <a:ext cx="8611844" cy="5029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2057400"/>
            <a:ext cx="9753600" cy="1938992"/>
          </a:xfrm>
          <a:prstGeom prst="rect">
            <a:avLst/>
          </a:prstGeom>
          <a:noFill/>
        </p:spPr>
        <p:txBody>
          <a:bodyPr wrap="square" rtlCol="0">
            <a:spAutoFit/>
          </a:bodyPr>
          <a:lstStyle/>
          <a:p>
            <a:pPr algn="ctr"/>
            <a:r>
              <a:rPr lang="en-IN" sz="2400" dirty="0" smtClean="0">
                <a:latin typeface="Trebuchet MS" pitchFamily="34" charset="0"/>
              </a:rPr>
              <a:t>The </a:t>
            </a:r>
            <a:r>
              <a:rPr lang="en-IN" sz="2400" dirty="0">
                <a:latin typeface="Trebuchet MS" pitchFamily="34" charset="0"/>
              </a:rPr>
              <a:t>analysis identified key turnover trends by department, tenure, and performance using pivot tables and charts. It highlighted critical areas for improvement and provided actionable insights for targeted retention strategies. The project’s findings support proactive measures to enhance employee retention and workforce stability.</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304925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457200" y="1695450"/>
            <a:ext cx="7315200" cy="3323987"/>
          </a:xfrm>
          <a:prstGeom prst="rect">
            <a:avLst/>
          </a:prstGeom>
          <a:noFill/>
        </p:spPr>
        <p:txBody>
          <a:bodyPr wrap="square" rtlCol="0">
            <a:spAutoFit/>
          </a:bodyPr>
          <a:lstStyle/>
          <a:p>
            <a:endParaRPr lang="en-IN" dirty="0"/>
          </a:p>
          <a:p>
            <a:r>
              <a:rPr lang="en-IN" sz="2400" dirty="0">
                <a:latin typeface="Trebuchet MS" pitchFamily="34" charset="0"/>
              </a:rPr>
              <a:t>The project aims to </a:t>
            </a:r>
            <a:r>
              <a:rPr lang="en-IN" sz="2400" dirty="0" smtClean="0">
                <a:latin typeface="Trebuchet MS" pitchFamily="34" charset="0"/>
              </a:rPr>
              <a:t>analysis </a:t>
            </a:r>
            <a:r>
              <a:rPr lang="en-IN" sz="2400" dirty="0">
                <a:latin typeface="Trebuchet MS" pitchFamily="34" charset="0"/>
              </a:rPr>
              <a:t>employee turnover using pivot tables to identify patterns and trends across various factors such as department, tenure, performance, and demographics. The objective is to uncover key insights into the reasons behind employee attrition, allowing the organization to implement targeted strategies to improve retention and enhance overall workforce stability.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1143000" y="1524000"/>
            <a:ext cx="7010400" cy="2739211"/>
          </a:xfrm>
          <a:prstGeom prst="rect">
            <a:avLst/>
          </a:prstGeom>
          <a:noFill/>
        </p:spPr>
        <p:txBody>
          <a:bodyPr wrap="square" rtlCol="0">
            <a:spAutoFit/>
          </a:bodyPr>
          <a:lstStyle/>
          <a:p>
            <a:endParaRPr lang="en-IN" sz="2800" dirty="0">
              <a:latin typeface="Trebuchet MS" pitchFamily="34" charset="0"/>
            </a:endParaRPr>
          </a:p>
          <a:p>
            <a:r>
              <a:rPr lang="en-IN" sz="2400" dirty="0">
                <a:latin typeface="Trebuchet MS" pitchFamily="34" charset="0"/>
              </a:rPr>
              <a:t>This project uses pivot tables in Excel to </a:t>
            </a:r>
            <a:r>
              <a:rPr lang="en-IN" sz="2400" dirty="0" smtClean="0">
                <a:latin typeface="Trebuchet MS" pitchFamily="34" charset="0"/>
              </a:rPr>
              <a:t>analyse </a:t>
            </a:r>
            <a:r>
              <a:rPr lang="en-IN" sz="2400" dirty="0">
                <a:latin typeface="Trebuchet MS" pitchFamily="34" charset="0"/>
              </a:rPr>
              <a:t>employee turnover trends by department, </a:t>
            </a:r>
            <a:r>
              <a:rPr lang="en-IN" sz="2400" dirty="0" smtClean="0">
                <a:latin typeface="Trebuchet MS" pitchFamily="34" charset="0"/>
              </a:rPr>
              <a:t>division, employee type  </a:t>
            </a:r>
            <a:r>
              <a:rPr lang="en-IN" sz="2400" dirty="0">
                <a:latin typeface="Trebuchet MS" pitchFamily="34" charset="0"/>
              </a:rPr>
              <a:t>and </a:t>
            </a:r>
            <a:r>
              <a:rPr lang="en-IN" sz="2400" dirty="0" smtClean="0">
                <a:latin typeface="Trebuchet MS" pitchFamily="34" charset="0"/>
              </a:rPr>
              <a:t>employee status. </a:t>
            </a:r>
            <a:r>
              <a:rPr lang="en-IN" sz="2400" dirty="0">
                <a:latin typeface="Trebuchet MS" pitchFamily="34" charset="0"/>
              </a:rPr>
              <a:t>The goal is to identify key factors driving attrition and provide insights for improving employee retention and workforce stability.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457200" y="1857375"/>
            <a:ext cx="8229600" cy="4154984"/>
          </a:xfrm>
          <a:prstGeom prst="rect">
            <a:avLst/>
          </a:prstGeom>
          <a:noFill/>
        </p:spPr>
        <p:txBody>
          <a:bodyPr wrap="square" rtlCol="0">
            <a:spAutoFit/>
          </a:bodyPr>
          <a:lstStyle/>
          <a:p>
            <a:pPr marL="342900" indent="-342900">
              <a:buFont typeface="Arial" pitchFamily="34" charset="0"/>
              <a:buChar char="•"/>
            </a:pPr>
            <a:r>
              <a:rPr lang="en-IN" sz="2400" b="1" dirty="0">
                <a:latin typeface="Trebuchet MS" pitchFamily="34" charset="0"/>
              </a:rPr>
              <a:t>HR Managers and Teams</a:t>
            </a:r>
            <a:r>
              <a:rPr lang="en-IN" sz="2400" dirty="0">
                <a:latin typeface="Trebuchet MS" pitchFamily="34" charset="0"/>
              </a:rPr>
              <a:t>: They use the analysis to design strategies to reduce turnover and enhance retention</a:t>
            </a:r>
            <a:r>
              <a:rPr lang="en-IN" sz="2400" dirty="0" smtClean="0">
                <a:latin typeface="Trebuchet MS" pitchFamily="34" charset="0"/>
              </a:rPr>
              <a:t>.</a:t>
            </a:r>
          </a:p>
          <a:p>
            <a:pPr marL="342900" indent="-342900">
              <a:buFont typeface="Arial" pitchFamily="34" charset="0"/>
              <a:buChar char="•"/>
            </a:pPr>
            <a:endParaRPr lang="en-IN" sz="2400" dirty="0" smtClean="0">
              <a:latin typeface="Trebuchet MS" pitchFamily="34" charset="0"/>
            </a:endParaRPr>
          </a:p>
          <a:p>
            <a:pPr marL="342900" indent="-342900">
              <a:buFont typeface="Arial" pitchFamily="34" charset="0"/>
              <a:buChar char="•"/>
            </a:pPr>
            <a:r>
              <a:rPr lang="en-IN" sz="2400" b="1" dirty="0" smtClean="0">
                <a:latin typeface="Trebuchet MS" pitchFamily="34" charset="0"/>
              </a:rPr>
              <a:t>Company </a:t>
            </a:r>
            <a:r>
              <a:rPr lang="en-IN" sz="2400" b="1" dirty="0">
                <a:latin typeface="Trebuchet MS" pitchFamily="34" charset="0"/>
              </a:rPr>
              <a:t>Leadership</a:t>
            </a:r>
            <a:r>
              <a:rPr lang="en-IN" sz="2400" dirty="0">
                <a:latin typeface="Trebuchet MS" pitchFamily="34" charset="0"/>
              </a:rPr>
              <a:t>: Decision-makers who need insights for workforce planning and organizational </a:t>
            </a:r>
            <a:r>
              <a:rPr lang="en-IN" sz="2400" dirty="0" smtClean="0">
                <a:latin typeface="Trebuchet MS" pitchFamily="34" charset="0"/>
              </a:rPr>
              <a:t>improvements.</a:t>
            </a:r>
          </a:p>
          <a:p>
            <a:pPr marL="342900" indent="-342900">
              <a:buFont typeface="Arial" pitchFamily="34" charset="0"/>
              <a:buChar char="•"/>
            </a:pPr>
            <a:endParaRPr lang="en-IN" sz="2400" dirty="0" smtClean="0">
              <a:latin typeface="Trebuchet MS" pitchFamily="34" charset="0"/>
            </a:endParaRPr>
          </a:p>
          <a:p>
            <a:pPr marL="342900" indent="-342900">
              <a:buFont typeface="Arial" pitchFamily="34" charset="0"/>
              <a:buChar char="•"/>
            </a:pPr>
            <a:r>
              <a:rPr lang="en-IN" sz="2400" b="1" dirty="0" smtClean="0">
                <a:latin typeface="Trebuchet MS" pitchFamily="34" charset="0"/>
              </a:rPr>
              <a:t>Department </a:t>
            </a:r>
            <a:r>
              <a:rPr lang="en-IN" sz="2400" b="1" dirty="0">
                <a:latin typeface="Trebuchet MS" pitchFamily="34" charset="0"/>
              </a:rPr>
              <a:t>Heads and Supervisors</a:t>
            </a:r>
            <a:r>
              <a:rPr lang="en-IN" sz="2400" dirty="0">
                <a:latin typeface="Trebuchet MS" pitchFamily="34" charset="0"/>
              </a:rPr>
              <a:t>: They benefit from identifying team-specific turnover issues to take targeted actions.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695574" y="1857375"/>
            <a:ext cx="7286626" cy="3416320"/>
          </a:xfrm>
          <a:prstGeom prst="rect">
            <a:avLst/>
          </a:prstGeom>
          <a:noFill/>
        </p:spPr>
        <p:txBody>
          <a:bodyPr wrap="square" rtlCol="0">
            <a:spAutoFit/>
          </a:bodyPr>
          <a:lstStyle/>
          <a:p>
            <a:pPr algn="just"/>
            <a:r>
              <a:rPr lang="en-IN" sz="2400" dirty="0">
                <a:latin typeface="Trebuchet MS" pitchFamily="34" charset="0"/>
              </a:rPr>
              <a:t>Our solution provides a comprehensive employee turnover analysis using pivot tables, offering clear, data-driven insights into why employees leave. The value lies in enabling proactive decision-making, optimizing retention strategies, and reducing costs associated with high turnover. By identifying key turnover drivers, organizations can improve employee satisfaction, enhance productivity, and build a more resilient workforce.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381000" y="1524000"/>
            <a:ext cx="10210800" cy="3785652"/>
          </a:xfrm>
          <a:prstGeom prst="rect">
            <a:avLst/>
          </a:prstGeom>
          <a:noFill/>
        </p:spPr>
        <p:txBody>
          <a:bodyPr wrap="square" rtlCol="0">
            <a:spAutoFit/>
          </a:bodyPr>
          <a:lstStyle/>
          <a:p>
            <a:r>
              <a:rPr lang="en-IN" sz="2400" dirty="0" smtClean="0">
                <a:latin typeface="Trebuchet MS" pitchFamily="34" charset="0"/>
              </a:rPr>
              <a:t>1</a:t>
            </a:r>
            <a:r>
              <a:rPr lang="en-IN" sz="2400" dirty="0">
                <a:latin typeface="Trebuchet MS" pitchFamily="34" charset="0"/>
              </a:rPr>
              <a:t>. </a:t>
            </a:r>
            <a:r>
              <a:rPr lang="en-IN" sz="2400" dirty="0" smtClean="0">
                <a:latin typeface="Trebuchet MS" pitchFamily="34" charset="0"/>
              </a:rPr>
              <a:t>Employee </a:t>
            </a:r>
            <a:r>
              <a:rPr lang="en-IN" sz="2400" dirty="0">
                <a:latin typeface="Trebuchet MS" pitchFamily="34" charset="0"/>
              </a:rPr>
              <a:t>Information</a:t>
            </a:r>
            <a:r>
              <a:rPr lang="en-IN" sz="2400" dirty="0" smtClean="0">
                <a:latin typeface="Trebuchet MS" pitchFamily="34" charset="0"/>
              </a:rPr>
              <a:t>: </a:t>
            </a:r>
            <a:r>
              <a:rPr lang="en-IN" sz="2400" dirty="0" err="1" smtClean="0">
                <a:latin typeface="Trebuchet MS" pitchFamily="34" charset="0"/>
              </a:rPr>
              <a:t>Emp</a:t>
            </a:r>
            <a:r>
              <a:rPr lang="en-IN" sz="2400" dirty="0" smtClean="0">
                <a:latin typeface="Trebuchet MS" pitchFamily="34" charset="0"/>
              </a:rPr>
              <a:t> ID,  First Name</a:t>
            </a:r>
            <a:r>
              <a:rPr lang="en-IN" sz="2400" dirty="0">
                <a:latin typeface="Trebuchet MS" pitchFamily="34" charset="0"/>
              </a:rPr>
              <a:t>, </a:t>
            </a:r>
            <a:r>
              <a:rPr lang="en-IN" sz="2400" dirty="0" smtClean="0">
                <a:latin typeface="Trebuchet MS" pitchFamily="34" charset="0"/>
              </a:rPr>
              <a:t>Last Name</a:t>
            </a:r>
            <a:r>
              <a:rPr lang="en-IN" sz="2400" dirty="0">
                <a:latin typeface="Trebuchet MS" pitchFamily="34" charset="0"/>
              </a:rPr>
              <a:t>, </a:t>
            </a:r>
            <a:r>
              <a:rPr lang="en-IN" sz="2400" dirty="0" smtClean="0">
                <a:latin typeface="Trebuchet MS" pitchFamily="34" charset="0"/>
              </a:rPr>
              <a:t>Start Date</a:t>
            </a:r>
            <a:r>
              <a:rPr lang="en-IN" sz="2400" dirty="0">
                <a:latin typeface="Trebuchet MS" pitchFamily="34" charset="0"/>
              </a:rPr>
              <a:t>, </a:t>
            </a:r>
            <a:r>
              <a:rPr lang="en-IN" sz="2400" dirty="0" smtClean="0">
                <a:latin typeface="Trebuchet MS" pitchFamily="34" charset="0"/>
              </a:rPr>
              <a:t>Exit Date</a:t>
            </a:r>
            <a:r>
              <a:rPr lang="en-IN" sz="2400" dirty="0">
                <a:latin typeface="Trebuchet MS" pitchFamily="34" charset="0"/>
              </a:rPr>
              <a:t>, Title, Supervisor, </a:t>
            </a:r>
            <a:r>
              <a:rPr lang="en-IN" sz="2400" dirty="0" err="1">
                <a:latin typeface="Trebuchet MS" pitchFamily="34" charset="0"/>
              </a:rPr>
              <a:t>ADEmail</a:t>
            </a:r>
            <a:r>
              <a:rPr lang="en-IN" sz="2400" dirty="0">
                <a:latin typeface="Trebuchet MS" pitchFamily="34" charset="0"/>
              </a:rPr>
              <a:t>.</a:t>
            </a:r>
          </a:p>
          <a:p>
            <a:r>
              <a:rPr lang="en-IN" sz="2400" dirty="0">
                <a:latin typeface="Trebuchet MS" pitchFamily="34" charset="0"/>
              </a:rPr>
              <a:t>2. </a:t>
            </a:r>
            <a:r>
              <a:rPr lang="en-IN" sz="2400" dirty="0" smtClean="0">
                <a:latin typeface="Trebuchet MS" pitchFamily="34" charset="0"/>
              </a:rPr>
              <a:t>Employment </a:t>
            </a:r>
            <a:r>
              <a:rPr lang="en-IN" sz="2400" dirty="0">
                <a:latin typeface="Trebuchet MS" pitchFamily="34" charset="0"/>
              </a:rPr>
              <a:t>Details</a:t>
            </a:r>
            <a:r>
              <a:rPr lang="en-IN" sz="2400" dirty="0" smtClean="0">
                <a:latin typeface="Trebuchet MS" pitchFamily="34" charset="0"/>
              </a:rPr>
              <a:t>: Business Unit</a:t>
            </a:r>
            <a:r>
              <a:rPr lang="en-IN" sz="2400" dirty="0">
                <a:latin typeface="Trebuchet MS" pitchFamily="34" charset="0"/>
              </a:rPr>
              <a:t>, </a:t>
            </a:r>
            <a:r>
              <a:rPr lang="en-IN" sz="2400" dirty="0" smtClean="0">
                <a:latin typeface="Trebuchet MS" pitchFamily="34" charset="0"/>
              </a:rPr>
              <a:t>Employee Status</a:t>
            </a:r>
            <a:r>
              <a:rPr lang="en-IN" sz="2400" dirty="0">
                <a:latin typeface="Trebuchet MS" pitchFamily="34" charset="0"/>
              </a:rPr>
              <a:t>, </a:t>
            </a:r>
            <a:r>
              <a:rPr lang="en-IN" sz="2400" dirty="0" smtClean="0">
                <a:latin typeface="Trebuchet MS" pitchFamily="34" charset="0"/>
              </a:rPr>
              <a:t>Employee Type</a:t>
            </a:r>
            <a:r>
              <a:rPr lang="en-IN" sz="2400" dirty="0">
                <a:latin typeface="Trebuchet MS" pitchFamily="34" charset="0"/>
              </a:rPr>
              <a:t>, </a:t>
            </a:r>
            <a:r>
              <a:rPr lang="en-IN" sz="2400" dirty="0" smtClean="0">
                <a:latin typeface="Trebuchet MS" pitchFamily="34" charset="0"/>
              </a:rPr>
              <a:t>Pay Zone</a:t>
            </a:r>
            <a:r>
              <a:rPr lang="en-IN" sz="2400" dirty="0">
                <a:latin typeface="Trebuchet MS" pitchFamily="34" charset="0"/>
              </a:rPr>
              <a:t>.</a:t>
            </a:r>
          </a:p>
          <a:p>
            <a:r>
              <a:rPr lang="en-IN" sz="2400" dirty="0">
                <a:latin typeface="Trebuchet MS" pitchFamily="34" charset="0"/>
              </a:rPr>
              <a:t>3. </a:t>
            </a:r>
            <a:r>
              <a:rPr lang="en-IN" sz="2400" dirty="0" smtClean="0">
                <a:latin typeface="Trebuchet MS" pitchFamily="34" charset="0"/>
              </a:rPr>
              <a:t>Classification </a:t>
            </a:r>
            <a:r>
              <a:rPr lang="en-IN" sz="2400" dirty="0">
                <a:latin typeface="Trebuchet MS" pitchFamily="34" charset="0"/>
              </a:rPr>
              <a:t>and Termination</a:t>
            </a:r>
            <a:r>
              <a:rPr lang="en-IN" sz="2400" dirty="0" smtClean="0">
                <a:latin typeface="Trebuchet MS" pitchFamily="34" charset="0"/>
              </a:rPr>
              <a:t>: Employee Classification Type</a:t>
            </a:r>
            <a:r>
              <a:rPr lang="en-IN" sz="2400" dirty="0">
                <a:latin typeface="Trebuchet MS" pitchFamily="34" charset="0"/>
              </a:rPr>
              <a:t>, </a:t>
            </a:r>
            <a:r>
              <a:rPr lang="en-IN" sz="2400" dirty="0" smtClean="0">
                <a:latin typeface="Trebuchet MS" pitchFamily="34" charset="0"/>
              </a:rPr>
              <a:t>Termination Type</a:t>
            </a:r>
            <a:r>
              <a:rPr lang="en-IN" sz="2400" dirty="0">
                <a:latin typeface="Trebuchet MS" pitchFamily="34" charset="0"/>
              </a:rPr>
              <a:t>, </a:t>
            </a:r>
            <a:r>
              <a:rPr lang="en-IN" sz="2400" dirty="0" smtClean="0">
                <a:latin typeface="Trebuchet MS" pitchFamily="34" charset="0"/>
              </a:rPr>
              <a:t>Termination Description</a:t>
            </a:r>
            <a:r>
              <a:rPr lang="en-IN" sz="2400" dirty="0">
                <a:latin typeface="Trebuchet MS" pitchFamily="34" charset="0"/>
              </a:rPr>
              <a:t>.</a:t>
            </a:r>
          </a:p>
          <a:p>
            <a:r>
              <a:rPr lang="en-IN" sz="2400" dirty="0">
                <a:latin typeface="Trebuchet MS" pitchFamily="34" charset="0"/>
              </a:rPr>
              <a:t>4. </a:t>
            </a:r>
            <a:r>
              <a:rPr lang="en-IN" sz="2400" dirty="0" smtClean="0">
                <a:latin typeface="Trebuchet MS" pitchFamily="34" charset="0"/>
              </a:rPr>
              <a:t>Departmental Information: Department Type</a:t>
            </a:r>
            <a:r>
              <a:rPr lang="en-IN" sz="2400" dirty="0">
                <a:latin typeface="Trebuchet MS" pitchFamily="34" charset="0"/>
              </a:rPr>
              <a:t>, Division.</a:t>
            </a:r>
          </a:p>
          <a:p>
            <a:r>
              <a:rPr lang="en-IN" sz="2400" dirty="0">
                <a:latin typeface="Trebuchet MS" pitchFamily="34" charset="0"/>
              </a:rPr>
              <a:t>5. </a:t>
            </a:r>
            <a:r>
              <a:rPr lang="en-IN" sz="2400" dirty="0" smtClean="0">
                <a:latin typeface="Trebuchet MS" pitchFamily="34" charset="0"/>
              </a:rPr>
              <a:t>Demographics: DOB</a:t>
            </a:r>
            <a:r>
              <a:rPr lang="en-IN" sz="2400" dirty="0">
                <a:latin typeface="Trebuchet MS" pitchFamily="34" charset="0"/>
              </a:rPr>
              <a:t>, State, </a:t>
            </a:r>
            <a:r>
              <a:rPr lang="en-IN" sz="2400" dirty="0" smtClean="0">
                <a:latin typeface="Trebuchet MS" pitchFamily="34" charset="0"/>
              </a:rPr>
              <a:t> Gender Code</a:t>
            </a:r>
            <a:r>
              <a:rPr lang="en-IN" sz="2400" dirty="0">
                <a:latin typeface="Trebuchet MS" pitchFamily="34" charset="0"/>
              </a:rPr>
              <a:t>, </a:t>
            </a:r>
            <a:r>
              <a:rPr lang="en-IN" sz="2400" dirty="0" smtClean="0">
                <a:latin typeface="Trebuchet MS" pitchFamily="34" charset="0"/>
              </a:rPr>
              <a:t> Race </a:t>
            </a:r>
            <a:r>
              <a:rPr lang="en-IN" sz="2400" dirty="0" err="1" smtClean="0">
                <a:latin typeface="Trebuchet MS" pitchFamily="34" charset="0"/>
              </a:rPr>
              <a:t>Desc</a:t>
            </a:r>
            <a:r>
              <a:rPr lang="en-IN" sz="2400" dirty="0">
                <a:latin typeface="Trebuchet MS" pitchFamily="34" charset="0"/>
              </a:rPr>
              <a:t>, </a:t>
            </a:r>
            <a:r>
              <a:rPr lang="en-IN" sz="2400" dirty="0" smtClean="0">
                <a:latin typeface="Trebuchet MS" pitchFamily="34" charset="0"/>
              </a:rPr>
              <a:t> Marital </a:t>
            </a:r>
            <a:r>
              <a:rPr lang="en-IN" sz="2400" dirty="0" err="1" smtClean="0">
                <a:latin typeface="Trebuchet MS" pitchFamily="34" charset="0"/>
              </a:rPr>
              <a:t>Desc</a:t>
            </a:r>
            <a:r>
              <a:rPr lang="en-IN" sz="2400" dirty="0">
                <a:latin typeface="Trebuchet MS" pitchFamily="34" charset="0"/>
              </a:rPr>
              <a:t>.</a:t>
            </a:r>
          </a:p>
          <a:p>
            <a:r>
              <a:rPr lang="en-IN" sz="2400" dirty="0">
                <a:latin typeface="Trebuchet MS" pitchFamily="34" charset="0"/>
              </a:rPr>
              <a:t>6. </a:t>
            </a:r>
            <a:r>
              <a:rPr lang="en-IN" sz="2400" dirty="0" smtClean="0">
                <a:latin typeface="Trebuchet MS" pitchFamily="34" charset="0"/>
              </a:rPr>
              <a:t>Job </a:t>
            </a:r>
            <a:r>
              <a:rPr lang="en-IN" sz="2400" dirty="0">
                <a:latin typeface="Trebuchet MS" pitchFamily="34" charset="0"/>
              </a:rPr>
              <a:t>and Performance</a:t>
            </a:r>
            <a:r>
              <a:rPr lang="en-IN" sz="2400" dirty="0" smtClean="0">
                <a:latin typeface="Trebuchet MS" pitchFamily="34" charset="0"/>
              </a:rPr>
              <a:t>: Job Function Description</a:t>
            </a:r>
            <a:r>
              <a:rPr lang="en-IN" sz="2400" dirty="0">
                <a:latin typeface="Trebuchet MS" pitchFamily="34" charset="0"/>
              </a:rPr>
              <a:t>, Performance Score, Current Employee Rating.</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133601" y="1828800"/>
            <a:ext cx="7010400" cy="4093428"/>
          </a:xfrm>
          <a:prstGeom prst="rect">
            <a:avLst/>
          </a:prstGeom>
          <a:noFill/>
        </p:spPr>
        <p:txBody>
          <a:bodyPr wrap="square" rtlCol="0">
            <a:spAutoFit/>
          </a:bodyPr>
          <a:lstStyle/>
          <a:p>
            <a:pPr algn="just"/>
            <a:r>
              <a:rPr lang="en-IN" sz="2000" dirty="0">
                <a:latin typeface="Trebuchet MS" pitchFamily="34" charset="0"/>
              </a:rPr>
              <a:t>The "wow" factor in our project lies in its ability to deliver comprehensive employee turnover insights through an interactive and dynamic analysis. The project uses pivot tables and slicers to enable users to explore data from various angles, such as department, tenure, and performance, leading to actionable insights. Clear visualizations like charts make it easy to identify trends and communicate findings effectively. Additionally, the analysis uncovers key turnover drivers, offering predictive value for proactive retention strategies. By estimating the financial impact of turnover, the project also highlights cost efficiencies, making it a valuable tool for informed decision-making in the organization.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635</Words>
  <Application>Microsoft Office PowerPoint</Application>
  <PresentationFormat>Custom</PresentationFormat>
  <Paragraphs>70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21</cp:revision>
  <dcterms:created xsi:type="dcterms:W3CDTF">2024-03-29T15:07:22Z</dcterms:created>
  <dcterms:modified xsi:type="dcterms:W3CDTF">2024-08-26T16:48:39Z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