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8" r:id="rId4"/>
    <p:sldId id="269" r:id="rId5"/>
    <p:sldId id="260" r:id="rId6"/>
    <p:sldId id="261" r:id="rId7"/>
    <p:sldId id="270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1"/>
  </p:normalViewPr>
  <p:slideViewPr>
    <p:cSldViewPr snapToGrid="0">
      <p:cViewPr varScale="1">
        <p:scale>
          <a:sx n="101" d="100"/>
          <a:sy n="10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DF22-F7CF-B85F-6CA4-CEEBA55B7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9874D-A19F-FF02-2112-658CDC5E9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0807D-34C7-B809-E0B8-33516893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2A5B-DC87-D447-A69D-8D7F3A8206D4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F9AB8-E7CC-9152-5FC0-BDBBE8E7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D273-F40A-AFA9-42B0-6AD82344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171F-03ED-434D-9088-A38C193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224F-DD48-3396-6879-3EFB4F65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1EC2F-CCC1-D3B3-3F64-703A0C334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D8B7-55A4-CBE0-7C2F-65B8A2EB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2A5B-DC87-D447-A69D-8D7F3A8206D4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59EDB-D2FE-1659-3994-C92251E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0BB8A-7C1E-8A39-6F52-1465E532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171F-03ED-434D-9088-A38C193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3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C376D-5484-4B66-C235-2D87A74F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B7F79-A576-03EE-F622-74E00CB21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1ECB5-2204-9991-0871-51D61461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2A5B-DC87-D447-A69D-8D7F3A8206D4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8F606-B201-769F-0476-F40FFD35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643AF-8255-F743-A89E-F7767CCF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171F-03ED-434D-9088-A38C193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4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ADF3-163D-726E-0E94-69F51398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EE94-C623-55FF-EDFF-470BEAEF3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F688D-FF53-7559-C045-59C25092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2A5B-DC87-D447-A69D-8D7F3A8206D4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C697-D14A-AC5C-0E9C-244E6FDF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763DE-B0EA-AD11-CC99-E1FD0D08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171F-03ED-434D-9088-A38C193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8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A0A5-0564-D7B4-489C-987BB987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2E757-6814-7C2A-9A82-0F7FBB56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3501E-15E6-2C83-8F19-4E199697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2A5B-DC87-D447-A69D-8D7F3A8206D4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453EB-2191-80A1-9887-6712F8C9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39A1-2D80-57E4-2464-663ED4F4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171F-03ED-434D-9088-A38C193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44B1-E298-66FC-CD20-195CD8DB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47E27-5EFB-1A4E-5730-5DBE9D627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ABE65-EBD3-60A8-4A8C-71002C4EE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D6135-B563-1EF5-DA39-0D142B5D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2A5B-DC87-D447-A69D-8D7F3A8206D4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AD0E6-C9CB-F47F-EC9B-82ADF4D5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D18C0-1398-F9D5-132C-E59A6619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171F-03ED-434D-9088-A38C193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9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70FF-2DCA-31AF-CF0C-A29EAFA5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3C619-BABF-666A-3358-5DBA1A2B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E0804-95F2-3485-6615-FAE5001E2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DCE45-6FF5-3B3D-0FE6-E6796840B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63BF7-AB17-C5AE-04CD-2084644A1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EE52F-7560-BED0-BB6B-FBDFFB02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2A5B-DC87-D447-A69D-8D7F3A8206D4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D079F-3B8D-984D-9BCE-1EA5932A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8AF5B-0E5E-4A19-5758-E2E49CA7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171F-03ED-434D-9088-A38C193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9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7F58-5B17-DB0B-BCBC-A3350675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79CDC-95D8-BAE0-61AE-31EE32B5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2A5B-DC87-D447-A69D-8D7F3A8206D4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1F886-B8D2-14E9-8A68-743A31B4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BA1FD-4A44-25DF-EAC5-FECA2274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171F-03ED-434D-9088-A38C193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9BECC-C247-0FFD-5B85-A5FF4B9E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2A5B-DC87-D447-A69D-8D7F3A8206D4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46AF7-9801-E335-B532-0D12C0A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B68B7-BCDC-C837-EF40-ECFEE5A9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171F-03ED-434D-9088-A38C193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3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9448-B27A-B6AE-89D5-57F4C15E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E948-484D-09AA-2C89-9734182E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05B38-BB47-1508-1BB0-AFB5B1455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42117-7EC2-2695-EF64-B584D13D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2A5B-DC87-D447-A69D-8D7F3A8206D4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1AE16-B728-5BA2-27F5-DAE8DB2B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0EB07-076F-33CC-B239-815E97FE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171F-03ED-434D-9088-A38C193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A9DA-23AE-61BD-843A-E670F3F1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413EC-2063-7426-D268-DAB159DBB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523E2-4783-7895-7654-1F88C7B45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808A6-B402-6CC2-917D-493C977C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2A5B-DC87-D447-A69D-8D7F3A8206D4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C7F28-DE98-D6B3-84C1-A77090EC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14EF4-6DE8-80DC-D49C-E5974A5B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171F-03ED-434D-9088-A38C193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A5EB3-6573-98A2-D595-7ED095D0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623FE-C330-2D84-BEDB-76EA42574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0C2E-7A6A-E89B-FBA0-122CD937E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32A5B-DC87-D447-A69D-8D7F3A8206D4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5835A-98F8-D7D5-27DA-0B4F46C5D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9CEED-0A5D-B0A6-7858-80F8A38B5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7171F-03ED-434D-9088-A38C193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2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E7DF8-6B15-EF17-6454-645AFF26D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6633940" cy="3167510"/>
          </a:xfrm>
        </p:spPr>
        <p:txBody>
          <a:bodyPr anchor="b">
            <a:normAutofit/>
          </a:bodyPr>
          <a:lstStyle/>
          <a:p>
            <a:pPr algn="r"/>
            <a:r>
              <a:rPr lang="en-US" sz="7400" dirty="0"/>
              <a:t>Walmart Store 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C570F-3A0A-499E-D68D-3938F8EE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867" y="4515788"/>
            <a:ext cx="5925987" cy="1312657"/>
          </a:xfrm>
        </p:spPr>
        <p:txBody>
          <a:bodyPr anchor="t">
            <a:normAutofit/>
          </a:bodyPr>
          <a:lstStyle/>
          <a:p>
            <a:pPr algn="r"/>
            <a:r>
              <a:rPr lang="en-US"/>
              <a:t>Pooja Bhadra</a:t>
            </a:r>
          </a:p>
        </p:txBody>
      </p:sp>
      <p:pic>
        <p:nvPicPr>
          <p:cNvPr id="7" name="Graphic 6" descr="Shop">
            <a:extLst>
              <a:ext uri="{FF2B5EF4-FFF2-40B4-BE49-F238E27FC236}">
                <a16:creationId xmlns:a16="http://schemas.microsoft.com/office/drawing/2014/main" id="{DC43F30E-E66C-678C-CE0F-C32DED055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1790700"/>
            <a:ext cx="2908190" cy="290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8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2EB5E59-CCCA-0D74-B928-C3B00B8CF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4" t="59029" r="53637" b="27492"/>
          <a:stretch/>
        </p:blipFill>
        <p:spPr>
          <a:xfrm>
            <a:off x="243973" y="5361522"/>
            <a:ext cx="3434790" cy="843187"/>
          </a:xfrm>
          <a:prstGeom prst="rect">
            <a:avLst/>
          </a:prstGeom>
        </p:spPr>
      </p:pic>
      <p:pic>
        <p:nvPicPr>
          <p:cNvPr id="19" name="Picture 18" descr="Text, letter&#10;&#10;Description automatically generated">
            <a:extLst>
              <a:ext uri="{FF2B5EF4-FFF2-40B4-BE49-F238E27FC236}">
                <a16:creationId xmlns:a16="http://schemas.microsoft.com/office/drawing/2014/main" id="{72804D39-449D-C471-88BE-A2BE436E5D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2" t="57129" r="46164" b="3393"/>
          <a:stretch/>
        </p:blipFill>
        <p:spPr>
          <a:xfrm>
            <a:off x="4449876" y="2936197"/>
            <a:ext cx="3251032" cy="984928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612CFAEC-7012-C90F-C1FD-861C0A8F9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2" t="83024" r="54903" b="1470"/>
          <a:stretch/>
        </p:blipFill>
        <p:spPr>
          <a:xfrm>
            <a:off x="4342747" y="649228"/>
            <a:ext cx="3247244" cy="941144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63BEB3A0-7171-15CF-4F42-532ABFCC0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2" t="4768" r="54202" b="61361"/>
          <a:stretch/>
        </p:blipFill>
        <p:spPr>
          <a:xfrm>
            <a:off x="4407691" y="5361522"/>
            <a:ext cx="2965684" cy="91327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074628B4-71CF-EDFB-D0AA-3AB359E88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2" t="33504" r="55371" b="50990"/>
          <a:stretch/>
        </p:blipFill>
        <p:spPr>
          <a:xfrm>
            <a:off x="234785" y="2965328"/>
            <a:ext cx="3252841" cy="953607"/>
          </a:xfrm>
          <a:prstGeom prst="rect">
            <a:avLst/>
          </a:prstGeom>
        </p:spPr>
      </p:pic>
      <p:sp>
        <p:nvSpPr>
          <p:cNvPr id="21" name="Rectangle 23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-680"/>
            <a:ext cx="4236873" cy="68586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5FAF1-E2E0-0FE0-3306-669CB60E5A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55127" y="1"/>
            <a:ext cx="4236871" cy="6857322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Models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802074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7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571549"/>
            <a:ext cx="8113985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4A654C5D-66A5-1BDC-F7ED-3A4EB84A12F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6156" t="9535" r="52979" b="74782"/>
          <a:stretch/>
        </p:blipFill>
        <p:spPr>
          <a:xfrm>
            <a:off x="402338" y="649661"/>
            <a:ext cx="3371901" cy="99641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45715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5C4B2D-1B28-6C9F-9687-1E112DCEAB01}"/>
              </a:ext>
            </a:extLst>
          </p:cNvPr>
          <p:cNvSpPr txBox="1"/>
          <p:nvPr/>
        </p:nvSpPr>
        <p:spPr>
          <a:xfrm>
            <a:off x="811986" y="148722"/>
            <a:ext cx="211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Linear Regression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7DA2C5-2E81-66E0-CEF7-C1A7DCE43192}"/>
              </a:ext>
            </a:extLst>
          </p:cNvPr>
          <p:cNvSpPr txBox="1"/>
          <p:nvPr/>
        </p:nvSpPr>
        <p:spPr>
          <a:xfrm>
            <a:off x="844871" y="2469008"/>
            <a:ext cx="2032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Lasso Regression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C6ECF4-2513-7726-0F75-425235F03AB1}"/>
              </a:ext>
            </a:extLst>
          </p:cNvPr>
          <p:cNvSpPr txBox="1"/>
          <p:nvPr/>
        </p:nvSpPr>
        <p:spPr>
          <a:xfrm>
            <a:off x="805596" y="4780572"/>
            <a:ext cx="2047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Ridge Regression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00875E-F087-9EFF-C877-FC4DF8EE8ABC}"/>
              </a:ext>
            </a:extLst>
          </p:cNvPr>
          <p:cNvSpPr txBox="1"/>
          <p:nvPr/>
        </p:nvSpPr>
        <p:spPr>
          <a:xfrm>
            <a:off x="4821106" y="129325"/>
            <a:ext cx="2510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ElasticNet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Regression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AC5EC7-7C7B-5AE4-8DD1-838440E03861}"/>
              </a:ext>
            </a:extLst>
          </p:cNvPr>
          <p:cNvSpPr txBox="1"/>
          <p:nvPr/>
        </p:nvSpPr>
        <p:spPr>
          <a:xfrm>
            <a:off x="4535963" y="2480706"/>
            <a:ext cx="2709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Decision Tree Regressor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F0ABA1-1B2F-96B1-1F10-877B64D100F6}"/>
              </a:ext>
            </a:extLst>
          </p:cNvPr>
          <p:cNvSpPr txBox="1"/>
          <p:nvPr/>
        </p:nvSpPr>
        <p:spPr>
          <a:xfrm>
            <a:off x="4598641" y="4776794"/>
            <a:ext cx="295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Random Forest Regressor </a:t>
            </a:r>
          </a:p>
        </p:txBody>
      </p:sp>
    </p:spTree>
    <p:extLst>
      <p:ext uri="{BB962C8B-B14F-4D97-AF65-F5344CB8AC3E}">
        <p14:creationId xmlns:p14="http://schemas.microsoft.com/office/powerpoint/2010/main" val="244137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61FAE8-DA00-F15E-EA80-F114F364093A}"/>
              </a:ext>
            </a:extLst>
          </p:cNvPr>
          <p:cNvSpPr/>
          <p:nvPr/>
        </p:nvSpPr>
        <p:spPr>
          <a:xfrm>
            <a:off x="6541053" y="953955"/>
            <a:ext cx="4777381" cy="4777382"/>
          </a:xfrm>
          <a:prstGeom prst="ellipse">
            <a:avLst/>
          </a:prstGeom>
          <a:solidFill>
            <a:prstClr val="ltGray"/>
          </a:solidFill>
        </p:spPr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A30CE90B-D9D1-5E78-4BFF-1A734B215EA0}"/>
              </a:ext>
            </a:extLst>
          </p:cNvPr>
          <p:cNvSpPr/>
          <p:nvPr/>
        </p:nvSpPr>
        <p:spPr>
          <a:xfrm>
            <a:off x="6541053" y="953955"/>
            <a:ext cx="4777381" cy="4777382"/>
          </a:xfrm>
          <a:prstGeom prst="pie">
            <a:avLst>
              <a:gd name="adj1" fmla="val 16200000"/>
              <a:gd name="adj2" fmla="val 12960000"/>
            </a:avLst>
          </a:prstGeom>
          <a:solidFill>
            <a:schemeClr val="accent1"/>
          </a:solidFill>
        </p:spPr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E2F84C-2202-8AA6-82CF-4E1649F78DD6}"/>
              </a:ext>
            </a:extLst>
          </p:cNvPr>
          <p:cNvSpPr/>
          <p:nvPr/>
        </p:nvSpPr>
        <p:spPr>
          <a:xfrm>
            <a:off x="6899356" y="1312258"/>
            <a:ext cx="4060775" cy="4060776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9D37F910-D11A-8033-0AB0-E4CC77293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4303" y="1957205"/>
            <a:ext cx="2770881" cy="2770882"/>
          </a:xfrm>
          <a:prstGeom prst="rect">
            <a:avLst/>
          </a:prstGeom>
          <a:solidFill>
            <a:prstClr val="white"/>
          </a:solidFill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D2B00-16D0-C4F5-23F0-ECDE1A54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2C2C-0353-0795-F10D-32AF44FC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Inter"/>
              </a:rPr>
              <a:t>Random Forest Regressor outperformed all the regressors with highest </a:t>
            </a:r>
            <a:r>
              <a:rPr lang="en-US" sz="2400" b="0" i="0" dirty="0" err="1">
                <a:effectLst/>
                <a:latin typeface="Inter"/>
              </a:rPr>
              <a:t>R_squared</a:t>
            </a:r>
            <a:r>
              <a:rPr lang="en-US" sz="2400" b="0" i="0" dirty="0">
                <a:effectLst/>
                <a:latin typeface="Inter"/>
              </a:rPr>
              <a:t> (85%) and lowest RMSE.</a:t>
            </a:r>
          </a:p>
          <a:p>
            <a:r>
              <a:rPr lang="en-US" sz="2400" b="0" i="0" dirty="0">
                <a:effectLst/>
                <a:latin typeface="Inter"/>
              </a:rPr>
              <a:t>Using this Machine Learning algorithm, Walmart stores can understand the factors that drive sales and predict the future sales. </a:t>
            </a:r>
          </a:p>
          <a:p>
            <a:r>
              <a:rPr lang="en-US" sz="2600" b="0" i="0" dirty="0">
                <a:effectLst/>
                <a:latin typeface="Inter"/>
              </a:rPr>
              <a:t>Accordingly, the business can take decisions regarding inventory, staffing, and marketing.</a:t>
            </a:r>
            <a:endParaRPr lang="en-US" sz="2400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76983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DC302-B275-32D3-2C58-94A7982D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Objective: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D847121-3339-E5F1-4C22-766F1B5C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fontAlgn="base"/>
            <a:r>
              <a:rPr lang="en-US" dirty="0"/>
              <a:t>B</a:t>
            </a:r>
            <a:r>
              <a:rPr lang="en-US" b="0" i="0" dirty="0">
                <a:effectLst/>
              </a:rPr>
              <a:t>uild Regression Models to predict </a:t>
            </a:r>
            <a:r>
              <a:rPr lang="en-US" dirty="0"/>
              <a:t>Walmart store </a:t>
            </a:r>
            <a:r>
              <a:rPr lang="en-US" b="0" i="0" dirty="0">
                <a:effectLst/>
              </a:rPr>
              <a:t>sales.</a:t>
            </a:r>
          </a:p>
          <a:p>
            <a:pPr fontAlgn="base"/>
            <a:r>
              <a:rPr lang="en-US" dirty="0"/>
              <a:t>E</a:t>
            </a:r>
            <a:r>
              <a:rPr lang="en-US" b="0" i="0" dirty="0">
                <a:effectLst/>
              </a:rPr>
              <a:t>valuate and compare the performance of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5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Arc 2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2057-FDB1-0E29-E5A9-7A071F9F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9222"/>
            <a:ext cx="6300788" cy="1325563"/>
          </a:xfrm>
        </p:spPr>
        <p:txBody>
          <a:bodyPr>
            <a:normAutofit/>
          </a:bodyPr>
          <a:lstStyle/>
          <a:p>
            <a:r>
              <a:rPr lang="en-US" dirty="0"/>
              <a:t>About the Data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D8DA1D9-71DF-33E4-1C9B-DBA1D3FF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34" y="4458928"/>
            <a:ext cx="8835097" cy="238547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5C4B-83AB-2E68-32AE-40FAD720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7" y="714375"/>
            <a:ext cx="11080143" cy="35792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0" dirty="0">
                <a:effectLst/>
                <a:latin typeface="Inter"/>
              </a:rPr>
              <a:t>Data Source</a:t>
            </a:r>
            <a:r>
              <a:rPr lang="en-US" sz="1600" b="0" i="0" dirty="0">
                <a:effectLst/>
                <a:latin typeface="Inter"/>
              </a:rPr>
              <a:t>: </a:t>
            </a:r>
            <a:r>
              <a:rPr lang="en-US" sz="1600" i="0" dirty="0">
                <a:effectLst/>
                <a:latin typeface="Inter"/>
              </a:rPr>
              <a:t>Kaggle.com</a:t>
            </a:r>
          </a:p>
          <a:p>
            <a:r>
              <a:rPr lang="en-US" sz="1600" b="0" i="0" dirty="0">
                <a:effectLst/>
                <a:latin typeface="Inter"/>
              </a:rPr>
              <a:t>Data covers Walmart sales from 2010-02-05 to 2012-11-01</a:t>
            </a:r>
          </a:p>
          <a:p>
            <a:pPr marL="0" indent="0">
              <a:buNone/>
            </a:pPr>
            <a:r>
              <a:rPr lang="en-US" sz="1600" b="1" i="0" dirty="0">
                <a:effectLst/>
                <a:latin typeface="Inter"/>
              </a:rPr>
              <a:t>Variables</a:t>
            </a:r>
            <a:r>
              <a:rPr lang="en-US" sz="1600" b="0" i="0" dirty="0">
                <a:effectLst/>
                <a:latin typeface="Inter"/>
              </a:rPr>
              <a:t>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herit"/>
              </a:rPr>
              <a:t>Store - </a:t>
            </a:r>
            <a:r>
              <a:rPr lang="en-US" sz="1600" dirty="0">
                <a:latin typeface="inherit"/>
              </a:rPr>
              <a:t>S</a:t>
            </a:r>
            <a:r>
              <a:rPr lang="en-US" sz="1600" b="0" i="0" dirty="0">
                <a:effectLst/>
                <a:latin typeface="inherit"/>
              </a:rPr>
              <a:t>tore number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herit"/>
              </a:rPr>
              <a:t>Date -  </a:t>
            </a:r>
            <a:r>
              <a:rPr lang="en-US" sz="1600" dirty="0">
                <a:latin typeface="inherit"/>
              </a:rPr>
              <a:t>W</a:t>
            </a:r>
            <a:r>
              <a:rPr lang="en-US" sz="1600" b="0" i="0" dirty="0">
                <a:effectLst/>
                <a:latin typeface="inherit"/>
              </a:rPr>
              <a:t>eek of sales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herit"/>
              </a:rPr>
              <a:t>Weekly Sales - Sales for the given store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herit"/>
              </a:rPr>
              <a:t>Holiday Flag - Whether the week is a special holiday week 1 – Holiday week 0 – Non-holiday week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herit"/>
              </a:rPr>
              <a:t>Temperature - Temperature on the day of sale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herit"/>
              </a:rPr>
              <a:t>Fuel Price - Cost of fuel in the region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herit"/>
              </a:rPr>
              <a:t>CPI – Prevailing consumer price index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herit"/>
              </a:rPr>
              <a:t>Unemployment - Prevailing unemployment rate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336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85E16-178B-E0CA-5E85-8F72D1BA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1" y="73151"/>
            <a:ext cx="6253072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Exploratory Data </a:t>
            </a:r>
            <a:br>
              <a:rPr lang="en-US" sz="4400" dirty="0"/>
            </a:br>
            <a:r>
              <a:rPr lang="en-US" sz="4400" dirty="0"/>
              <a:t>Analysis</a:t>
            </a:r>
            <a:endParaRPr lang="en-US" sz="4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9F15D53D-9FBB-90CE-7875-6A5E98415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6" t="-514" r="5599" b="1059"/>
          <a:stretch/>
        </p:blipFill>
        <p:spPr>
          <a:xfrm>
            <a:off x="5303076" y="-7649"/>
            <a:ext cx="6541960" cy="316083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1D39AA5-AC43-7CEA-C9FC-DAD4C357B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56" y="2650926"/>
            <a:ext cx="4226535" cy="4078606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DCB3136-1115-5B96-C868-6258CEF84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301" y="3149783"/>
            <a:ext cx="3991294" cy="3624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E01BF8-40FC-AADE-5D62-216A2162F987}"/>
              </a:ext>
            </a:extLst>
          </p:cNvPr>
          <p:cNvSpPr txBox="1"/>
          <p:nvPr/>
        </p:nvSpPr>
        <p:spPr>
          <a:xfrm>
            <a:off x="568236" y="1762810"/>
            <a:ext cx="42073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Charts speak louder than words</a:t>
            </a:r>
          </a:p>
        </p:txBody>
      </p:sp>
    </p:spTree>
    <p:extLst>
      <p:ext uri="{BB962C8B-B14F-4D97-AF65-F5344CB8AC3E}">
        <p14:creationId xmlns:p14="http://schemas.microsoft.com/office/powerpoint/2010/main" val="278875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7B102-9655-C4ED-3ACA-E93995F9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Missing Values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967CEC6-78B5-31CD-6FD0-273BB5C9A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Imputed Missing Values using K-nearest neighbor model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A6073A7F-09E3-F0B3-70C1-E952800DD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4" y="2475220"/>
            <a:ext cx="4100074" cy="3977072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EDE187EB-07FF-DE09-857F-AF4FC8741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087" y="2571967"/>
            <a:ext cx="4287949" cy="39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1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9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E5B99-984C-4A9F-93FA-3055F447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grpSp>
        <p:nvGrpSpPr>
          <p:cNvPr id="52" name="Group 4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3" name="Rectangle 4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FFF6D9C-74D1-9BFA-52A7-43C7FB047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176" y="457208"/>
            <a:ext cx="6825000" cy="5801249"/>
          </a:xfrm>
          <a:prstGeom prst="rect">
            <a:avLst/>
          </a:prstGeom>
        </p:spPr>
      </p:pic>
      <p:sp>
        <p:nvSpPr>
          <p:cNvPr id="57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2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32EB6-1385-1374-E807-A4B52A8C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62" y="318165"/>
            <a:ext cx="10429875" cy="161848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Defining Dependent and Independent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960B-6DE5-BF56-7E52-ABC215FAB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362" y="1571625"/>
            <a:ext cx="10007713" cy="4659532"/>
          </a:xfrm>
        </p:spPr>
        <p:txBody>
          <a:bodyPr anchor="t">
            <a:normAutofit lnSpcReduction="10000"/>
          </a:bodyPr>
          <a:lstStyle/>
          <a:p>
            <a:r>
              <a:rPr lang="en-US" sz="1800" b="1" dirty="0"/>
              <a:t>Independent Variable</a:t>
            </a:r>
            <a:r>
              <a:rPr lang="en-US" sz="1800" dirty="0"/>
              <a:t>:  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i="1" dirty="0"/>
              <a:t>Weekly Sales</a:t>
            </a:r>
          </a:p>
          <a:p>
            <a:pPr marL="0" indent="0">
              <a:buNone/>
            </a:pPr>
            <a:endParaRPr lang="en-US" sz="1800" i="1" dirty="0"/>
          </a:p>
          <a:p>
            <a:r>
              <a:rPr lang="en-US" sz="1800" b="1" dirty="0"/>
              <a:t>Dependent</a:t>
            </a:r>
            <a:r>
              <a:rPr lang="en-US" sz="1800" dirty="0"/>
              <a:t> </a:t>
            </a:r>
            <a:r>
              <a:rPr lang="en-US" sz="1800" b="1" dirty="0"/>
              <a:t>Variables</a:t>
            </a:r>
            <a:r>
              <a:rPr lang="en-US" sz="1800" dirty="0"/>
              <a:t>: 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1800" i="1" dirty="0"/>
              <a:t>Store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1800" i="1" dirty="0"/>
              <a:t>Holiday Flag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1800" i="1" dirty="0"/>
              <a:t>Temperature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1800" i="1" dirty="0"/>
              <a:t>Fuel Price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1800" i="1" dirty="0"/>
              <a:t>CPI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1800" i="1" dirty="0"/>
              <a:t>Unemployment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1800" i="1" dirty="0"/>
              <a:t>Day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1800" i="1" dirty="0"/>
              <a:t>Month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1800" i="1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59149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23B7E-CF39-5C40-8C41-273C6A98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Skewness</a:t>
            </a:r>
            <a:br>
              <a:rPr lang="en-US" sz="3700" dirty="0"/>
            </a:br>
            <a:r>
              <a:rPr lang="en-US" sz="3700" dirty="0"/>
              <a:t>&amp; </a:t>
            </a:r>
            <a:br>
              <a:rPr lang="en-US" sz="3700" dirty="0"/>
            </a:br>
            <a:r>
              <a:rPr lang="en-US" sz="3700" dirty="0"/>
              <a:t>Scaling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4404F2B-3A47-81C3-1379-CA51A9F9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169" y="66699"/>
            <a:ext cx="4248691" cy="3617062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D2B8157-1F87-ABD0-BC9A-92E7DCD91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035" y="34925"/>
            <a:ext cx="4575873" cy="356932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9D17E7E-74FE-CB7A-989D-83C86590B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659" y="3573559"/>
            <a:ext cx="3383886" cy="3067097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8A2B455-6995-0904-573A-4AA7125AE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273166" y="3542945"/>
            <a:ext cx="3383886" cy="30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3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C3232-492D-1372-6D24-BB17FD42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Principal Component Analysis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F547823-D5E7-D8F7-C015-2E5C2C3C1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1124" y="70713"/>
            <a:ext cx="7252701" cy="65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4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237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Inter</vt:lpstr>
      <vt:lpstr>Office Theme</vt:lpstr>
      <vt:lpstr>Walmart Store Sales Prediction</vt:lpstr>
      <vt:lpstr>Objective:</vt:lpstr>
      <vt:lpstr>About the Data</vt:lpstr>
      <vt:lpstr>Exploratory Data  Analysis</vt:lpstr>
      <vt:lpstr>Missing Values</vt:lpstr>
      <vt:lpstr>Feature Engineering</vt:lpstr>
      <vt:lpstr>Defining Dependent and Independent Variables</vt:lpstr>
      <vt:lpstr>Skewness &amp;  Scaling</vt:lpstr>
      <vt:lpstr>Principal Component Analysis</vt:lpstr>
      <vt:lpstr>   Models  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Store Sales Prediction</dc:title>
  <dc:creator>Arjun Bhadra</dc:creator>
  <cp:lastModifiedBy>Arjun Bhadra</cp:lastModifiedBy>
  <cp:revision>2</cp:revision>
  <dcterms:created xsi:type="dcterms:W3CDTF">2023-03-07T18:17:28Z</dcterms:created>
  <dcterms:modified xsi:type="dcterms:W3CDTF">2023-03-09T20:40:03Z</dcterms:modified>
</cp:coreProperties>
</file>