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Old Standard TT"/>
      <p:regular r:id="rId25"/>
      <p:bold r:id="rId26"/>
      <p:italic r:id="rId27"/>
    </p:embeddedFont>
    <p:embeddedFont>
      <p:font typeface="Century Gothic"/>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bold.fntdata"/><Relationship Id="rId25" Type="http://schemas.openxmlformats.org/officeDocument/2006/relationships/font" Target="fonts/OldStandardTT-regular.fntdata"/><Relationship Id="rId28" Type="http://schemas.openxmlformats.org/officeDocument/2006/relationships/font" Target="fonts/CenturyGothic-regular.fntdata"/><Relationship Id="rId27"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boldItalic.fntdata"/><Relationship Id="rId30" Type="http://schemas.openxmlformats.org/officeDocument/2006/relationships/font" Target="fonts/CenturyGothic-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93f7385f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93f7385f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93f7385f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93f7385f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93f7385f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93f7385f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cc383d2f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cc383d2f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cc383d2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cc383d2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cc383d2f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cc383d2f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ccced1f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ccced1f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ccced1fd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ccced1fd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Building a software engineering design to measure the quality of education that universities deliver to their students by ascertaining the professional growth of graduates over a period of years.</a:t>
            </a:r>
            <a:endParaRPr>
              <a:solidFill>
                <a:schemeClr val="lt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93d6009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93d6009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20525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University Ranking Model</a:t>
            </a:r>
            <a:endParaRPr/>
          </a:p>
        </p:txBody>
      </p:sp>
      <p:sp>
        <p:nvSpPr>
          <p:cNvPr id="60" name="Google Shape;60;p13"/>
          <p:cNvSpPr txBox="1"/>
          <p:nvPr>
            <p:ph idx="1" type="subTitle"/>
          </p:nvPr>
        </p:nvSpPr>
        <p:spPr>
          <a:xfrm>
            <a:off x="512700" y="2802914"/>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Engineering and Development</a:t>
            </a:r>
            <a:br>
              <a:rPr lang="en"/>
            </a:br>
            <a:r>
              <a:rPr lang="en"/>
              <a:t>Assignment-3</a:t>
            </a:r>
            <a:endParaRPr/>
          </a:p>
        </p:txBody>
      </p:sp>
      <p:sp>
        <p:nvSpPr>
          <p:cNvPr id="61" name="Google Shape;61;p13"/>
          <p:cNvSpPr txBox="1"/>
          <p:nvPr/>
        </p:nvSpPr>
        <p:spPr>
          <a:xfrm>
            <a:off x="6914375" y="3733525"/>
            <a:ext cx="2752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2"/>
                </a:solidFill>
                <a:latin typeface="Old Standard TT"/>
                <a:ea typeface="Old Standard TT"/>
                <a:cs typeface="Old Standard TT"/>
                <a:sym typeface="Old Standard TT"/>
              </a:rPr>
              <a:t>Made By-</a:t>
            </a:r>
            <a:br>
              <a:rPr lang="en" sz="1600">
                <a:solidFill>
                  <a:schemeClr val="accent2"/>
                </a:solidFill>
                <a:latin typeface="Old Standard TT"/>
                <a:ea typeface="Old Standard TT"/>
                <a:cs typeface="Old Standard TT"/>
                <a:sym typeface="Old Standard TT"/>
              </a:rPr>
            </a:br>
            <a:r>
              <a:rPr lang="en" sz="1600">
                <a:solidFill>
                  <a:schemeClr val="accent2"/>
                </a:solidFill>
                <a:latin typeface="Old Standard TT"/>
                <a:ea typeface="Old Standard TT"/>
                <a:cs typeface="Old Standard TT"/>
                <a:sym typeface="Old Standard TT"/>
              </a:rPr>
              <a:t>Mitali Gupta</a:t>
            </a:r>
            <a:br>
              <a:rPr lang="en" sz="1600">
                <a:solidFill>
                  <a:schemeClr val="accent2"/>
                </a:solidFill>
                <a:latin typeface="Old Standard TT"/>
                <a:ea typeface="Old Standard TT"/>
                <a:cs typeface="Old Standard TT"/>
                <a:sym typeface="Old Standard TT"/>
              </a:rPr>
            </a:br>
            <a:r>
              <a:rPr lang="en" sz="1600">
                <a:solidFill>
                  <a:schemeClr val="accent2"/>
                </a:solidFill>
                <a:latin typeface="Old Standard TT"/>
                <a:ea typeface="Old Standard TT"/>
                <a:cs typeface="Old Standard TT"/>
                <a:sym typeface="Old Standard TT"/>
              </a:rPr>
              <a:t>Singh Pooja Kumari</a:t>
            </a:r>
            <a:endParaRPr sz="1600">
              <a:solidFill>
                <a:schemeClr val="accent2"/>
              </a:solidFill>
              <a:latin typeface="Old Standard TT"/>
              <a:ea typeface="Old Standard TT"/>
              <a:cs typeface="Old Standard TT"/>
              <a:sym typeface="Old Standard TT"/>
            </a:endParaRPr>
          </a:p>
          <a:p>
            <a:pPr indent="0" lvl="0" marL="0" rtl="0" algn="l">
              <a:spcBef>
                <a:spcPts val="0"/>
              </a:spcBef>
              <a:spcAft>
                <a:spcPts val="0"/>
              </a:spcAft>
              <a:buNone/>
            </a:pPr>
            <a:r>
              <a:rPr lang="en" sz="1600">
                <a:solidFill>
                  <a:schemeClr val="accent2"/>
                </a:solidFill>
                <a:latin typeface="Old Standard TT"/>
                <a:ea typeface="Old Standard TT"/>
                <a:cs typeface="Old Standard TT"/>
                <a:sym typeface="Old Standard TT"/>
              </a:rPr>
              <a:t>Shreya Upplapati</a:t>
            </a:r>
            <a:endParaRPr sz="1600">
              <a:solidFill>
                <a:schemeClr val="accent2"/>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490250" y="526350"/>
            <a:ext cx="6548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various dashboards show the courses and the departments ranking for the year 2020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idx="1" type="body"/>
          </p:nvPr>
        </p:nvSpPr>
        <p:spPr>
          <a:xfrm>
            <a:off x="311700" y="4230575"/>
            <a:ext cx="5998800" cy="6051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en"/>
              <a:t>The experiment</a:t>
            </a:r>
            <a:endParaRPr/>
          </a:p>
        </p:txBody>
      </p:sp>
      <p:pic>
        <p:nvPicPr>
          <p:cNvPr id="119" name="Google Shape;119;p23"/>
          <p:cNvPicPr preferRelativeResize="0"/>
          <p:nvPr/>
        </p:nvPicPr>
        <p:blipFill>
          <a:blip r:embed="rId3">
            <a:alphaModFix/>
          </a:blip>
          <a:stretch>
            <a:fillRect/>
          </a:stretch>
        </p:blipFill>
        <p:spPr>
          <a:xfrm>
            <a:off x="0" y="0"/>
            <a:ext cx="9144000"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5" name="Google Shape;125;p24"/>
          <p:cNvPicPr preferRelativeResize="0"/>
          <p:nvPr/>
        </p:nvPicPr>
        <p:blipFill>
          <a:blip r:embed="rId3">
            <a:alphaModFix/>
          </a:blip>
          <a:stretch>
            <a:fillRect/>
          </a:stretch>
        </p:blipFill>
        <p:spPr>
          <a:xfrm>
            <a:off x="0" y="0"/>
            <a:ext cx="9143999"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1" name="Google Shape;131;p25"/>
          <p:cNvPicPr preferRelativeResize="0"/>
          <p:nvPr/>
        </p:nvPicPr>
        <p:blipFill>
          <a:blip r:embed="rId3">
            <a:alphaModFix/>
          </a:blip>
          <a:stretch>
            <a:fillRect/>
          </a:stretch>
        </p:blipFill>
        <p:spPr>
          <a:xfrm>
            <a:off x="0" y="0"/>
            <a:ext cx="9144000" cy="50532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7" name="Google Shape;137;p26"/>
          <p:cNvPicPr preferRelativeResize="0"/>
          <p:nvPr/>
        </p:nvPicPr>
        <p:blipFill>
          <a:blip r:embed="rId3">
            <a:alphaModFix/>
          </a:blip>
          <a:stretch>
            <a:fillRect/>
          </a:stretch>
        </p:blipFill>
        <p:spPr>
          <a:xfrm>
            <a:off x="0" y="0"/>
            <a:ext cx="9143999" cy="5143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56825"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3" name="Google Shape;143;p2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34343"/>
                </a:solidFill>
              </a:rPr>
              <a:t>With the help of given dashboards, we can rank the following for the 3 semesters in the year 2020</a:t>
            </a:r>
            <a:endParaRPr sz="2000">
              <a:solidFill>
                <a:srgbClr val="434343"/>
              </a:solidFill>
            </a:endParaRPr>
          </a:p>
          <a:p>
            <a:pPr indent="-342900" lvl="0" marL="457200" rtl="0" algn="l">
              <a:spcBef>
                <a:spcPts val="1600"/>
              </a:spcBef>
              <a:spcAft>
                <a:spcPts val="0"/>
              </a:spcAft>
              <a:buClr>
                <a:srgbClr val="434343"/>
              </a:buClr>
              <a:buSzPts val="1800"/>
              <a:buChar char="❏"/>
            </a:pPr>
            <a:r>
              <a:rPr lang="en">
                <a:solidFill>
                  <a:srgbClr val="434343"/>
                </a:solidFill>
              </a:rPr>
              <a:t>Highest cumulative GPA for each course offered amongst all the departments </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Total number of seats occupied by every department </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Most popular course by the department</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Total revenue generated by each department</a:t>
            </a:r>
            <a:endParaRPr>
              <a:solidFill>
                <a:srgbClr val="43434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512700" y="1534025"/>
            <a:ext cx="8118600" cy="1882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lt1"/>
              </a:buClr>
              <a:buSzPts val="5200"/>
              <a:buFont typeface="Arial"/>
              <a:buNone/>
            </a:pPr>
            <a:r>
              <a:rPr b="1" lang="en" sz="5000">
                <a:solidFill>
                  <a:schemeClr val="lt1"/>
                </a:solidFill>
              </a:rPr>
              <a:t>Solution for K-12 educational System</a:t>
            </a:r>
            <a:endParaRPr sz="62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idx="1" type="body"/>
          </p:nvPr>
        </p:nvSpPr>
        <p:spPr>
          <a:xfrm>
            <a:off x="245275" y="267800"/>
            <a:ext cx="8520600" cy="3735000"/>
          </a:xfrm>
          <a:prstGeom prst="rect">
            <a:avLst/>
          </a:prstGeom>
        </p:spPr>
        <p:txBody>
          <a:bodyPr anchorCtr="0" anchor="t" bIns="91425" lIns="91425" spcFirstLastPara="1" rIns="91425" wrap="square" tIns="91425">
            <a:noAutofit/>
          </a:bodyPr>
          <a:lstStyle/>
          <a:p>
            <a:pPr indent="-311150" lvl="0" marL="285750" rtl="0" algn="just">
              <a:lnSpc>
                <a:spcPct val="100000"/>
              </a:lnSpc>
              <a:spcBef>
                <a:spcPts val="0"/>
              </a:spcBef>
              <a:spcAft>
                <a:spcPts val="0"/>
              </a:spcAft>
              <a:buClr>
                <a:srgbClr val="000000"/>
              </a:buClr>
              <a:buSzPts val="2000"/>
              <a:buChar char="•"/>
            </a:pPr>
            <a:r>
              <a:rPr lang="en" sz="2000">
                <a:solidFill>
                  <a:srgbClr val="000000"/>
                </a:solidFill>
              </a:rPr>
              <a:t>The Feedback forms can also be used in K-to-12 education system where students from higher classes can give feedback about their instructors so that instructors get to know the changes, they are supposed to make in their teaching methods</a:t>
            </a:r>
            <a:br>
              <a:rPr lang="en" sz="2000">
                <a:solidFill>
                  <a:srgbClr val="000000"/>
                </a:solidFill>
              </a:rPr>
            </a:br>
            <a:endParaRPr sz="2200"/>
          </a:p>
          <a:p>
            <a:pPr indent="-311150" lvl="0" marL="285750" rtl="0" algn="just">
              <a:lnSpc>
                <a:spcPct val="100000"/>
              </a:lnSpc>
              <a:spcBef>
                <a:spcPts val="0"/>
              </a:spcBef>
              <a:spcAft>
                <a:spcPts val="0"/>
              </a:spcAft>
              <a:buClr>
                <a:srgbClr val="000000"/>
              </a:buClr>
              <a:buSzPts val="2000"/>
              <a:buChar char="•"/>
            </a:pPr>
            <a:r>
              <a:rPr lang="en" sz="2000">
                <a:solidFill>
                  <a:srgbClr val="000000"/>
                </a:solidFill>
              </a:rPr>
              <a:t>The same way  K-to-12 education system can get information  from their  alumni students whether the university they have landed for their bachelors was because of the certifications they did other than school studies or just the school syllabus helped them to reach there.</a:t>
            </a:r>
            <a:br>
              <a:rPr lang="en" sz="2000">
                <a:solidFill>
                  <a:srgbClr val="000000"/>
                </a:solidFill>
              </a:rPr>
            </a:br>
            <a:endParaRPr sz="2200"/>
          </a:p>
          <a:p>
            <a:pPr indent="-311150" lvl="0" marL="285750" rtl="0" algn="just">
              <a:lnSpc>
                <a:spcPct val="100000"/>
              </a:lnSpc>
              <a:spcBef>
                <a:spcPts val="0"/>
              </a:spcBef>
              <a:spcAft>
                <a:spcPts val="0"/>
              </a:spcAft>
              <a:buClr>
                <a:srgbClr val="000000"/>
              </a:buClr>
              <a:buSzPts val="2000"/>
              <a:buChar char="•"/>
            </a:pPr>
            <a:r>
              <a:rPr lang="en" sz="2000">
                <a:solidFill>
                  <a:srgbClr val="000000"/>
                </a:solidFill>
              </a:rPr>
              <a:t>At the end of the educational year in K-to-12 educational system  students will be rating the courses they were taught an according the ratings the teachers can make changes in their curriculum for the upcoming batches.</a:t>
            </a:r>
            <a:endParaRPr sz="2200"/>
          </a:p>
          <a:p>
            <a:pPr indent="0" lvl="0" marL="0" rtl="0" algn="l">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197825" y="1284725"/>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lt1"/>
              </a:buClr>
              <a:buSzPts val="5200"/>
              <a:buFont typeface="Arial"/>
              <a:buNone/>
            </a:pPr>
            <a:r>
              <a:rPr b="1" lang="en" sz="3800">
                <a:solidFill>
                  <a:srgbClr val="212E3C"/>
                </a:solidFill>
              </a:rPr>
              <a:t>Implementation to k-to-12 educational systems</a:t>
            </a:r>
            <a:endParaRPr sz="4000">
              <a:solidFill>
                <a:schemeClr val="lt1"/>
              </a:solidFill>
            </a:endParaRPr>
          </a:p>
        </p:txBody>
      </p:sp>
      <p:sp>
        <p:nvSpPr>
          <p:cNvPr id="159" name="Google Shape;159;p30"/>
          <p:cNvSpPr txBox="1"/>
          <p:nvPr>
            <p:ph idx="2" type="body"/>
          </p:nvPr>
        </p:nvSpPr>
        <p:spPr>
          <a:xfrm>
            <a:off x="4523125" y="620375"/>
            <a:ext cx="4557000" cy="4466700"/>
          </a:xfrm>
          <a:prstGeom prst="rect">
            <a:avLst/>
          </a:prstGeom>
        </p:spPr>
        <p:txBody>
          <a:bodyPr anchorCtr="0" anchor="ctr" bIns="91425" lIns="91425" spcFirstLastPara="1" rIns="91425" wrap="square" tIns="91425">
            <a:noAutofit/>
          </a:bodyPr>
          <a:lstStyle/>
          <a:p>
            <a:pPr indent="-184150" lvl="0" marL="285750" rtl="0" algn="just">
              <a:lnSpc>
                <a:spcPct val="100000"/>
              </a:lnSpc>
              <a:spcBef>
                <a:spcPts val="0"/>
              </a:spcBef>
              <a:spcAft>
                <a:spcPts val="0"/>
              </a:spcAft>
              <a:buClr>
                <a:srgbClr val="000000"/>
              </a:buClr>
              <a:buSzPts val="1600"/>
              <a:buFont typeface="Noto Sans Symbols"/>
              <a:buNone/>
            </a:pPr>
            <a:r>
              <a:t/>
            </a:r>
            <a:endParaRPr sz="1300">
              <a:solidFill>
                <a:schemeClr val="lt1"/>
              </a:solidFill>
            </a:endParaRPr>
          </a:p>
          <a:p>
            <a:pPr indent="-285750" lvl="0" marL="285750" rtl="0" algn="just">
              <a:lnSpc>
                <a:spcPct val="100000"/>
              </a:lnSpc>
              <a:spcBef>
                <a:spcPts val="0"/>
              </a:spcBef>
              <a:spcAft>
                <a:spcPts val="0"/>
              </a:spcAft>
              <a:buClr>
                <a:schemeClr val="lt1"/>
              </a:buClr>
              <a:buSzPts val="1600"/>
              <a:buChar char="▪"/>
            </a:pPr>
            <a:r>
              <a:rPr lang="en">
                <a:solidFill>
                  <a:schemeClr val="lt1"/>
                </a:solidFill>
              </a:rPr>
              <a:t>These same feedback forms can be implemented in K-to-12 education system where after the courses are ranked ,the one ranked in the lasts can be worked up by the schools for better output of the courses.</a:t>
            </a:r>
            <a:br>
              <a:rPr lang="en" sz="1600">
                <a:solidFill>
                  <a:schemeClr val="lt1"/>
                </a:solidFill>
              </a:rPr>
            </a:br>
            <a:endParaRPr sz="1600">
              <a:solidFill>
                <a:schemeClr val="lt1"/>
              </a:solidFill>
            </a:endParaRPr>
          </a:p>
          <a:p>
            <a:pPr indent="-298450" lvl="0" marL="285750" rtl="0" algn="just">
              <a:lnSpc>
                <a:spcPct val="100000"/>
              </a:lnSpc>
              <a:spcBef>
                <a:spcPts val="0"/>
              </a:spcBef>
              <a:spcAft>
                <a:spcPts val="0"/>
              </a:spcAft>
              <a:buClr>
                <a:schemeClr val="lt1"/>
              </a:buClr>
              <a:buSzPts val="1800"/>
              <a:buChar char="▪"/>
            </a:pPr>
            <a:r>
              <a:rPr lang="en">
                <a:solidFill>
                  <a:schemeClr val="lt1"/>
                </a:solidFill>
              </a:rPr>
              <a:t>In K-to-12 education system the salary can be replaced by the type of university a student is admitted to in their bachelors. So, when a student sets the range of the university like ambitious or approachable or guaranteed, our implementation will provide him with the name of students in those universities and certifications they gained.</a:t>
            </a:r>
            <a:endParaRPr sz="1600">
              <a:solidFill>
                <a:schemeClr val="lt1"/>
              </a:solidFill>
            </a:endParaRPr>
          </a:p>
          <a:p>
            <a:pPr indent="-184150" lvl="0" marL="285750" rtl="0" algn="l">
              <a:lnSpc>
                <a:spcPct val="100000"/>
              </a:lnSpc>
              <a:spcBef>
                <a:spcPts val="0"/>
              </a:spcBef>
              <a:spcAft>
                <a:spcPts val="0"/>
              </a:spcAft>
              <a:buClr>
                <a:srgbClr val="000000"/>
              </a:buClr>
              <a:buSzPts val="1600"/>
              <a:buFont typeface="Noto Sans Symbols"/>
              <a:buNone/>
            </a:pPr>
            <a:r>
              <a:t/>
            </a:r>
            <a:endParaRPr sz="16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
        <p:nvSpPr>
          <p:cNvPr id="160" name="Google Shape;160;p30"/>
          <p:cNvSpPr txBox="1"/>
          <p:nvPr/>
        </p:nvSpPr>
        <p:spPr>
          <a:xfrm>
            <a:off x="197825" y="2617925"/>
            <a:ext cx="3878100" cy="2401200"/>
          </a:xfrm>
          <a:prstGeom prst="rect">
            <a:avLst/>
          </a:prstGeom>
          <a:noFill/>
          <a:ln>
            <a:noFill/>
          </a:ln>
        </p:spPr>
        <p:txBody>
          <a:bodyPr anchorCtr="0" anchor="t" bIns="91425" lIns="91425" spcFirstLastPara="1" rIns="91425" wrap="square" tIns="91425">
            <a:spAutoFit/>
          </a:bodyPr>
          <a:lstStyle/>
          <a:p>
            <a:pPr indent="0" lvl="0" marL="457200" rtl="0" algn="just">
              <a:spcBef>
                <a:spcPts val="0"/>
              </a:spcBef>
              <a:spcAft>
                <a:spcPts val="0"/>
              </a:spcAft>
              <a:buNone/>
            </a:pPr>
            <a:r>
              <a:rPr b="1" lang="en" sz="1600">
                <a:solidFill>
                  <a:schemeClr val="dk2"/>
                </a:solidFill>
                <a:latin typeface="Old Standard TT"/>
                <a:ea typeface="Old Standard TT"/>
                <a:cs typeface="Old Standard TT"/>
                <a:sym typeface="Old Standard TT"/>
              </a:rPr>
              <a:t>Same implementation can be followed for K-to-12 education system where students are ranked according to their percentage and if a good number of students does not come in the range of good percentage ,through this instructors can analyze and work upon their teaching methods. </a:t>
            </a:r>
            <a:endParaRPr b="1" sz="1700">
              <a:solidFill>
                <a:schemeClr val="dk2"/>
              </a:solidFill>
              <a:latin typeface="Old Standard TT"/>
              <a:ea typeface="Old Standard TT"/>
              <a:cs typeface="Old Standard TT"/>
              <a:sym typeface="Old Standard T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512700" y="973825"/>
            <a:ext cx="8118600" cy="116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7" name="Google Shape;67;p14"/>
          <p:cNvSpPr txBox="1"/>
          <p:nvPr>
            <p:ph idx="4294967295" type="subTitle"/>
          </p:nvPr>
        </p:nvSpPr>
        <p:spPr>
          <a:xfrm>
            <a:off x="152875" y="2137825"/>
            <a:ext cx="8118600" cy="2669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000"/>
              <a:buFont typeface="Arial"/>
              <a:buNone/>
            </a:pPr>
            <a:r>
              <a:t/>
            </a:r>
            <a:endParaRPr sz="2000" cap="small">
              <a:solidFill>
                <a:schemeClr val="lt1"/>
              </a:solidFill>
              <a:latin typeface="Century Gothic"/>
              <a:ea typeface="Century Gothic"/>
              <a:cs typeface="Century Gothic"/>
              <a:sym typeface="Century Gothic"/>
            </a:endParaRPr>
          </a:p>
          <a:p>
            <a:pPr indent="0" lvl="0" marL="0" rtl="0" algn="l">
              <a:lnSpc>
                <a:spcPct val="100000"/>
              </a:lnSpc>
              <a:spcBef>
                <a:spcPts val="0"/>
              </a:spcBef>
              <a:spcAft>
                <a:spcPts val="0"/>
              </a:spcAft>
              <a:buClr>
                <a:schemeClr val="dk1"/>
              </a:buClr>
              <a:buSzPts val="1100"/>
              <a:buFont typeface="Arial"/>
              <a:buNone/>
            </a:pPr>
            <a:r>
              <a:rPr lang="en" sz="1100">
                <a:latin typeface="Arial"/>
                <a:ea typeface="Arial"/>
                <a:cs typeface="Arial"/>
                <a:sym typeface="Arial"/>
              </a:rPr>
              <a:t>Building a software engineering design to measure the quality of education that universities deliver to their students by ascertaining the professional growth of graduates over a period of years.</a:t>
            </a:r>
            <a:endParaRPr sz="1100">
              <a:latin typeface="Arial"/>
              <a:ea typeface="Arial"/>
              <a:cs typeface="Arial"/>
              <a:sym typeface="Arial"/>
            </a:endParaRPr>
          </a:p>
          <a:p>
            <a:pPr indent="0" lvl="0" marL="0" rtl="0" algn="just">
              <a:lnSpc>
                <a:spcPct val="100000"/>
              </a:lnSpc>
              <a:spcBef>
                <a:spcPts val="0"/>
              </a:spcBef>
              <a:spcAft>
                <a:spcPts val="0"/>
              </a:spcAft>
              <a:buClr>
                <a:schemeClr val="dk1"/>
              </a:buClr>
              <a:buSzPts val="1100"/>
              <a:buFont typeface="Arial"/>
              <a:buNone/>
            </a:pPr>
            <a:r>
              <a:rPr lang="en" sz="2100">
                <a:solidFill>
                  <a:schemeClr val="lt1"/>
                </a:solidFill>
              </a:rPr>
              <a:t>Building a software engineering design to measure the quality of education that universities deliver to their students by ascertaining the professional growth of graduates over a period of years.</a:t>
            </a:r>
            <a:endParaRPr sz="2100">
              <a:solidFill>
                <a:schemeClr val="lt1"/>
              </a:solidFill>
            </a:endParaRPr>
          </a:p>
          <a:p>
            <a:pPr indent="0" lvl="0" marL="0" rtl="0" algn="l">
              <a:lnSpc>
                <a:spcPct val="100000"/>
              </a:lnSpc>
              <a:spcBef>
                <a:spcPts val="0"/>
              </a:spcBef>
              <a:spcAft>
                <a:spcPts val="0"/>
              </a:spcAft>
              <a:buClr>
                <a:schemeClr val="dk1"/>
              </a:buClr>
              <a:buSzPts val="2000"/>
              <a:buFont typeface="Arial"/>
              <a:buNone/>
            </a:pPr>
            <a:r>
              <a:t/>
            </a:r>
            <a:endParaRPr sz="2000" cap="small">
              <a:solidFill>
                <a:schemeClr val="lt1"/>
              </a:solidFill>
              <a:latin typeface="Century Gothic"/>
              <a:ea typeface="Century Gothic"/>
              <a:cs typeface="Century Gothic"/>
              <a:sym typeface="Century Gothic"/>
            </a:endParaRPr>
          </a:p>
          <a:p>
            <a:pPr indent="0" lvl="0" marL="0" rtl="0" algn="l">
              <a:lnSpc>
                <a:spcPct val="100000"/>
              </a:lnSpc>
              <a:spcBef>
                <a:spcPts val="0"/>
              </a:spcBef>
              <a:spcAft>
                <a:spcPts val="0"/>
              </a:spcAft>
              <a:buClr>
                <a:schemeClr val="dk1"/>
              </a:buClr>
              <a:buSzPts val="2000"/>
              <a:buFont typeface="Arial"/>
              <a:buNone/>
            </a:pPr>
            <a:r>
              <a:t/>
            </a:r>
            <a:endParaRPr sz="2000" cap="small">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000"/>
              <a:buFont typeface="Arial"/>
              <a:buNone/>
            </a:pPr>
            <a:r>
              <a:t/>
            </a:r>
            <a:endParaRPr sz="2000" cap="small">
              <a:solidFill>
                <a:schemeClr val="lt1"/>
              </a:solidFill>
              <a:latin typeface="Century Gothic"/>
              <a:ea typeface="Century Gothic"/>
              <a:cs typeface="Century Gothic"/>
              <a:sym typeface="Century Gothic"/>
            </a:endParaRPr>
          </a:p>
          <a:p>
            <a:pPr indent="0" lvl="0" marL="0" rtl="0" algn="l">
              <a:lnSpc>
                <a:spcPct val="100000"/>
              </a:lnSpc>
              <a:spcBef>
                <a:spcPts val="0"/>
              </a:spcBef>
              <a:spcAft>
                <a:spcPts val="0"/>
              </a:spcAft>
              <a:buClr>
                <a:schemeClr val="dk1"/>
              </a:buClr>
              <a:buSzPts val="2000"/>
              <a:buFont typeface="Arial"/>
              <a:buNone/>
            </a:pPr>
            <a:r>
              <a:t/>
            </a:r>
            <a:endParaRPr sz="2000" cap="small">
              <a:solidFill>
                <a:schemeClr val="lt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to choose the best possible course for getting a job?</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Proposed Solution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Criteria for Ranking</a:t>
            </a:r>
            <a:endParaRPr/>
          </a:p>
        </p:txBody>
      </p:sp>
      <p:sp>
        <p:nvSpPr>
          <p:cNvPr id="83" name="Google Shape;83;p17"/>
          <p:cNvSpPr txBox="1"/>
          <p:nvPr>
            <p:ph idx="1" type="subTitle"/>
          </p:nvPr>
        </p:nvSpPr>
        <p:spPr>
          <a:xfrm>
            <a:off x="-118025" y="2715550"/>
            <a:ext cx="4359000" cy="13455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t> </a:t>
            </a:r>
            <a:r>
              <a:rPr lang="en" sz="1900"/>
              <a:t>The factors which affect the rating of the course have been emphasized upon directly to the ranking of the university</a:t>
            </a:r>
            <a:endParaRPr sz="1900"/>
          </a:p>
        </p:txBody>
      </p:sp>
      <p:sp>
        <p:nvSpPr>
          <p:cNvPr id="84" name="Google Shape;84;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61950" lvl="0" marL="457200" rtl="0" algn="l">
              <a:lnSpc>
                <a:spcPct val="100000"/>
              </a:lnSpc>
              <a:spcBef>
                <a:spcPts val="0"/>
              </a:spcBef>
              <a:spcAft>
                <a:spcPts val="0"/>
              </a:spcAft>
              <a:buClr>
                <a:srgbClr val="FFFFFF"/>
              </a:buClr>
              <a:buSzPts val="2100"/>
              <a:buChar char="●"/>
            </a:pPr>
            <a:r>
              <a:rPr lang="en" sz="2100">
                <a:solidFill>
                  <a:srgbClr val="FFFFFF"/>
                </a:solidFill>
              </a:rPr>
              <a:t>Average GPA for each course</a:t>
            </a:r>
            <a:endParaRPr sz="2100">
              <a:solidFill>
                <a:srgbClr val="FFFFFF"/>
              </a:solidFill>
            </a:endParaRPr>
          </a:p>
          <a:p>
            <a:pPr indent="-361950" lvl="0" marL="457200" rtl="0" algn="l">
              <a:lnSpc>
                <a:spcPct val="100000"/>
              </a:lnSpc>
              <a:spcBef>
                <a:spcPts val="0"/>
              </a:spcBef>
              <a:spcAft>
                <a:spcPts val="0"/>
              </a:spcAft>
              <a:buClr>
                <a:srgbClr val="FFFFFF"/>
              </a:buClr>
              <a:buSzPts val="2100"/>
              <a:buChar char="●"/>
            </a:pPr>
            <a:r>
              <a:rPr lang="en" sz="2100">
                <a:solidFill>
                  <a:srgbClr val="FFFFFF"/>
                </a:solidFill>
              </a:rPr>
              <a:t>Most popular course</a:t>
            </a:r>
            <a:endParaRPr sz="2100">
              <a:solidFill>
                <a:srgbClr val="FFFFFF"/>
              </a:solidFill>
            </a:endParaRPr>
          </a:p>
          <a:p>
            <a:pPr indent="-361950" lvl="0" marL="457200" rtl="0" algn="l">
              <a:lnSpc>
                <a:spcPct val="100000"/>
              </a:lnSpc>
              <a:spcBef>
                <a:spcPts val="0"/>
              </a:spcBef>
              <a:spcAft>
                <a:spcPts val="0"/>
              </a:spcAft>
              <a:buClr>
                <a:srgbClr val="FFFFFF"/>
              </a:buClr>
              <a:buSzPts val="2100"/>
              <a:buChar char="●"/>
            </a:pPr>
            <a:r>
              <a:rPr lang="en" sz="2100">
                <a:solidFill>
                  <a:srgbClr val="FFFFFF"/>
                </a:solidFill>
              </a:rPr>
              <a:t>Total occupancy of each department</a:t>
            </a:r>
            <a:endParaRPr sz="2100">
              <a:solidFill>
                <a:srgbClr val="FFFFFF"/>
              </a:solidFill>
            </a:endParaRPr>
          </a:p>
          <a:p>
            <a:pPr indent="-361950" lvl="0" marL="457200" rtl="0" algn="l">
              <a:lnSpc>
                <a:spcPct val="100000"/>
              </a:lnSpc>
              <a:spcBef>
                <a:spcPts val="0"/>
              </a:spcBef>
              <a:spcAft>
                <a:spcPts val="0"/>
              </a:spcAft>
              <a:buClr>
                <a:srgbClr val="FFFFFF"/>
              </a:buClr>
              <a:buSzPts val="2100"/>
              <a:buChar char="●"/>
            </a:pPr>
            <a:r>
              <a:rPr lang="en" sz="2100">
                <a:solidFill>
                  <a:srgbClr val="FFFFFF"/>
                </a:solidFill>
              </a:rPr>
              <a:t>Total revenue generated by each department</a:t>
            </a:r>
            <a:endParaRPr sz="2100">
              <a:solidFill>
                <a:srgbClr val="FFFFFF"/>
              </a:solidFill>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165225" y="-40610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Object Diagram</a:t>
            </a:r>
            <a:endParaRPr/>
          </a:p>
        </p:txBody>
      </p:sp>
      <p:pic>
        <p:nvPicPr>
          <p:cNvPr id="90" name="Google Shape;90;p18"/>
          <p:cNvPicPr preferRelativeResize="0"/>
          <p:nvPr/>
        </p:nvPicPr>
        <p:blipFill>
          <a:blip r:embed="rId3">
            <a:alphaModFix/>
          </a:blip>
          <a:stretch>
            <a:fillRect/>
          </a:stretch>
        </p:blipFill>
        <p:spPr>
          <a:xfrm>
            <a:off x="1268313" y="913050"/>
            <a:ext cx="6767776" cy="4126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Model</a:t>
            </a:r>
            <a:endParaRPr/>
          </a:p>
        </p:txBody>
      </p:sp>
      <p:sp>
        <p:nvSpPr>
          <p:cNvPr id="96" name="Google Shape;96;p19"/>
          <p:cNvSpPr txBox="1"/>
          <p:nvPr>
            <p:ph idx="1" type="body"/>
          </p:nvPr>
        </p:nvSpPr>
        <p:spPr>
          <a:xfrm>
            <a:off x="311700" y="1171675"/>
            <a:ext cx="8317200" cy="33972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2200"/>
              <a:t>In order to create a performance measurement solution which analyses how faculty and courses contribute towards a students professional growth, it is imperative that first, the department should be able to track a student’s progress over years in a corporate environment plus to analyze which all courses helped the student in that and through that learn about what all changes and modifications are required in the curriculum. </a:t>
            </a:r>
            <a:endParaRPr sz="2200"/>
          </a:p>
          <a:p>
            <a:pPr indent="0" lvl="0" marL="457200" rtl="0" algn="l">
              <a:spcBef>
                <a:spcPts val="1600"/>
              </a:spcBef>
              <a:spcAft>
                <a:spcPts val="1600"/>
              </a:spcAft>
              <a:buNone/>
            </a:pPr>
            <a:r>
              <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The data is generated through </a:t>
            </a:r>
            <a:r>
              <a:rPr b="1" lang="en" sz="1800"/>
              <a:t>the faker package</a:t>
            </a:r>
            <a:endParaRPr b="1" sz="1800"/>
          </a:p>
          <a:p>
            <a:pPr indent="0" lvl="0" marL="0" rtl="0" algn="l">
              <a:spcBef>
                <a:spcPts val="1600"/>
              </a:spcBef>
              <a:spcAft>
                <a:spcPts val="0"/>
              </a:spcAft>
              <a:buNone/>
            </a:pPr>
            <a:r>
              <a:rPr lang="en" sz="1800"/>
              <a:t>The data is generated for a period of 6 years from 2014 - 2020</a:t>
            </a:r>
            <a:endParaRPr sz="1800"/>
          </a:p>
          <a:p>
            <a:pPr indent="0" lvl="0" marL="0" rtl="0" algn="l">
              <a:spcBef>
                <a:spcPts val="1600"/>
              </a:spcBef>
              <a:spcAft>
                <a:spcPts val="1600"/>
              </a:spcAft>
              <a:buNone/>
            </a:pPr>
            <a:r>
              <a:rPr lang="en" sz="1800"/>
              <a:t>There are 4 departments-</a:t>
            </a:r>
            <a:br>
              <a:rPr lang="en" sz="1800"/>
            </a:br>
            <a:r>
              <a:rPr lang="en" sz="1800"/>
              <a:t>CS- Computer Science</a:t>
            </a:r>
            <a:br>
              <a:rPr lang="en" sz="1800"/>
            </a:br>
            <a:r>
              <a:rPr lang="en" sz="1800"/>
              <a:t>INFO- Information Systems</a:t>
            </a:r>
            <a:br>
              <a:rPr lang="en" sz="1800"/>
            </a:br>
            <a:r>
              <a:rPr lang="en" sz="1800"/>
              <a:t>INDS- Industrial</a:t>
            </a:r>
            <a:br>
              <a:rPr lang="en" sz="1800"/>
            </a:br>
            <a:r>
              <a:rPr lang="en" sz="1800"/>
              <a:t>ENGM- Engineering Management</a:t>
            </a:r>
            <a:endParaRPr sz="1800"/>
          </a:p>
        </p:txBody>
      </p:sp>
      <p:sp>
        <p:nvSpPr>
          <p:cNvPr id="107" name="Google Shape;107;p21"/>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800"/>
              <a:t>Each department has 4 courses that are randomly generated</a:t>
            </a:r>
            <a:endParaRPr sz="1800"/>
          </a:p>
          <a:p>
            <a:pPr indent="-342900" lvl="0" marL="457200" rtl="0" algn="l">
              <a:spcBef>
                <a:spcPts val="0"/>
              </a:spcBef>
              <a:spcAft>
                <a:spcPts val="0"/>
              </a:spcAft>
              <a:buSzPts val="1800"/>
              <a:buChar char="●"/>
            </a:pPr>
            <a:r>
              <a:rPr lang="en" sz="1800"/>
              <a:t>Each year has 3 semesters- Spring, Summer and Fall</a:t>
            </a:r>
            <a:endParaRPr sz="1800"/>
          </a:p>
          <a:p>
            <a:pPr indent="-342900" lvl="0" marL="457200" rtl="0" algn="l">
              <a:spcBef>
                <a:spcPts val="0"/>
              </a:spcBef>
              <a:spcAft>
                <a:spcPts val="0"/>
              </a:spcAft>
              <a:buSzPts val="1800"/>
              <a:buChar char="●"/>
            </a:pPr>
            <a:r>
              <a:rPr lang="en" sz="1800"/>
              <a:t>Each student can have a GPA between 1.0 and 4.0</a:t>
            </a:r>
            <a:endParaRPr sz="1800"/>
          </a:p>
          <a:p>
            <a:pPr indent="-342900" lvl="0" marL="457200" rtl="0" algn="l">
              <a:spcBef>
                <a:spcPts val="0"/>
              </a:spcBef>
              <a:spcAft>
                <a:spcPts val="0"/>
              </a:spcAft>
              <a:buSzPts val="1800"/>
              <a:buChar char="●"/>
            </a:pPr>
            <a:r>
              <a:rPr lang="en" sz="1800"/>
              <a:t>Number of Students enrolled for each course is equal to the seats assigned for each course</a:t>
            </a:r>
            <a:endParaRPr sz="1800"/>
          </a:p>
        </p:txBody>
      </p:sp>
      <p:sp>
        <p:nvSpPr>
          <p:cNvPr id="108" name="Google Shape;108;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Generation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