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8" r:id="rId6"/>
    <p:sldId id="278" r:id="rId7"/>
    <p:sldId id="309" r:id="rId8"/>
    <p:sldId id="263" r:id="rId9"/>
    <p:sldId id="310" r:id="rId10"/>
    <p:sldId id="311" r:id="rId11"/>
    <p:sldId id="312" r:id="rId12"/>
    <p:sldId id="316" r:id="rId13"/>
    <p:sldId id="314"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51" d="100"/>
          <a:sy n="51" d="100"/>
        </p:scale>
        <p:origin x="1256" y="28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dirty="0"/>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dirty="0"/>
              <a:t>Click icon to add picture</a:t>
            </a:r>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dirty="0"/>
              <a:t>Click icon to add picture</a:t>
            </a:r>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rtl="0">
              <a:spcBef>
                <a:spcPts val="1200"/>
              </a:spcBef>
              <a:spcAft>
                <a:spcPts val="1200"/>
              </a:spcAft>
            </a:pPr>
            <a:r>
              <a:rPr lang="en-US" dirty="0"/>
              <a:t>DATASPARK – Illuminating Insights for </a:t>
            </a:r>
            <a:br>
              <a:rPr lang="en-US" dirty="0"/>
            </a:br>
            <a:r>
              <a:rPr lang="en-US" dirty="0"/>
              <a:t>GLOBAL ELECTRONICS</a:t>
            </a:r>
            <a:br>
              <a:rPr lang="en-US" dirty="0"/>
            </a:br>
            <a:br>
              <a:rPr lang="en-US" dirty="0"/>
            </a:br>
            <a:r>
              <a:rPr lang="en-US" sz="3200" dirty="0"/>
              <a:t>Summary &amp; Recommendations</a:t>
            </a:r>
            <a:br>
              <a:rPr lang="en-US" sz="3200" dirty="0"/>
            </a:br>
            <a:r>
              <a:rPr lang="en-US" sz="2400" dirty="0"/>
              <a:t>Presented by: POOJA SPANDANA</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pic>
        <p:nvPicPr>
          <p:cNvPr id="13" name="Picture 12">
            <a:extLst>
              <a:ext uri="{FF2B5EF4-FFF2-40B4-BE49-F238E27FC236}">
                <a16:creationId xmlns:a16="http://schemas.microsoft.com/office/drawing/2014/main" id="{CC309E61-17A2-5F19-9E50-24042E949BA3}"/>
              </a:ext>
            </a:extLst>
          </p:cNvPr>
          <p:cNvPicPr>
            <a:picLocks noChangeAspect="1"/>
          </p:cNvPicPr>
          <p:nvPr/>
        </p:nvPicPr>
        <p:blipFill>
          <a:blip r:embed="rId3"/>
          <a:stretch>
            <a:fillRect/>
          </a:stretch>
        </p:blipFill>
        <p:spPr>
          <a:xfrm>
            <a:off x="7964556" y="513944"/>
            <a:ext cx="3719951" cy="2563750"/>
          </a:xfrm>
          <a:prstGeom prst="rect">
            <a:avLst/>
          </a:prstGeom>
        </p:spPr>
      </p:pic>
      <p:sp>
        <p:nvSpPr>
          <p:cNvPr id="14" name="TextBox 13">
            <a:extLst>
              <a:ext uri="{FF2B5EF4-FFF2-40B4-BE49-F238E27FC236}">
                <a16:creationId xmlns:a16="http://schemas.microsoft.com/office/drawing/2014/main" id="{561B4BE5-5161-6960-638C-13060E44E4CC}"/>
              </a:ext>
            </a:extLst>
          </p:cNvPr>
          <p:cNvSpPr txBox="1"/>
          <p:nvPr/>
        </p:nvSpPr>
        <p:spPr>
          <a:xfrm>
            <a:off x="344557" y="337068"/>
            <a:ext cx="8285876" cy="6463308"/>
          </a:xfrm>
          <a:prstGeom prst="rect">
            <a:avLst/>
          </a:prstGeom>
          <a:noFill/>
        </p:spPr>
        <p:txBody>
          <a:bodyPr wrap="square">
            <a:spAutoFit/>
          </a:bodyPr>
          <a:lstStyle/>
          <a:p>
            <a:r>
              <a:rPr lang="en-US" b="1" dirty="0"/>
              <a:t>Analysis based on Store age:</a:t>
            </a:r>
          </a:p>
          <a:p>
            <a:endParaRPr 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Evaluate Store Location for underperforming stores</a:t>
            </a:r>
            <a:r>
              <a:rPr kumimoji="0" lang="en-US" altLang="en-US" sz="1800" b="0" i="0" u="none" strike="noStrike" cap="none" normalizeH="0" baseline="0" dirty="0">
                <a:ln>
                  <a:noFill/>
                </a:ln>
                <a:solidFill>
                  <a:schemeClr val="tx1"/>
                </a:solidFill>
                <a:effectLst/>
              </a:rPr>
              <a:t>: Consider the viability of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continuing operations at underperforming locations. Explore opportunities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relocate to areas with higher potential foot traffic.</a:t>
            </a:r>
          </a:p>
          <a:p>
            <a:r>
              <a:rPr lang="en-US" b="1" dirty="0"/>
              <a:t>Increase Visibility</a:t>
            </a:r>
            <a:r>
              <a:rPr lang="en-US" dirty="0"/>
              <a:t>: Implement local advertising strategies, such as flyers or community sponsorships, to increase awareness of underperforming stores.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b="1" dirty="0"/>
          </a:p>
          <a:p>
            <a:r>
              <a:rPr lang="en-US" b="1" dirty="0"/>
              <a:t>Analysis based on Least profitable stores:</a:t>
            </a:r>
          </a:p>
          <a:p>
            <a:endParaRPr 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Targeted Marketing Campaigns</a:t>
            </a:r>
            <a:r>
              <a:rPr kumimoji="0" lang="en-US" altLang="en-US" sz="1800" b="0" i="0" u="none" strike="noStrike" cap="none" normalizeH="0" baseline="0" dirty="0">
                <a:ln>
                  <a:noFill/>
                </a:ln>
                <a:solidFill>
                  <a:schemeClr val="tx1"/>
                </a:solidFill>
                <a:effectLst/>
              </a:rPr>
              <a:t>: Launch local marketing campaigns specifically designed to increase visibility and foot traffic in underperforming stores. Utilize digital marketing and community engagement to attract customers.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Reassess Store Locations</a:t>
            </a:r>
            <a:r>
              <a:rPr kumimoji="0" lang="en-US" altLang="en-US" sz="1800" b="0" i="0" u="none" strike="noStrike" cap="none" normalizeH="0" baseline="0" dirty="0">
                <a:ln>
                  <a:noFill/>
                </a:ln>
                <a:solidFill>
                  <a:schemeClr val="tx1"/>
                </a:solidFill>
                <a:effectLst/>
              </a:rPr>
              <a:t>: Conduct a thorough review of store locations to determine if they are strategically positioned. Consider relocating stores that are consistently underperforming.</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Community Engagement</a:t>
            </a:r>
            <a:r>
              <a:rPr kumimoji="0" lang="en-US" altLang="en-US"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Foster community relations through events, sponsorships, or collaborations with local businesses. This can help increase brand awareness and draw in potential customers.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Promotional Offers</a:t>
            </a:r>
            <a:r>
              <a:rPr kumimoji="0" lang="en-US" altLang="en-US" sz="1800" b="0" i="0" u="none" strike="noStrike" cap="none" normalizeH="0" baseline="0" dirty="0">
                <a:ln>
                  <a:noFill/>
                </a:ln>
                <a:solidFill>
                  <a:schemeClr val="tx1"/>
                </a:solidFill>
                <a:effectLst/>
              </a:rPr>
              <a:t>: Introduce attractive promotional offers or discounts to incentivize first-time visits and convert them into repeat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A6342A40-1685-BDF8-E2F3-D2E116ED4154}"/>
              </a:ext>
            </a:extLst>
          </p:cNvPr>
          <p:cNvPicPr>
            <a:picLocks noChangeAspect="1"/>
          </p:cNvPicPr>
          <p:nvPr/>
        </p:nvPicPr>
        <p:blipFill>
          <a:blip r:embed="rId4"/>
          <a:stretch>
            <a:fillRect/>
          </a:stretch>
        </p:blipFill>
        <p:spPr>
          <a:xfrm>
            <a:off x="8534400" y="3184996"/>
            <a:ext cx="3150107" cy="2943636"/>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275076" y="914400"/>
            <a:ext cx="5641848" cy="5029200"/>
          </a:xfrm>
        </p:spPr>
        <p:txBody>
          <a:bodyPr/>
          <a:lstStyle/>
          <a:p>
            <a:r>
              <a:rPr lang="en-US" dirty="0"/>
              <a:t>~~THANK YOU ~~</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00691" y="318499"/>
            <a:ext cx="10426335" cy="1125988"/>
          </a:xfrm>
        </p:spPr>
        <p:txBody>
          <a:bodyPr/>
          <a:lstStyle/>
          <a:p>
            <a:r>
              <a:rPr lang="en-US" dirty="0"/>
              <a:t>CUSTOMER ANALYSIS</a:t>
            </a:r>
          </a:p>
        </p:txBody>
      </p:sp>
      <p:pic>
        <p:nvPicPr>
          <p:cNvPr id="11" name="Picture 10">
            <a:extLst>
              <a:ext uri="{FF2B5EF4-FFF2-40B4-BE49-F238E27FC236}">
                <a16:creationId xmlns:a16="http://schemas.microsoft.com/office/drawing/2014/main" id="{FCF9AF53-15B0-ED05-1EF0-4A0C5CF53669}"/>
              </a:ext>
            </a:extLst>
          </p:cNvPr>
          <p:cNvPicPr>
            <a:picLocks noChangeAspect="1"/>
          </p:cNvPicPr>
          <p:nvPr/>
        </p:nvPicPr>
        <p:blipFill>
          <a:blip r:embed="rId3"/>
          <a:stretch>
            <a:fillRect/>
          </a:stretch>
        </p:blipFill>
        <p:spPr>
          <a:xfrm>
            <a:off x="860252" y="2106255"/>
            <a:ext cx="5341766" cy="981500"/>
          </a:xfrm>
          <a:prstGeom prst="rect">
            <a:avLst/>
          </a:prstGeom>
        </p:spPr>
      </p:pic>
      <p:sp>
        <p:nvSpPr>
          <p:cNvPr id="14" name="TextBox 13">
            <a:extLst>
              <a:ext uri="{FF2B5EF4-FFF2-40B4-BE49-F238E27FC236}">
                <a16:creationId xmlns:a16="http://schemas.microsoft.com/office/drawing/2014/main" id="{7688AFE0-99CF-D87F-3DF9-6443D024E1F4}"/>
              </a:ext>
            </a:extLst>
          </p:cNvPr>
          <p:cNvSpPr txBox="1"/>
          <p:nvPr/>
        </p:nvSpPr>
        <p:spPr>
          <a:xfrm>
            <a:off x="400691" y="1457739"/>
            <a:ext cx="8535540" cy="4801314"/>
          </a:xfrm>
          <a:prstGeom prst="rect">
            <a:avLst/>
          </a:prstGeom>
          <a:noFill/>
        </p:spPr>
        <p:txBody>
          <a:bodyPr wrap="square" rtlCol="0">
            <a:spAutoFit/>
          </a:bodyPr>
          <a:lstStyle/>
          <a:p>
            <a:r>
              <a:rPr lang="en-US" b="1" dirty="0"/>
              <a:t>Gender Analysis:</a:t>
            </a:r>
          </a:p>
          <a:p>
            <a:endParaRPr lang="en-US" dirty="0"/>
          </a:p>
          <a:p>
            <a:endParaRPr lang="en-US" dirty="0"/>
          </a:p>
          <a:p>
            <a:endParaRPr lang="en-US" dirty="0"/>
          </a:p>
          <a:p>
            <a:endParaRPr lang="en-US" dirty="0"/>
          </a:p>
          <a:p>
            <a:endParaRPr lang="en-US" dirty="0"/>
          </a:p>
          <a:p>
            <a:endParaRPr lang="en-US" dirty="0"/>
          </a:p>
          <a:p>
            <a:r>
              <a:rPr lang="en-US" dirty="0"/>
              <a:t>Though the difference between the number of female and male customers is relatively small, with males exceeding females by approximately 3.06%, </a:t>
            </a:r>
          </a:p>
          <a:p>
            <a:r>
              <a:rPr lang="en-US" dirty="0"/>
              <a:t>Some gender specific marketing adjustments can be done.</a:t>
            </a:r>
          </a:p>
          <a:p>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Gill Sans Nova Light (Body)"/>
              </a:rPr>
              <a:t>Male Customers</a:t>
            </a:r>
            <a:r>
              <a:rPr kumimoji="0" lang="en-US" altLang="en-US" sz="1800" b="0" i="0" u="none" strike="noStrike" cap="none" normalizeH="0" baseline="0" dirty="0">
                <a:ln>
                  <a:noFill/>
                </a:ln>
                <a:solidFill>
                  <a:schemeClr val="tx1"/>
                </a:solidFill>
                <a:effectLst/>
                <a:latin typeface="Gill Sans Nova Light (Body)"/>
              </a:rPr>
              <a:t>: Focus on tech-heavy products such as computers, home appliances, and gadgets, which may resonate more with the male demographic based on industry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Gill Sans Nova Light (Body)"/>
              </a:rPr>
              <a:t>Female Customers</a:t>
            </a:r>
            <a:r>
              <a:rPr kumimoji="0" lang="en-US" altLang="en-US" sz="1800" b="0" i="0" u="none" strike="noStrike" cap="none" normalizeH="0" baseline="0" dirty="0">
                <a:ln>
                  <a:noFill/>
                </a:ln>
                <a:solidFill>
                  <a:schemeClr val="tx1"/>
                </a:solidFill>
                <a:effectLst/>
                <a:latin typeface="Gill Sans Nova Light (Body)"/>
              </a:rPr>
              <a:t>: Consider promoting </a:t>
            </a:r>
            <a:r>
              <a:rPr kumimoji="0" lang="en-US" altLang="en-US" sz="1800" b="0" i="0" u="none" strike="noStrike" cap="none" normalizeH="0" baseline="0" dirty="0">
                <a:ln>
                  <a:noFill/>
                </a:ln>
                <a:effectLst/>
                <a:latin typeface="Gill Sans Nova Light (Body)"/>
              </a:rPr>
              <a:t>products</a:t>
            </a:r>
            <a:r>
              <a:rPr kumimoji="0" lang="en-US" altLang="en-US" sz="1800" b="0" i="0" u="none" strike="noStrike" cap="none" normalizeH="0" baseline="0" dirty="0">
                <a:ln>
                  <a:noFill/>
                </a:ln>
                <a:solidFill>
                  <a:schemeClr val="tx1"/>
                </a:solidFill>
                <a:effectLst/>
                <a:latin typeface="Gill Sans Nova Light (Body)"/>
              </a:rPr>
              <a:t> such as home appliances, personal electronics, or even smart home products, as these may appeal to their preferences. </a:t>
            </a:r>
          </a:p>
          <a:p>
            <a:pPr marR="0" lvl="0" algn="l" defTabSz="914400" rtl="0" eaLnBrk="0" fontAlgn="base" latinLnBrk="0" hangingPunct="0">
              <a:lnSpc>
                <a:spcPct val="100000"/>
              </a:lnSpc>
              <a:spcBef>
                <a:spcPct val="0"/>
              </a:spcBef>
              <a:spcAft>
                <a:spcPct val="0"/>
              </a:spcAft>
              <a:buClrTx/>
              <a:buSzTx/>
              <a:tabLst/>
            </a:pPr>
            <a:endParaRPr lang="en-US" altLang="en-US" dirty="0">
              <a:latin typeface="Gill Sans Nova Light (Body)"/>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ill Sans Nova Light (Body)"/>
            </a:endParaRPr>
          </a:p>
        </p:txBody>
      </p:sp>
      <p:sp>
        <p:nvSpPr>
          <p:cNvPr id="21" name="Slide Number Placeholder 2">
            <a:extLst>
              <a:ext uri="{FF2B5EF4-FFF2-40B4-BE49-F238E27FC236}">
                <a16:creationId xmlns:a16="http://schemas.microsoft.com/office/drawing/2014/main" id="{4DD96961-467A-EB16-CB97-68F0F6A13191}"/>
              </a:ext>
            </a:extLst>
          </p:cNvPr>
          <p:cNvSpPr txBox="1">
            <a:spLocks/>
          </p:cNvSpPr>
          <p:nvPr/>
        </p:nvSpPr>
        <p:spPr>
          <a:xfrm>
            <a:off x="11353800" y="6056243"/>
            <a:ext cx="661416" cy="71946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8FB4751-880F-D840-AAA9-3A15815CC996}" type="slidenum">
              <a:rPr lang="en-US" sz="2400" smtClean="0">
                <a:latin typeface="+mj-lt"/>
              </a:rPr>
              <a:pPr algn="ctr"/>
              <a:t>2</a:t>
            </a:fld>
            <a:endParaRPr lang="en-US" sz="2400" dirty="0">
              <a:latin typeface="+mj-lt"/>
            </a:endParaRPr>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E192993-D432-86F4-ADE5-B8E78C8FEE8E}"/>
              </a:ext>
            </a:extLst>
          </p:cNvPr>
          <p:cNvPicPr>
            <a:picLocks noChangeAspect="1"/>
          </p:cNvPicPr>
          <p:nvPr/>
        </p:nvPicPr>
        <p:blipFill>
          <a:blip r:embed="rId3"/>
          <a:stretch>
            <a:fillRect/>
          </a:stretch>
        </p:blipFill>
        <p:spPr>
          <a:xfrm>
            <a:off x="7499592" y="394692"/>
            <a:ext cx="4360618" cy="2639575"/>
          </a:xfrm>
          <a:prstGeom prst="rect">
            <a:avLst/>
          </a:prstGeom>
        </p:spPr>
      </p:pic>
      <p:sp>
        <p:nvSpPr>
          <p:cNvPr id="10" name="TextBox 9">
            <a:extLst>
              <a:ext uri="{FF2B5EF4-FFF2-40B4-BE49-F238E27FC236}">
                <a16:creationId xmlns:a16="http://schemas.microsoft.com/office/drawing/2014/main" id="{F85F79AB-FCAF-DE36-02FB-CB761D05C674}"/>
              </a:ext>
            </a:extLst>
          </p:cNvPr>
          <p:cNvSpPr txBox="1"/>
          <p:nvPr/>
        </p:nvSpPr>
        <p:spPr>
          <a:xfrm>
            <a:off x="754235" y="394692"/>
            <a:ext cx="6599583" cy="6463308"/>
          </a:xfrm>
          <a:prstGeom prst="rect">
            <a:avLst/>
          </a:prstGeom>
          <a:noFill/>
        </p:spPr>
        <p:txBody>
          <a:bodyPr wrap="square" rtlCol="0">
            <a:spAutoFit/>
          </a:bodyPr>
          <a:lstStyle/>
          <a:p>
            <a:r>
              <a:rPr lang="en-US" b="1" dirty="0"/>
              <a:t>Age Analysis:</a:t>
            </a:r>
          </a:p>
          <a:p>
            <a:endParaRPr lang="en-US" dirty="0"/>
          </a:p>
          <a:p>
            <a:r>
              <a:rPr lang="en-US" dirty="0"/>
              <a:t>As we can see that minors and youth population is less compared to adults and senior citizens we can use a</a:t>
            </a:r>
            <a:r>
              <a:rPr lang="en-US" i="0" dirty="0">
                <a:effectLst/>
                <a:latin typeface="Gill Sans Nova Light (Body)"/>
              </a:rPr>
              <a:t>ge specific </a:t>
            </a:r>
            <a:r>
              <a:rPr lang="en-US" dirty="0">
                <a:latin typeface="Gill Sans Nova Light (Body)"/>
              </a:rPr>
              <a:t>m</a:t>
            </a:r>
            <a:r>
              <a:rPr lang="en-US" i="0" dirty="0">
                <a:effectLst/>
                <a:latin typeface="Gill Sans Nova Light (Body)"/>
              </a:rPr>
              <a:t>arketing </a:t>
            </a:r>
            <a:r>
              <a:rPr lang="en-US" dirty="0">
                <a:latin typeface="Gill Sans Nova Light (Body)"/>
              </a:rPr>
              <a:t>s</a:t>
            </a:r>
            <a:r>
              <a:rPr lang="en-US" i="0" dirty="0">
                <a:effectLst/>
                <a:latin typeface="Gill Sans Nova Light (Body)"/>
              </a:rPr>
              <a:t>trategies</a:t>
            </a:r>
            <a:r>
              <a:rPr lang="en-US" dirty="0">
                <a:latin typeface="Gill Sans Nova Light (Body)"/>
              </a:rPr>
              <a:t> to increase the % of customers in these age categories.</a:t>
            </a:r>
          </a:p>
          <a:p>
            <a:endParaRPr lang="en-US" b="1" i="0" dirty="0">
              <a:effectLst/>
              <a:latin typeface="Gill Sans Nova Light (Body)"/>
            </a:endParaRPr>
          </a:p>
          <a:p>
            <a:pPr algn="l"/>
            <a:r>
              <a:rPr lang="en-US" b="1" i="0" dirty="0">
                <a:effectLst/>
                <a:latin typeface="Gill Sans Nova Light (Body)"/>
              </a:rPr>
              <a:t>For Minors (0-17)</a:t>
            </a:r>
            <a:r>
              <a:rPr lang="en-US" b="0" i="0" dirty="0">
                <a:effectLst/>
                <a:latin typeface="Gill Sans Nova Light (Body)"/>
              </a:rPr>
              <a:t>:</a:t>
            </a:r>
          </a:p>
          <a:p>
            <a:pPr algn="l"/>
            <a:endParaRPr lang="en-US" b="0" i="0" dirty="0">
              <a:effectLst/>
              <a:latin typeface="Gill Sans Nova Light (Body)"/>
            </a:endParaRPr>
          </a:p>
          <a:p>
            <a:pPr marL="285750" indent="-285750" algn="l">
              <a:buFont typeface="Arial" panose="020B0604020202020204" pitchFamily="34" charset="0"/>
              <a:buChar char="•"/>
            </a:pPr>
            <a:r>
              <a:rPr lang="en-US" b="1" i="0" dirty="0">
                <a:effectLst/>
                <a:latin typeface="Gill Sans Nova Light (Body)"/>
              </a:rPr>
              <a:t>Products</a:t>
            </a:r>
            <a:r>
              <a:rPr lang="en-US" b="0" i="0" dirty="0">
                <a:effectLst/>
                <a:latin typeface="Gill Sans Nova Light (Body)"/>
              </a:rPr>
              <a:t>: </a:t>
            </a:r>
            <a:r>
              <a:rPr lang="en-US" dirty="0"/>
              <a:t>Focus on family-friendly products like gaming consoles, educational tech, and gadgets suitable for young users (tablets, smart toys)</a:t>
            </a:r>
            <a:r>
              <a:rPr lang="en-US" b="0" i="0" dirty="0">
                <a:effectLst/>
                <a:latin typeface="Gill Sans Nova Light (Body)"/>
              </a:rPr>
              <a:t>.</a:t>
            </a:r>
          </a:p>
          <a:p>
            <a:pPr marL="285750" indent="-285750" algn="l">
              <a:buFont typeface="Arial" panose="020B0604020202020204" pitchFamily="34" charset="0"/>
              <a:buChar char="•"/>
            </a:pPr>
            <a:r>
              <a:rPr lang="en-US" b="1" i="0" dirty="0">
                <a:effectLst/>
                <a:latin typeface="Gill Sans Nova Light (Body)"/>
              </a:rPr>
              <a:t>Marketing</a:t>
            </a:r>
            <a:r>
              <a:rPr lang="en-US" b="0" i="0" dirty="0">
                <a:effectLst/>
                <a:latin typeface="Gill Sans Nova Light (Body)"/>
              </a:rPr>
              <a:t>: Target through </a:t>
            </a:r>
            <a:r>
              <a:rPr lang="en-US" dirty="0"/>
              <a:t>social media platforms where parents and teenagers are active. Promote these products as learning tools or entertainment for younger audiences.</a:t>
            </a:r>
            <a:endParaRPr lang="en-US" b="0" i="0" dirty="0">
              <a:effectLst/>
              <a:latin typeface="Gill Sans Nova Light (Body)"/>
            </a:endParaRPr>
          </a:p>
          <a:p>
            <a:pPr algn="l"/>
            <a:endParaRPr lang="en-US" b="0" i="0" dirty="0">
              <a:effectLst/>
              <a:latin typeface="Gill Sans Nova Light (Body)"/>
            </a:endParaRPr>
          </a:p>
          <a:p>
            <a:pPr algn="l"/>
            <a:r>
              <a:rPr lang="en-US" b="1" i="0" dirty="0">
                <a:effectLst/>
                <a:latin typeface="Gill Sans Nova Light (Body)"/>
              </a:rPr>
              <a:t>For Youth (18-29)</a:t>
            </a:r>
            <a:r>
              <a:rPr lang="en-US" b="0" i="0" dirty="0">
                <a:effectLst/>
                <a:latin typeface="Gill Sans Nova Light (Body)"/>
              </a:rPr>
              <a:t>:</a:t>
            </a:r>
          </a:p>
          <a:p>
            <a:pPr algn="l"/>
            <a:endParaRPr lang="en-US" b="0" i="0" dirty="0">
              <a:effectLst/>
              <a:latin typeface="Gill Sans Nova Light (Body)"/>
            </a:endParaRPr>
          </a:p>
          <a:p>
            <a:pPr marL="285750" indent="-285750" algn="l">
              <a:buFont typeface="Arial" panose="020B0604020202020204" pitchFamily="34" charset="0"/>
              <a:buChar char="•"/>
            </a:pPr>
            <a:r>
              <a:rPr lang="en-US" b="1" i="0" dirty="0">
                <a:effectLst/>
                <a:latin typeface="Gill Sans Nova Light (Body)"/>
              </a:rPr>
              <a:t>Products</a:t>
            </a:r>
            <a:r>
              <a:rPr lang="en-US" b="0" i="0" dirty="0">
                <a:effectLst/>
                <a:latin typeface="Gill Sans Nova Light (Body)"/>
              </a:rPr>
              <a:t>: Emphasize high-tech gadgets, smartphones, laptops, gaming systems and trendy wearables.</a:t>
            </a:r>
          </a:p>
          <a:p>
            <a:pPr marL="285750" indent="-285750" algn="l">
              <a:buFont typeface="Arial" panose="020B0604020202020204" pitchFamily="34" charset="0"/>
              <a:buChar char="•"/>
            </a:pPr>
            <a:r>
              <a:rPr lang="en-US" b="1" i="0" dirty="0">
                <a:effectLst/>
                <a:latin typeface="Gill Sans Nova Light (Body)"/>
              </a:rPr>
              <a:t>Marketing</a:t>
            </a:r>
            <a:r>
              <a:rPr lang="en-US" b="0" i="0" dirty="0">
                <a:effectLst/>
                <a:latin typeface="Gill Sans Nova Light (Body)"/>
              </a:rPr>
              <a:t>: </a:t>
            </a:r>
            <a:r>
              <a:rPr lang="en-US" dirty="0"/>
              <a:t>Leverage social media ads on Instagram, TikTok, and YouTube. Offer student discounts or promotions to attract tech-driven audience. Consider collaborating with content creators and influencers.</a:t>
            </a:r>
            <a:endParaRPr lang="en-US" dirty="0">
              <a:latin typeface="Gill Sans Nova Light (Body)"/>
            </a:endParaRPr>
          </a:p>
        </p:txBody>
      </p:sp>
      <p:sp>
        <p:nvSpPr>
          <p:cNvPr id="12" name="Slide Number Placeholder 2">
            <a:extLst>
              <a:ext uri="{FF2B5EF4-FFF2-40B4-BE49-F238E27FC236}">
                <a16:creationId xmlns:a16="http://schemas.microsoft.com/office/drawing/2014/main" id="{3B4DEC42-D6B6-D828-3327-4B8F00028477}"/>
              </a:ext>
            </a:extLst>
          </p:cNvPr>
          <p:cNvSpPr txBox="1">
            <a:spLocks/>
          </p:cNvSpPr>
          <p:nvPr/>
        </p:nvSpPr>
        <p:spPr>
          <a:xfrm>
            <a:off x="11353800" y="6056243"/>
            <a:ext cx="661416" cy="71946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8FB4751-880F-D840-AAA9-3A15815CC996}" type="slidenum">
              <a:rPr lang="en-US" sz="2400" smtClean="0">
                <a:latin typeface="+mj-lt"/>
              </a:rPr>
              <a:pPr algn="ctr"/>
              <a:t>3</a:t>
            </a:fld>
            <a:endParaRPr lang="en-US" sz="2400" dirty="0">
              <a:latin typeface="+mj-lt"/>
            </a:endParaRP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7" name="TextBox 6">
            <a:extLst>
              <a:ext uri="{FF2B5EF4-FFF2-40B4-BE49-F238E27FC236}">
                <a16:creationId xmlns:a16="http://schemas.microsoft.com/office/drawing/2014/main" id="{F774B381-BD31-536E-5082-88809E487858}"/>
              </a:ext>
            </a:extLst>
          </p:cNvPr>
          <p:cNvSpPr txBox="1"/>
          <p:nvPr/>
        </p:nvSpPr>
        <p:spPr>
          <a:xfrm>
            <a:off x="754235" y="394692"/>
            <a:ext cx="6971782" cy="6740307"/>
          </a:xfrm>
          <a:prstGeom prst="rect">
            <a:avLst/>
          </a:prstGeom>
          <a:noFill/>
        </p:spPr>
        <p:txBody>
          <a:bodyPr wrap="square" rtlCol="0">
            <a:spAutoFit/>
          </a:bodyPr>
          <a:lstStyle/>
          <a:p>
            <a:r>
              <a:rPr lang="en-US" b="1" dirty="0"/>
              <a:t>Location Analysis:</a:t>
            </a:r>
          </a:p>
          <a:p>
            <a:endParaRPr lang="en-US" dirty="0"/>
          </a:p>
          <a:p>
            <a:r>
              <a:rPr lang="en-US" dirty="0"/>
              <a:t>United States show a high number of customers (6.8k) while United Kingdom, Canada, Germany and Australia have an average  of 1.6k customers. </a:t>
            </a:r>
            <a:r>
              <a:rPr lang="en-US" dirty="0">
                <a:latin typeface="Gill Sans Nova Light (Body)"/>
              </a:rPr>
              <a:t>The main focus points here needs to be </a:t>
            </a:r>
            <a:r>
              <a:rPr lang="en-US" b="1" dirty="0"/>
              <a:t>Netherlands (0.7k), France (0.7k), Italy (0.6k)</a:t>
            </a:r>
            <a:endParaRPr lang="en-US" b="1" i="0" dirty="0">
              <a:effectLst/>
              <a:latin typeface="Gill Sans Nova Light (Body)"/>
            </a:endParaRPr>
          </a:p>
          <a:p>
            <a:r>
              <a:rPr lang="en-US" dirty="0"/>
              <a:t>These countries represent key areas for potential growth due to their relatively low customer base but strong markets for electronics.</a:t>
            </a:r>
          </a:p>
          <a:p>
            <a:endParaRPr lang="en-US" dirty="0"/>
          </a:p>
          <a:p>
            <a:r>
              <a:rPr lang="en-US" dirty="0"/>
              <a:t>Target aggressive expansion strategies, focusing on localized marketing, promotions, and improved visibility.</a:t>
            </a:r>
          </a:p>
          <a:p>
            <a:pPr marL="285750" indent="-285750">
              <a:buFont typeface="Arial" panose="020B0604020202020204" pitchFamily="34" charset="0"/>
              <a:buChar char="•"/>
            </a:pPr>
            <a:r>
              <a:rPr lang="en-US" b="1" dirty="0"/>
              <a:t>Country-Specific Marketing</a:t>
            </a:r>
            <a:r>
              <a:rPr lang="en-US" dirty="0"/>
              <a:t>: Launch digital marketing campaigns that focus on each country’s preferences, culture, and trends</a:t>
            </a:r>
          </a:p>
          <a:p>
            <a:pPr marL="285750" indent="-285750">
              <a:buFont typeface="Arial" panose="020B0604020202020204" pitchFamily="34" charset="0"/>
              <a:buChar char="•"/>
            </a:pPr>
            <a:r>
              <a:rPr lang="en-US" b="1" dirty="0"/>
              <a:t>Promotional Offers</a:t>
            </a:r>
            <a:r>
              <a:rPr lang="en-US" dirty="0"/>
              <a:t>: Run introductory offers and discounts to increase awareness and attract customers in these regions.</a:t>
            </a:r>
          </a:p>
          <a:p>
            <a:pPr marL="285750" indent="-285750">
              <a:buFont typeface="Arial" panose="020B0604020202020204" pitchFamily="34" charset="0"/>
              <a:buChar char="•"/>
            </a:pPr>
            <a:r>
              <a:rPr lang="en-US" b="1" dirty="0"/>
              <a:t>Strategic Partnerships</a:t>
            </a:r>
            <a:r>
              <a:rPr lang="en-US" dirty="0"/>
              <a:t>: Partner with local online retailers and influencers to increase brand visibility. Utilize platforms such as Amazon Europe to reach a wider audience.</a:t>
            </a:r>
          </a:p>
          <a:p>
            <a:pPr marL="285750" indent="-285750">
              <a:buFont typeface="Arial" panose="020B0604020202020204" pitchFamily="34" charset="0"/>
              <a:buChar char="•"/>
            </a:pPr>
            <a:r>
              <a:rPr lang="en-US" b="1" dirty="0"/>
              <a:t>Social Media Engagement</a:t>
            </a:r>
            <a:r>
              <a:rPr lang="en-US" dirty="0"/>
              <a:t>: Run targeted ads on social media platforms popular in each country (e.g., Instagram and TikTok for Italy and France, Facebook for the Netherlands). Ensure that all marketing and product listings are fully localized to appeal local customers. Offer customer support in local languages.</a:t>
            </a:r>
          </a:p>
          <a:p>
            <a:pPr>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04BBD9A3-2598-16B7-A647-A464B5439A98}"/>
              </a:ext>
            </a:extLst>
          </p:cNvPr>
          <p:cNvPicPr>
            <a:picLocks noChangeAspect="1"/>
          </p:cNvPicPr>
          <p:nvPr/>
        </p:nvPicPr>
        <p:blipFill>
          <a:blip r:embed="rId3"/>
          <a:stretch>
            <a:fillRect/>
          </a:stretch>
        </p:blipFill>
        <p:spPr>
          <a:xfrm>
            <a:off x="7611912" y="394693"/>
            <a:ext cx="3943984" cy="3034308"/>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FB2B2A-FC18-A290-6AAB-2E690518A5AC}"/>
              </a:ext>
            </a:extLst>
          </p:cNvPr>
          <p:cNvSpPr>
            <a:spLocks noGrp="1"/>
          </p:cNvSpPr>
          <p:nvPr>
            <p:ph type="title"/>
          </p:nvPr>
        </p:nvSpPr>
        <p:spPr>
          <a:xfrm>
            <a:off x="400691" y="318499"/>
            <a:ext cx="10426335" cy="834440"/>
          </a:xfrm>
        </p:spPr>
        <p:txBody>
          <a:bodyPr/>
          <a:lstStyle/>
          <a:p>
            <a:pPr algn="l"/>
            <a:r>
              <a:rPr lang="en-US" dirty="0"/>
              <a:t>SALES ANALYSIS</a:t>
            </a:r>
          </a:p>
        </p:txBody>
      </p:sp>
      <p:sp>
        <p:nvSpPr>
          <p:cNvPr id="7" name="TextBox 6">
            <a:extLst>
              <a:ext uri="{FF2B5EF4-FFF2-40B4-BE49-F238E27FC236}">
                <a16:creationId xmlns:a16="http://schemas.microsoft.com/office/drawing/2014/main" id="{4C9ECEE9-1A9B-4C77-4B56-943487594FBC}"/>
              </a:ext>
            </a:extLst>
          </p:cNvPr>
          <p:cNvSpPr txBox="1"/>
          <p:nvPr/>
        </p:nvSpPr>
        <p:spPr>
          <a:xfrm>
            <a:off x="400691" y="1394927"/>
            <a:ext cx="7638202" cy="6186309"/>
          </a:xfrm>
          <a:prstGeom prst="rect">
            <a:avLst/>
          </a:prstGeom>
          <a:noFill/>
        </p:spPr>
        <p:txBody>
          <a:bodyPr wrap="square" rtlCol="0">
            <a:spAutoFit/>
          </a:bodyPr>
          <a:lstStyle/>
          <a:p>
            <a:r>
              <a:rPr lang="en-US" b="1" dirty="0"/>
              <a:t>Analysis based on Frequency of Purchases:</a:t>
            </a:r>
          </a:p>
          <a:p>
            <a:endParaRPr lang="en-US" dirty="0"/>
          </a:p>
          <a:p>
            <a:r>
              <a:rPr lang="en-US" dirty="0"/>
              <a:t>Implementing personalized offers and discounts based on the frequency of customer purchases can significantly enhance customer retention and brand loyalty. This strategy makes customers feel valued and encourages repeat purchases, ultimately driving sales for Global Electronics.</a:t>
            </a:r>
          </a:p>
          <a:p>
            <a:endParaRPr lang="en-US" dirty="0"/>
          </a:p>
          <a:p>
            <a:r>
              <a:rPr lang="en-US" b="1" dirty="0"/>
              <a:t>Seasonal sale Analysis:</a:t>
            </a:r>
          </a:p>
          <a:p>
            <a:endParaRPr lang="en-US" dirty="0"/>
          </a:p>
          <a:p>
            <a:r>
              <a:rPr lang="en-US" b="1" dirty="0"/>
              <a:t>Low Sales Months</a:t>
            </a:r>
            <a:r>
              <a:rPr lang="en-US" dirty="0"/>
              <a:t>:</a:t>
            </a:r>
          </a:p>
          <a:p>
            <a:pPr>
              <a:buFont typeface="Arial" panose="020B0604020202020204" pitchFamily="34" charset="0"/>
              <a:buChar char="•"/>
            </a:pPr>
            <a:r>
              <a:rPr lang="en-US" b="1" dirty="0"/>
              <a:t>March</a:t>
            </a:r>
            <a:r>
              <a:rPr lang="en-US" dirty="0"/>
              <a:t> (8M) and </a:t>
            </a:r>
            <a:r>
              <a:rPr lang="en-US" b="1" dirty="0"/>
              <a:t>April</a:t>
            </a:r>
            <a:r>
              <a:rPr lang="en-US" dirty="0"/>
              <a:t> (2M) reflect significantly lower sales figures, indicating potential gaps in marketing or product promotions.</a:t>
            </a:r>
          </a:p>
          <a:p>
            <a:endParaRPr 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Strategy: </a:t>
            </a:r>
            <a:r>
              <a:rPr kumimoji="0" lang="en-US" altLang="en-US" sz="1800" b="0" i="0" u="none" strike="noStrike" cap="none" normalizeH="0" baseline="0" dirty="0">
                <a:ln>
                  <a:noFill/>
                </a:ln>
                <a:solidFill>
                  <a:schemeClr val="tx1"/>
                </a:solidFill>
                <a:effectLst/>
              </a:rPr>
              <a:t>Launch specific campaigns aimed at revitalizing interest. </a:t>
            </a:r>
          </a:p>
          <a:p>
            <a:pPr lvl="1" eaLnBrk="0" fontAlgn="base" hangingPunct="0">
              <a:spcBef>
                <a:spcPct val="0"/>
              </a:spcBef>
              <a:spcAft>
                <a:spcPct val="0"/>
              </a:spcAft>
            </a:pPr>
            <a:r>
              <a:rPr kumimoji="0" lang="en-US" altLang="en-US" b="1" i="0" u="none" strike="noStrike" cap="none" normalizeH="0" baseline="0" dirty="0">
                <a:ln>
                  <a:noFill/>
                </a:ln>
                <a:solidFill>
                  <a:schemeClr val="tx1"/>
                </a:solidFill>
                <a:effectLst/>
              </a:rPr>
              <a:t>March</a:t>
            </a:r>
            <a:r>
              <a:rPr kumimoji="0" lang="en-US" altLang="en-US" b="0" i="0" u="none" strike="noStrike" cap="none" normalizeH="0" baseline="0" dirty="0">
                <a:ln>
                  <a:noFill/>
                </a:ln>
                <a:solidFill>
                  <a:schemeClr val="tx1"/>
                </a:solidFill>
                <a:effectLst/>
              </a:rPr>
              <a:t>: Implement Spring Sales with promotional offers on electronics.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April</a:t>
            </a:r>
            <a:r>
              <a:rPr kumimoji="0" lang="en-US" altLang="en-US" sz="1800" b="0" i="0" u="none" strike="noStrike" cap="none" normalizeH="0" baseline="0" dirty="0">
                <a:ln>
                  <a:noFill/>
                </a:ln>
                <a:solidFill>
                  <a:schemeClr val="tx1"/>
                </a:solidFill>
                <a:effectLst/>
              </a:rPr>
              <a:t>: Run a "Spring Clean/Upgrade Your Tech" campaign, offering discounts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on older models or trade-in deals.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pPr marR="0" lvl="0" algn="l" defTabSz="914400" rtl="0" eaLnBrk="0" fontAlgn="base" latinLnBrk="0" hangingPunct="0">
              <a:lnSpc>
                <a:spcPct val="100000"/>
              </a:lnSpc>
              <a:spcBef>
                <a:spcPct val="0"/>
              </a:spcBef>
              <a:spcAft>
                <a:spcPct val="0"/>
              </a:spcAft>
              <a:buClrTx/>
              <a:buSzTx/>
              <a:tabLst/>
            </a:pPr>
            <a:endParaRPr lang="en-US" altLang="en-US" dirty="0">
              <a:latin typeface="Gill Sans Nova Light (Body)"/>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ill Sans Nova Light (Body)"/>
            </a:endParaRPr>
          </a:p>
        </p:txBody>
      </p:sp>
      <p:pic>
        <p:nvPicPr>
          <p:cNvPr id="9" name="Picture 8">
            <a:extLst>
              <a:ext uri="{FF2B5EF4-FFF2-40B4-BE49-F238E27FC236}">
                <a16:creationId xmlns:a16="http://schemas.microsoft.com/office/drawing/2014/main" id="{349CE0F7-433D-2249-AD59-D68596D519C4}"/>
              </a:ext>
            </a:extLst>
          </p:cNvPr>
          <p:cNvPicPr>
            <a:picLocks noChangeAspect="1"/>
          </p:cNvPicPr>
          <p:nvPr/>
        </p:nvPicPr>
        <p:blipFill>
          <a:blip r:embed="rId3"/>
          <a:stretch>
            <a:fillRect/>
          </a:stretch>
        </p:blipFill>
        <p:spPr>
          <a:xfrm>
            <a:off x="8038893" y="514142"/>
            <a:ext cx="3547441" cy="2653128"/>
          </a:xfrm>
          <a:prstGeom prst="rect">
            <a:avLst/>
          </a:prstGeom>
        </p:spPr>
      </p:pic>
      <p:pic>
        <p:nvPicPr>
          <p:cNvPr id="14" name="Picture 13">
            <a:extLst>
              <a:ext uri="{FF2B5EF4-FFF2-40B4-BE49-F238E27FC236}">
                <a16:creationId xmlns:a16="http://schemas.microsoft.com/office/drawing/2014/main" id="{66E397DB-48CC-744A-612F-B0C7FB49E6B2}"/>
              </a:ext>
            </a:extLst>
          </p:cNvPr>
          <p:cNvPicPr>
            <a:picLocks noChangeAspect="1"/>
          </p:cNvPicPr>
          <p:nvPr/>
        </p:nvPicPr>
        <p:blipFill>
          <a:blip r:embed="rId4"/>
          <a:stretch>
            <a:fillRect/>
          </a:stretch>
        </p:blipFill>
        <p:spPr>
          <a:xfrm>
            <a:off x="8038893" y="3362913"/>
            <a:ext cx="3547441" cy="3040664"/>
          </a:xfrm>
          <a:prstGeom prst="rect">
            <a:avLst/>
          </a:prstGeom>
        </p:spPr>
      </p:pic>
      <p:sp>
        <p:nvSpPr>
          <p:cNvPr id="17" name="Slide Number Placeholder 2">
            <a:extLst>
              <a:ext uri="{FF2B5EF4-FFF2-40B4-BE49-F238E27FC236}">
                <a16:creationId xmlns:a16="http://schemas.microsoft.com/office/drawing/2014/main" id="{BADC73D7-47AE-BC33-C4A5-B5F3EBE9DA07}"/>
              </a:ext>
            </a:extLst>
          </p:cNvPr>
          <p:cNvSpPr txBox="1">
            <a:spLocks/>
          </p:cNvSpPr>
          <p:nvPr/>
        </p:nvSpPr>
        <p:spPr>
          <a:xfrm>
            <a:off x="11353800" y="6056243"/>
            <a:ext cx="661416" cy="71946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8FB4751-880F-D840-AAA9-3A15815CC996}" type="slidenum">
              <a:rPr lang="en-US" sz="2400" smtClean="0">
                <a:latin typeface="+mj-lt"/>
              </a:rPr>
              <a:pPr algn="ctr"/>
              <a:t>5</a:t>
            </a:fld>
            <a:endParaRPr lang="en-US" sz="2400" dirty="0">
              <a:latin typeface="+mj-lt"/>
            </a:endParaRP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294967295"/>
          </p:nvPr>
        </p:nvSpPr>
        <p:spPr>
          <a:xfrm>
            <a:off x="11304415" y="5827092"/>
            <a:ext cx="661987" cy="895350"/>
          </a:xfrm>
        </p:spPr>
        <p:txBody>
          <a:bodyPr/>
          <a:lstStyle/>
          <a:p>
            <a:fld id="{58FB4751-880F-D840-AAA9-3A15815CC996}" type="slidenum">
              <a:rPr lang="en-US" smtClean="0"/>
              <a:pPr/>
              <a:t>6</a:t>
            </a:fld>
            <a:endParaRPr lang="en-US" dirty="0"/>
          </a:p>
        </p:txBody>
      </p:sp>
      <p:sp>
        <p:nvSpPr>
          <p:cNvPr id="8" name="TextBox 7">
            <a:extLst>
              <a:ext uri="{FF2B5EF4-FFF2-40B4-BE49-F238E27FC236}">
                <a16:creationId xmlns:a16="http://schemas.microsoft.com/office/drawing/2014/main" id="{F8D390BD-E39C-B3AC-A1E4-84513A2590AC}"/>
              </a:ext>
            </a:extLst>
          </p:cNvPr>
          <p:cNvSpPr txBox="1"/>
          <p:nvPr/>
        </p:nvSpPr>
        <p:spPr>
          <a:xfrm>
            <a:off x="556591" y="460010"/>
            <a:ext cx="8123584" cy="6463308"/>
          </a:xfrm>
          <a:prstGeom prst="rect">
            <a:avLst/>
          </a:prstGeom>
          <a:noFill/>
        </p:spPr>
        <p:txBody>
          <a:bodyPr wrap="square">
            <a:spAutoFit/>
          </a:bodyPr>
          <a:lstStyle/>
          <a:p>
            <a:r>
              <a:rPr lang="en-US" b="1" dirty="0"/>
              <a:t>Peak Sales Months</a:t>
            </a:r>
            <a:r>
              <a:rPr lang="en-US" dirty="0"/>
              <a:t>:</a:t>
            </a:r>
          </a:p>
          <a:p>
            <a:pPr>
              <a:buFont typeface="Arial" panose="020B0604020202020204" pitchFamily="34" charset="0"/>
              <a:buChar char="•"/>
            </a:pPr>
            <a:r>
              <a:rPr lang="en-US" b="1" dirty="0"/>
              <a:t>February</a:t>
            </a:r>
            <a:r>
              <a:rPr lang="en-US" dirty="0"/>
              <a:t> (25M) and </a:t>
            </a:r>
            <a:r>
              <a:rPr lang="en-US" b="1" dirty="0"/>
              <a:t>December</a:t>
            </a:r>
            <a:r>
              <a:rPr lang="en-US" dirty="0"/>
              <a:t> (23M) show the highest sales, likely due to seasonal promotions and holidays.</a:t>
            </a:r>
          </a:p>
          <a:p>
            <a:endParaRPr kumimoji="0" lang="en-US" altLang="en-US" sz="1800" b="1" i="0" u="none" strike="noStrike" cap="none" normalizeH="0" baseline="0" dirty="0">
              <a:ln>
                <a:noFill/>
              </a:ln>
              <a:solidFill>
                <a:schemeClr val="tx1"/>
              </a:solidFill>
              <a:effectLst/>
            </a:endParaRPr>
          </a:p>
          <a:p>
            <a:r>
              <a:rPr lang="en-US" b="1" dirty="0"/>
              <a:t>Stable Months</a:t>
            </a:r>
            <a:r>
              <a:rPr lang="en-US" dirty="0"/>
              <a:t>:</a:t>
            </a:r>
          </a:p>
          <a:p>
            <a:pPr>
              <a:buFont typeface="Arial" panose="020B0604020202020204" pitchFamily="34" charset="0"/>
              <a:buChar char="•"/>
            </a:pPr>
            <a:r>
              <a:rPr lang="en-US" dirty="0"/>
              <a:t>Sales remain relatively stable from May to September, suggesting consistent customer engagement but opportunities for growth. Discounts and offers can be provided to the products that bring in more sales.</a:t>
            </a:r>
          </a:p>
          <a:p>
            <a:endParaRPr lang="en-US" altLang="en-US" b="1" dirty="0"/>
          </a:p>
          <a:p>
            <a:r>
              <a:rPr lang="en-US" altLang="en-US" dirty="0"/>
              <a:t>You can also try to boost sales by providing:</a:t>
            </a:r>
          </a:p>
          <a:p>
            <a:r>
              <a:rPr kumimoji="0" lang="en-US" altLang="en-US" sz="1800" b="1" i="0" u="none" strike="noStrike" cap="none" normalizeH="0" baseline="0" dirty="0">
                <a:ln>
                  <a:noFill/>
                </a:ln>
                <a:solidFill>
                  <a:schemeClr val="tx1"/>
                </a:solidFill>
                <a:effectLst/>
              </a:rPr>
              <a:t>Seasonal Promotions</a:t>
            </a:r>
            <a:r>
              <a:rPr kumimoji="0" lang="en-US" altLang="en-US" sz="1800" b="0" i="0" u="none" strike="noStrike" cap="none" normalizeH="0" baseline="0" dirty="0">
                <a:ln>
                  <a:noFill/>
                </a:ln>
                <a:solidFill>
                  <a:schemeClr val="tx1"/>
                </a:solidFill>
                <a:effectLst/>
              </a:rPr>
              <a:t>: Develop themed promotions around significant dates (e.g., Mother's Day in May, back-to-school in August, Halloween in October) to drive sales during historically stable months.</a:t>
            </a:r>
          </a:p>
          <a:p>
            <a:endParaRPr lang="en-US" b="1" dirty="0"/>
          </a:p>
          <a:p>
            <a:r>
              <a:rPr lang="en-US" b="1" dirty="0"/>
              <a:t>Customer Engagement</a:t>
            </a:r>
            <a:r>
              <a:rPr lang="en-US" dirty="0"/>
              <a:t>:</a:t>
            </a:r>
          </a:p>
          <a:p>
            <a:r>
              <a:rPr lang="en-US" dirty="0"/>
              <a:t>Utilize email marketing to inform customers about upcoming sales and promotions. Implement loyalty programs that reward frequent purchases, encouraging repeat business throughout the year.</a:t>
            </a:r>
          </a:p>
          <a:p>
            <a:endParaRPr lang="en-US" dirty="0"/>
          </a:p>
          <a:p>
            <a:r>
              <a:rPr lang="en-US" b="1" dirty="0"/>
              <a:t>Leverage Social Media</a:t>
            </a:r>
            <a:r>
              <a:rPr lang="en-US" dirty="0"/>
              <a:t>:</a:t>
            </a:r>
          </a:p>
          <a:p>
            <a:r>
              <a:rPr lang="en-US" dirty="0"/>
              <a:t>Enhance online presence with seasonal campaigns on social media platforms. Engaging content can create excitement and anticipation around upcoming sales events.</a:t>
            </a:r>
          </a:p>
          <a:p>
            <a:endParaRPr lang="en-US" dirty="0"/>
          </a:p>
        </p:txBody>
      </p:sp>
      <p:pic>
        <p:nvPicPr>
          <p:cNvPr id="10" name="Picture 9">
            <a:extLst>
              <a:ext uri="{FF2B5EF4-FFF2-40B4-BE49-F238E27FC236}">
                <a16:creationId xmlns:a16="http://schemas.microsoft.com/office/drawing/2014/main" id="{8A0B9A8A-49A5-BD2C-E48C-5BD3866F0227}"/>
              </a:ext>
            </a:extLst>
          </p:cNvPr>
          <p:cNvPicPr>
            <a:picLocks noChangeAspect="1"/>
          </p:cNvPicPr>
          <p:nvPr/>
        </p:nvPicPr>
        <p:blipFill>
          <a:blip r:embed="rId3"/>
          <a:stretch>
            <a:fillRect/>
          </a:stretch>
        </p:blipFill>
        <p:spPr>
          <a:xfrm>
            <a:off x="8680174" y="460010"/>
            <a:ext cx="3087755" cy="2968990"/>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357809" y="371061"/>
            <a:ext cx="10360152" cy="702365"/>
          </a:xfrm>
        </p:spPr>
        <p:txBody>
          <a:bodyPr/>
          <a:lstStyle/>
          <a:p>
            <a:r>
              <a:rPr lang="en-US" sz="3200" dirty="0"/>
              <a:t>PRODUCT ANALYSIS</a:t>
            </a: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7" name="TextBox 6">
            <a:extLst>
              <a:ext uri="{FF2B5EF4-FFF2-40B4-BE49-F238E27FC236}">
                <a16:creationId xmlns:a16="http://schemas.microsoft.com/office/drawing/2014/main" id="{514193E9-9D8A-60DF-E160-B996234A743E}"/>
              </a:ext>
            </a:extLst>
          </p:cNvPr>
          <p:cNvSpPr txBox="1"/>
          <p:nvPr/>
        </p:nvSpPr>
        <p:spPr>
          <a:xfrm>
            <a:off x="327395" y="952451"/>
            <a:ext cx="11357113" cy="6186309"/>
          </a:xfrm>
          <a:prstGeom prst="rect">
            <a:avLst/>
          </a:prstGeom>
          <a:noFill/>
        </p:spPr>
        <p:txBody>
          <a:bodyPr wrap="square">
            <a:spAutoFit/>
          </a:bodyPr>
          <a:lstStyle/>
          <a:p>
            <a:r>
              <a:rPr lang="en-US" b="1" dirty="0"/>
              <a:t>Category wise Analysis:</a:t>
            </a:r>
          </a:p>
          <a:p>
            <a:endParaRPr 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Top Performing Categories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Computers</a:t>
            </a:r>
            <a:r>
              <a:rPr kumimoji="0" lang="en-US" altLang="en-US" sz="1800" b="0" i="0" u="none" strike="noStrike" cap="none" normalizeH="0" baseline="0" dirty="0">
                <a:ln>
                  <a:noFill/>
                </a:ln>
                <a:solidFill>
                  <a:schemeClr val="tx1"/>
                </a:solidFill>
                <a:effectLst/>
              </a:rPr>
              <a:t> &amp; </a:t>
            </a:r>
            <a:r>
              <a:rPr kumimoji="0" lang="en-US" altLang="en-US" sz="1800" b="1" i="0" u="none" strike="noStrike" cap="none" normalizeH="0" baseline="0" dirty="0">
                <a:ln>
                  <a:noFill/>
                </a:ln>
                <a:solidFill>
                  <a:schemeClr val="tx1"/>
                </a:solidFill>
                <a:effectLst/>
              </a:rPr>
              <a:t>Home Appliances</a:t>
            </a:r>
            <a:r>
              <a:rPr lang="en-US" altLang="en-US" dirty="0"/>
              <a:t>: </a:t>
            </a:r>
            <a:r>
              <a:rPr lang="en-US" dirty="0"/>
              <a:t>Enhance product variety and promote high-margin </a:t>
            </a:r>
          </a:p>
          <a:p>
            <a:pPr marL="0" marR="0" lvl="0" indent="0" algn="l" defTabSz="914400" rtl="0" eaLnBrk="0" fontAlgn="base" latinLnBrk="0" hangingPunct="0">
              <a:lnSpc>
                <a:spcPct val="100000"/>
              </a:lnSpc>
              <a:spcBef>
                <a:spcPct val="0"/>
              </a:spcBef>
              <a:spcAft>
                <a:spcPct val="0"/>
              </a:spcAft>
              <a:buClrTx/>
              <a:buSzTx/>
              <a:tabLst/>
            </a:pPr>
            <a:r>
              <a:rPr lang="en-US" dirty="0"/>
              <a:t>products, promote energy-efficient and smart home devices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Moderate Performers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Cell Phones: </a:t>
            </a:r>
            <a:r>
              <a:rPr lang="en-US" dirty="0"/>
              <a:t>Given the high volume of sales but moderate revenue, implement </a:t>
            </a:r>
          </a:p>
          <a:p>
            <a:pPr marL="0" marR="0" lvl="0" indent="0" algn="l" defTabSz="914400" rtl="0" eaLnBrk="0" fontAlgn="base" latinLnBrk="0" hangingPunct="0">
              <a:lnSpc>
                <a:spcPct val="100000"/>
              </a:lnSpc>
              <a:spcBef>
                <a:spcPct val="0"/>
              </a:spcBef>
              <a:spcAft>
                <a:spcPct val="0"/>
              </a:spcAft>
              <a:buClrTx/>
              <a:buSzTx/>
              <a:tabLst/>
            </a:pPr>
            <a:r>
              <a:rPr lang="en-US" dirty="0"/>
              <a:t>trade-in programs to encourage upgrades and focus on accessories that can boost overall sales</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TV and Video: </a:t>
            </a:r>
            <a:r>
              <a:rPr lang="en-US" dirty="0"/>
              <a:t>Consider promotional bundles during major sports events or TV seasons, and enhance the marketing of high-definition models or smart TVs.</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Cameras and Camcorders</a:t>
            </a:r>
            <a:r>
              <a:rPr lang="en-US" altLang="en-US" dirty="0"/>
              <a:t>: </a:t>
            </a:r>
            <a:r>
              <a:rPr lang="en-US" dirty="0"/>
              <a:t>Target photography enthusiasts with specialized bundles (e.g., lenses, tripods) and seasonal promotions (e.g., travel season) to boost sales.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Lower Sales Categories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Audio &amp; Music, Movies, and Audiobooks: </a:t>
            </a:r>
            <a:r>
              <a:rPr lang="en-US" altLang="en-US" dirty="0"/>
              <a:t>Market </a:t>
            </a:r>
            <a:r>
              <a:rPr lang="en-US" dirty="0"/>
              <a:t>premium audio products (e.g., wireless speakers, sound systems) and implementing loyalty programs for Music, Movies, and Audiobooks to encourage repeat purchases.</a:t>
            </a: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Games and Toys: </a:t>
            </a:r>
            <a:r>
              <a:rPr lang="en-US" dirty="0"/>
              <a:t>This category is underperforming, consider collaborations with popular game developers or toy brands for exclusive product launches. Implement seasonal marketing campaigns (e.g., holiday sales) and bundle offers to increase visibility and sales.</a:t>
            </a:r>
            <a:endParaRPr kumimoji="0" lang="en-US" altLang="en-US" sz="1800" b="0" i="0" u="none" strike="noStrike" cap="none" normalizeH="0" baseline="0" dirty="0">
              <a:ln>
                <a:noFill/>
              </a:ln>
              <a:solidFill>
                <a:schemeClr val="tx1"/>
              </a:solidFill>
              <a:effectLst/>
            </a:endParaRPr>
          </a:p>
          <a:p>
            <a:endParaRPr lang="en-US" b="1" dirty="0"/>
          </a:p>
          <a:p>
            <a:endParaRPr lang="en-US" b="1" dirty="0"/>
          </a:p>
        </p:txBody>
      </p:sp>
      <p:pic>
        <p:nvPicPr>
          <p:cNvPr id="9" name="Picture 8">
            <a:extLst>
              <a:ext uri="{FF2B5EF4-FFF2-40B4-BE49-F238E27FC236}">
                <a16:creationId xmlns:a16="http://schemas.microsoft.com/office/drawing/2014/main" id="{36C2F588-BC8B-2D40-3298-D604E33B3527}"/>
              </a:ext>
            </a:extLst>
          </p:cNvPr>
          <p:cNvPicPr>
            <a:picLocks noChangeAspect="1"/>
          </p:cNvPicPr>
          <p:nvPr/>
        </p:nvPicPr>
        <p:blipFill>
          <a:blip r:embed="rId3"/>
          <a:stretch>
            <a:fillRect/>
          </a:stretch>
        </p:blipFill>
        <p:spPr>
          <a:xfrm>
            <a:off x="8008223" y="380951"/>
            <a:ext cx="3856382" cy="2547730"/>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F2CAE2-5FF1-5E91-EF16-C6BD726D4EF7}"/>
              </a:ext>
            </a:extLst>
          </p:cNvPr>
          <p:cNvPicPr>
            <a:picLocks noChangeAspect="1"/>
          </p:cNvPicPr>
          <p:nvPr/>
        </p:nvPicPr>
        <p:blipFill>
          <a:blip r:embed="rId3"/>
          <a:stretch>
            <a:fillRect/>
          </a:stretch>
        </p:blipFill>
        <p:spPr>
          <a:xfrm>
            <a:off x="8494643" y="460596"/>
            <a:ext cx="3203514" cy="5595648"/>
          </a:xfrm>
          <a:prstGeom prst="rect">
            <a:avLst/>
          </a:prstGeom>
        </p:spPr>
      </p:pic>
      <p:sp>
        <p:nvSpPr>
          <p:cNvPr id="12" name="TextBox 11">
            <a:extLst>
              <a:ext uri="{FF2B5EF4-FFF2-40B4-BE49-F238E27FC236}">
                <a16:creationId xmlns:a16="http://schemas.microsoft.com/office/drawing/2014/main" id="{75D53AFD-4B0D-16D3-FC2E-540BF376EEF4}"/>
              </a:ext>
            </a:extLst>
          </p:cNvPr>
          <p:cNvSpPr txBox="1"/>
          <p:nvPr/>
        </p:nvSpPr>
        <p:spPr>
          <a:xfrm>
            <a:off x="493843" y="460595"/>
            <a:ext cx="7629740" cy="5909310"/>
          </a:xfrm>
          <a:prstGeom prst="rect">
            <a:avLst/>
          </a:prstGeom>
          <a:noFill/>
        </p:spPr>
        <p:txBody>
          <a:bodyPr wrap="square">
            <a:spAutoFit/>
          </a:bodyPr>
          <a:lstStyle/>
          <a:p>
            <a:r>
              <a:rPr lang="en-US" b="1" dirty="0"/>
              <a:t>Identify Best and Least selling products:</a:t>
            </a:r>
          </a:p>
          <a:p>
            <a:r>
              <a:rPr lang="en-US" dirty="0"/>
              <a:t>You can also improve sales based on products. Target customer likes and dislikes too like color of the product. It is seen that black, silver and white colored products are more preferred than other colors.</a:t>
            </a:r>
          </a:p>
          <a:p>
            <a:endParaRPr lang="en-US" dirty="0"/>
          </a:p>
          <a:p>
            <a:r>
              <a:rPr lang="en-US" b="1" dirty="0"/>
              <a:t>Best selling products:</a:t>
            </a:r>
          </a:p>
          <a:p>
            <a:r>
              <a:rPr lang="en-US" b="1" dirty="0"/>
              <a:t>Leverage Customer Reviews</a:t>
            </a:r>
            <a:r>
              <a:rPr lang="en-US" dirty="0"/>
              <a:t>: Showcase positive customer testimonials and reviews in marketing materials to build trust and encourage new purchases.</a:t>
            </a:r>
            <a:endParaRPr lang="en-US" b="1" dirty="0"/>
          </a:p>
          <a:p>
            <a:r>
              <a:rPr lang="en-US" b="1" dirty="0"/>
              <a:t>Personalized Offers</a:t>
            </a:r>
            <a:r>
              <a:rPr lang="en-US" dirty="0"/>
              <a:t>: Utilize customer data to create personalized recommendations based on past purchases, increasing the chances of upselling and cross-selling.</a:t>
            </a:r>
          </a:p>
          <a:p>
            <a:endParaRPr lang="en-US" dirty="0"/>
          </a:p>
          <a:p>
            <a:r>
              <a:rPr lang="en-US" b="1" dirty="0"/>
              <a:t>Least selling products:</a:t>
            </a:r>
          </a:p>
          <a:p>
            <a:r>
              <a:rPr lang="en-US" b="1" dirty="0"/>
              <a:t>Aggressive Discounts</a:t>
            </a:r>
            <a:r>
              <a:rPr lang="en-US" dirty="0"/>
              <a:t>: Implement clearance sales or flash promotions to quickly move inventory. Highlight discounts prominently in marketing materials to attract attention</a:t>
            </a:r>
          </a:p>
          <a:p>
            <a:r>
              <a:rPr lang="en-US" b="1" dirty="0"/>
              <a:t>Cross-Promotion: </a:t>
            </a:r>
            <a:r>
              <a:rPr lang="en-US" dirty="0"/>
              <a:t>Offer seasonal bundles that combine best-selling products with complementary items to enhance value and encourage larger purchases during peak shopping periods. This can help improve visibility and increase overall sales.</a:t>
            </a:r>
          </a:p>
          <a:p>
            <a:r>
              <a:rPr lang="en-US" b="1" dirty="0"/>
              <a:t>Highlight in Marketing</a:t>
            </a:r>
            <a:r>
              <a:rPr lang="en-US" dirty="0"/>
              <a:t>: Include least-selling products in email campaigns or social media posts, particularly during sales events, to raise awareness and improve sales potential..</a:t>
            </a:r>
          </a:p>
        </p:txBody>
      </p:sp>
      <p:sp>
        <p:nvSpPr>
          <p:cNvPr id="13" name="Slide Number Placeholder 2">
            <a:extLst>
              <a:ext uri="{FF2B5EF4-FFF2-40B4-BE49-F238E27FC236}">
                <a16:creationId xmlns:a16="http://schemas.microsoft.com/office/drawing/2014/main" id="{0CC92064-05C8-06D2-B3E3-F46C499F70A8}"/>
              </a:ext>
            </a:extLst>
          </p:cNvPr>
          <p:cNvSpPr txBox="1">
            <a:spLocks/>
          </p:cNvSpPr>
          <p:nvPr/>
        </p:nvSpPr>
        <p:spPr>
          <a:xfrm>
            <a:off x="11353800" y="6056243"/>
            <a:ext cx="661416" cy="71946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8FB4751-880F-D840-AAA9-3A15815CC996}" type="slidenum">
              <a:rPr lang="en-US" sz="2400" smtClean="0">
                <a:latin typeface="+mj-lt"/>
              </a:rPr>
              <a:pPr algn="ctr"/>
              <a:t>8</a:t>
            </a:fld>
            <a:endParaRPr lang="en-US" sz="2400" dirty="0">
              <a:latin typeface="+mj-lt"/>
            </a:endParaRPr>
          </a:p>
        </p:txBody>
      </p:sp>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11" name="Title 10">
            <a:extLst>
              <a:ext uri="{FF2B5EF4-FFF2-40B4-BE49-F238E27FC236}">
                <a16:creationId xmlns:a16="http://schemas.microsoft.com/office/drawing/2014/main" id="{820535F2-BC69-F479-9BB6-7BDA0AB0115F}"/>
              </a:ext>
            </a:extLst>
          </p:cNvPr>
          <p:cNvSpPr>
            <a:spLocks noGrp="1"/>
          </p:cNvSpPr>
          <p:nvPr>
            <p:ph type="title"/>
          </p:nvPr>
        </p:nvSpPr>
        <p:spPr>
          <a:xfrm>
            <a:off x="357809" y="371061"/>
            <a:ext cx="10360152" cy="702365"/>
          </a:xfrm>
        </p:spPr>
        <p:txBody>
          <a:bodyPr/>
          <a:lstStyle/>
          <a:p>
            <a:r>
              <a:rPr lang="en-US" sz="3200" dirty="0"/>
              <a:t>STORE ANALYSIS</a:t>
            </a:r>
            <a:endParaRPr lang="en-US" dirty="0"/>
          </a:p>
        </p:txBody>
      </p:sp>
      <p:pic>
        <p:nvPicPr>
          <p:cNvPr id="13" name="Picture 12">
            <a:extLst>
              <a:ext uri="{FF2B5EF4-FFF2-40B4-BE49-F238E27FC236}">
                <a16:creationId xmlns:a16="http://schemas.microsoft.com/office/drawing/2014/main" id="{0AC9C08C-BE3A-3B43-AFB3-A44DC3EAB551}"/>
              </a:ext>
            </a:extLst>
          </p:cNvPr>
          <p:cNvPicPr>
            <a:picLocks noChangeAspect="1"/>
          </p:cNvPicPr>
          <p:nvPr/>
        </p:nvPicPr>
        <p:blipFill>
          <a:blip r:embed="rId2"/>
          <a:stretch>
            <a:fillRect/>
          </a:stretch>
        </p:blipFill>
        <p:spPr>
          <a:xfrm>
            <a:off x="7721555" y="501560"/>
            <a:ext cx="3962953" cy="2276793"/>
          </a:xfrm>
          <a:prstGeom prst="rect">
            <a:avLst/>
          </a:prstGeom>
        </p:spPr>
      </p:pic>
      <p:sp>
        <p:nvSpPr>
          <p:cNvPr id="14" name="TextBox 13">
            <a:extLst>
              <a:ext uri="{FF2B5EF4-FFF2-40B4-BE49-F238E27FC236}">
                <a16:creationId xmlns:a16="http://schemas.microsoft.com/office/drawing/2014/main" id="{13D4466D-1187-B358-3321-7F0A8AF1CBA2}"/>
              </a:ext>
            </a:extLst>
          </p:cNvPr>
          <p:cNvSpPr txBox="1"/>
          <p:nvPr/>
        </p:nvSpPr>
        <p:spPr>
          <a:xfrm>
            <a:off x="357809" y="959920"/>
            <a:ext cx="7805530" cy="5355312"/>
          </a:xfrm>
          <a:prstGeom prst="rect">
            <a:avLst/>
          </a:prstGeom>
          <a:noFill/>
        </p:spPr>
        <p:txBody>
          <a:bodyPr wrap="square">
            <a:spAutoFit/>
          </a:bodyPr>
          <a:lstStyle/>
          <a:p>
            <a:r>
              <a:rPr lang="en-US" b="1" dirty="0"/>
              <a:t>Location Analysis:</a:t>
            </a:r>
          </a:p>
          <a:p>
            <a:r>
              <a:rPr lang="en-US" dirty="0"/>
              <a:t>U.S. has the highest number of stores (24) and Italy has the least number of </a:t>
            </a:r>
          </a:p>
          <a:p>
            <a:r>
              <a:rPr lang="en-US" dirty="0"/>
              <a:t>stores (3)</a:t>
            </a:r>
          </a:p>
          <a:p>
            <a:endParaRPr lang="en-US" dirty="0"/>
          </a:p>
          <a:p>
            <a:r>
              <a:rPr lang="en-US" b="1" dirty="0"/>
              <a:t>Strengthen Market Presence</a:t>
            </a:r>
            <a:r>
              <a:rPr lang="en-US" dirty="0"/>
              <a:t>: Given the significant number of stores in the U.S, </a:t>
            </a:r>
          </a:p>
          <a:p>
            <a:r>
              <a:rPr lang="en-US" dirty="0"/>
              <a:t>focus on brand loyalty initiatives such as customer loyalty programs and exclusive member events.</a:t>
            </a:r>
          </a:p>
          <a:p>
            <a:r>
              <a:rPr lang="en-US" b="1" dirty="0"/>
              <a:t>Enhance Customer Experience</a:t>
            </a:r>
            <a:r>
              <a:rPr lang="en-US" dirty="0"/>
              <a:t>: Invest in store aesthetics and technology integration (like AR displays) to create an engaging shopping experience. Offer workshops on product usage (e.g., tech demos) to attract customers.</a:t>
            </a:r>
          </a:p>
          <a:p>
            <a:r>
              <a:rPr lang="en-US" b="1" dirty="0"/>
              <a:t>Partnerships</a:t>
            </a:r>
            <a:r>
              <a:rPr lang="en-US" dirty="0"/>
              <a:t>: Collaborate with local brands or influencers to increase visibility and enhance brand credibility for consumers in France.</a:t>
            </a:r>
          </a:p>
          <a:p>
            <a:r>
              <a:rPr lang="en-US" b="1" dirty="0"/>
              <a:t>Promote Sustainability</a:t>
            </a:r>
            <a:r>
              <a:rPr lang="en-US" dirty="0"/>
              <a:t>: Focus on eco-friendly products and practices in-store, which can appeal to the growing number of environmentally conscious consumers in the UK.</a:t>
            </a:r>
          </a:p>
          <a:p>
            <a:r>
              <a:rPr lang="en-US" b="1" dirty="0"/>
              <a:t>Expansion Potential</a:t>
            </a:r>
            <a:r>
              <a:rPr lang="en-US" dirty="0"/>
              <a:t>: Identify opportunities for expanding store locations in major urban centers where foot traffic is high, like Milan and Rome.</a:t>
            </a:r>
          </a:p>
          <a:p>
            <a:r>
              <a:rPr lang="en-US" b="1" dirty="0"/>
              <a:t>Online-Offline Integration</a:t>
            </a:r>
            <a:r>
              <a:rPr lang="en-US" dirty="0"/>
              <a:t>: Encourage online shoppers to visit physical stores through incentives (e.g., discounts for in-store pickups).</a:t>
            </a:r>
            <a:endParaRPr lang="en-US" b="1" dirty="0"/>
          </a:p>
        </p:txBody>
      </p:sp>
      <p:pic>
        <p:nvPicPr>
          <p:cNvPr id="16" name="Picture 15">
            <a:extLst>
              <a:ext uri="{FF2B5EF4-FFF2-40B4-BE49-F238E27FC236}">
                <a16:creationId xmlns:a16="http://schemas.microsoft.com/office/drawing/2014/main" id="{E6FCAB5C-0F29-52A9-559B-4068E5042FA6}"/>
              </a:ext>
            </a:extLst>
          </p:cNvPr>
          <p:cNvPicPr>
            <a:picLocks noChangeAspect="1"/>
          </p:cNvPicPr>
          <p:nvPr/>
        </p:nvPicPr>
        <p:blipFill>
          <a:blip r:embed="rId3"/>
          <a:stretch>
            <a:fillRect/>
          </a:stretch>
        </p:blipFill>
        <p:spPr>
          <a:xfrm>
            <a:off x="8388626" y="2955221"/>
            <a:ext cx="3295882" cy="3048014"/>
          </a:xfrm>
          <a:prstGeom prst="rect">
            <a:avLst/>
          </a:prstGeom>
        </p:spPr>
      </p:pic>
    </p:spTree>
    <p:extLst>
      <p:ext uri="{BB962C8B-B14F-4D97-AF65-F5344CB8AC3E}">
        <p14:creationId xmlns:p14="http://schemas.microsoft.com/office/powerpoint/2010/main" val="53780952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{9C2B8AA0-6B0A-4149-B562-D377FEB4F6DB}tf11964407_win32</Template>
  <TotalTime>208</TotalTime>
  <Words>1530</Words>
  <Application>Microsoft Office PowerPoint</Application>
  <PresentationFormat>Widescreen</PresentationFormat>
  <Paragraphs>140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 Light</vt:lpstr>
      <vt:lpstr>Gill Sans Nova Light (Body)</vt:lpstr>
      <vt:lpstr>Sagona Book</vt:lpstr>
      <vt:lpstr>Custom</vt:lpstr>
      <vt:lpstr>DATASPARK – Illuminating Insights for  GLOBAL ELECTRONICS  Summary &amp; Recommendations Presented by: POOJA SPANDANA</vt:lpstr>
      <vt:lpstr>CUSTOMER ANALYSIS</vt:lpstr>
      <vt:lpstr>PowerPoint Presentation</vt:lpstr>
      <vt:lpstr>PowerPoint Presentation</vt:lpstr>
      <vt:lpstr>SALES ANALYSIS</vt:lpstr>
      <vt:lpstr>PowerPoint Presentation</vt:lpstr>
      <vt:lpstr>PRODUCT ANALYSIS</vt:lpstr>
      <vt:lpstr>PowerPoint Presentation</vt:lpstr>
      <vt:lpstr>STORE ANALYSIS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Spandana</dc:creator>
  <cp:lastModifiedBy>Pooja Spandana</cp:lastModifiedBy>
  <cp:revision>2</cp:revision>
  <dcterms:created xsi:type="dcterms:W3CDTF">2024-10-13T14:47:39Z</dcterms:created>
  <dcterms:modified xsi:type="dcterms:W3CDTF">2024-10-13T18:16:14Z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