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250"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3DF12-5DB6-976C-7DC0-38DC3E5EF1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87CB19A-CF1C-E6D4-BBC7-BBBD6515ED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2DE043B-5881-0712-D76E-9785C5F5394C}"/>
              </a:ext>
            </a:extLst>
          </p:cNvPr>
          <p:cNvSpPr>
            <a:spLocks noGrp="1"/>
          </p:cNvSpPr>
          <p:nvPr>
            <p:ph type="dt" sz="half" idx="10"/>
          </p:nvPr>
        </p:nvSpPr>
        <p:spPr/>
        <p:txBody>
          <a:bodyPr/>
          <a:lstStyle/>
          <a:p>
            <a:fld id="{B7F37BB6-3FF3-403C-AA14-B00D84FAB674}" type="datetimeFigureOut">
              <a:rPr lang="en-IN" smtClean="0"/>
              <a:t>20-01-2025</a:t>
            </a:fld>
            <a:endParaRPr lang="en-IN"/>
          </a:p>
        </p:txBody>
      </p:sp>
      <p:sp>
        <p:nvSpPr>
          <p:cNvPr id="5" name="Footer Placeholder 4">
            <a:extLst>
              <a:ext uri="{FF2B5EF4-FFF2-40B4-BE49-F238E27FC236}">
                <a16:creationId xmlns:a16="http://schemas.microsoft.com/office/drawing/2014/main" id="{B8C5E4B9-6C38-4940-FBFC-4965977EAE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FBEF83-21AC-7B8D-3027-3E5997D99F29}"/>
              </a:ext>
            </a:extLst>
          </p:cNvPr>
          <p:cNvSpPr>
            <a:spLocks noGrp="1"/>
          </p:cNvSpPr>
          <p:nvPr>
            <p:ph type="sldNum" sz="quarter" idx="12"/>
          </p:nvPr>
        </p:nvSpPr>
        <p:spPr/>
        <p:txBody>
          <a:bodyPr/>
          <a:lstStyle/>
          <a:p>
            <a:fld id="{E9AA05D7-F746-4FE4-961A-F892A8B25D8A}" type="slidenum">
              <a:rPr lang="en-IN" smtClean="0"/>
              <a:t>‹#›</a:t>
            </a:fld>
            <a:endParaRPr lang="en-IN"/>
          </a:p>
        </p:txBody>
      </p:sp>
    </p:spTree>
    <p:extLst>
      <p:ext uri="{BB962C8B-B14F-4D97-AF65-F5344CB8AC3E}">
        <p14:creationId xmlns:p14="http://schemas.microsoft.com/office/powerpoint/2010/main" val="801054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BD5BD-1231-79E4-1A50-63E84231713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31E244-144D-580B-B9B1-82D2745B0C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E28872-0072-6464-F405-0EE3B5EC1B22}"/>
              </a:ext>
            </a:extLst>
          </p:cNvPr>
          <p:cNvSpPr>
            <a:spLocks noGrp="1"/>
          </p:cNvSpPr>
          <p:nvPr>
            <p:ph type="dt" sz="half" idx="10"/>
          </p:nvPr>
        </p:nvSpPr>
        <p:spPr/>
        <p:txBody>
          <a:bodyPr/>
          <a:lstStyle/>
          <a:p>
            <a:fld id="{B7F37BB6-3FF3-403C-AA14-B00D84FAB674}" type="datetimeFigureOut">
              <a:rPr lang="en-IN" smtClean="0"/>
              <a:t>20-01-2025</a:t>
            </a:fld>
            <a:endParaRPr lang="en-IN"/>
          </a:p>
        </p:txBody>
      </p:sp>
      <p:sp>
        <p:nvSpPr>
          <p:cNvPr id="5" name="Footer Placeholder 4">
            <a:extLst>
              <a:ext uri="{FF2B5EF4-FFF2-40B4-BE49-F238E27FC236}">
                <a16:creationId xmlns:a16="http://schemas.microsoft.com/office/drawing/2014/main" id="{222B7813-BC94-E826-AB35-07718A2E61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F06B62-5561-EF62-A28F-C07B4B85F7E8}"/>
              </a:ext>
            </a:extLst>
          </p:cNvPr>
          <p:cNvSpPr>
            <a:spLocks noGrp="1"/>
          </p:cNvSpPr>
          <p:nvPr>
            <p:ph type="sldNum" sz="quarter" idx="12"/>
          </p:nvPr>
        </p:nvSpPr>
        <p:spPr/>
        <p:txBody>
          <a:bodyPr/>
          <a:lstStyle/>
          <a:p>
            <a:fld id="{E9AA05D7-F746-4FE4-961A-F892A8B25D8A}" type="slidenum">
              <a:rPr lang="en-IN" smtClean="0"/>
              <a:t>‹#›</a:t>
            </a:fld>
            <a:endParaRPr lang="en-IN"/>
          </a:p>
        </p:txBody>
      </p:sp>
    </p:spTree>
    <p:extLst>
      <p:ext uri="{BB962C8B-B14F-4D97-AF65-F5344CB8AC3E}">
        <p14:creationId xmlns:p14="http://schemas.microsoft.com/office/powerpoint/2010/main" val="796413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B099DE-6580-D007-CD1A-49CFB98B79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E9DF23-62B5-E260-ACF2-FD08344BAE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4CDD98-3720-783F-C4C5-71DD7A317369}"/>
              </a:ext>
            </a:extLst>
          </p:cNvPr>
          <p:cNvSpPr>
            <a:spLocks noGrp="1"/>
          </p:cNvSpPr>
          <p:nvPr>
            <p:ph type="dt" sz="half" idx="10"/>
          </p:nvPr>
        </p:nvSpPr>
        <p:spPr/>
        <p:txBody>
          <a:bodyPr/>
          <a:lstStyle/>
          <a:p>
            <a:fld id="{B7F37BB6-3FF3-403C-AA14-B00D84FAB674}" type="datetimeFigureOut">
              <a:rPr lang="en-IN" smtClean="0"/>
              <a:t>20-01-2025</a:t>
            </a:fld>
            <a:endParaRPr lang="en-IN"/>
          </a:p>
        </p:txBody>
      </p:sp>
      <p:sp>
        <p:nvSpPr>
          <p:cNvPr id="5" name="Footer Placeholder 4">
            <a:extLst>
              <a:ext uri="{FF2B5EF4-FFF2-40B4-BE49-F238E27FC236}">
                <a16:creationId xmlns:a16="http://schemas.microsoft.com/office/drawing/2014/main" id="{E1A6A5F1-149E-BF75-3252-87C981098C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C9FC86-F6E2-3A80-B8D8-B87C4B18125F}"/>
              </a:ext>
            </a:extLst>
          </p:cNvPr>
          <p:cNvSpPr>
            <a:spLocks noGrp="1"/>
          </p:cNvSpPr>
          <p:nvPr>
            <p:ph type="sldNum" sz="quarter" idx="12"/>
          </p:nvPr>
        </p:nvSpPr>
        <p:spPr/>
        <p:txBody>
          <a:bodyPr/>
          <a:lstStyle/>
          <a:p>
            <a:fld id="{E9AA05D7-F746-4FE4-961A-F892A8B25D8A}" type="slidenum">
              <a:rPr lang="en-IN" smtClean="0"/>
              <a:t>‹#›</a:t>
            </a:fld>
            <a:endParaRPr lang="en-IN"/>
          </a:p>
        </p:txBody>
      </p:sp>
    </p:spTree>
    <p:extLst>
      <p:ext uri="{BB962C8B-B14F-4D97-AF65-F5344CB8AC3E}">
        <p14:creationId xmlns:p14="http://schemas.microsoft.com/office/powerpoint/2010/main" val="2186907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BD643-B41D-EF99-71E6-C015EE8958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799FC0-3F61-C855-7666-EB18673840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4E7649-1795-D53B-7B03-ED72906F270D}"/>
              </a:ext>
            </a:extLst>
          </p:cNvPr>
          <p:cNvSpPr>
            <a:spLocks noGrp="1"/>
          </p:cNvSpPr>
          <p:nvPr>
            <p:ph type="dt" sz="half" idx="10"/>
          </p:nvPr>
        </p:nvSpPr>
        <p:spPr/>
        <p:txBody>
          <a:bodyPr/>
          <a:lstStyle/>
          <a:p>
            <a:fld id="{B7F37BB6-3FF3-403C-AA14-B00D84FAB674}" type="datetimeFigureOut">
              <a:rPr lang="en-IN" smtClean="0"/>
              <a:t>20-01-2025</a:t>
            </a:fld>
            <a:endParaRPr lang="en-IN"/>
          </a:p>
        </p:txBody>
      </p:sp>
      <p:sp>
        <p:nvSpPr>
          <p:cNvPr id="5" name="Footer Placeholder 4">
            <a:extLst>
              <a:ext uri="{FF2B5EF4-FFF2-40B4-BE49-F238E27FC236}">
                <a16:creationId xmlns:a16="http://schemas.microsoft.com/office/drawing/2014/main" id="{A4EA2443-A116-277E-C269-327836A2F1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F55430-977D-3E97-7255-71F751BDE7DF}"/>
              </a:ext>
            </a:extLst>
          </p:cNvPr>
          <p:cNvSpPr>
            <a:spLocks noGrp="1"/>
          </p:cNvSpPr>
          <p:nvPr>
            <p:ph type="sldNum" sz="quarter" idx="12"/>
          </p:nvPr>
        </p:nvSpPr>
        <p:spPr/>
        <p:txBody>
          <a:bodyPr/>
          <a:lstStyle/>
          <a:p>
            <a:fld id="{E9AA05D7-F746-4FE4-961A-F892A8B25D8A}" type="slidenum">
              <a:rPr lang="en-IN" smtClean="0"/>
              <a:t>‹#›</a:t>
            </a:fld>
            <a:endParaRPr lang="en-IN"/>
          </a:p>
        </p:txBody>
      </p:sp>
    </p:spTree>
    <p:extLst>
      <p:ext uri="{BB962C8B-B14F-4D97-AF65-F5344CB8AC3E}">
        <p14:creationId xmlns:p14="http://schemas.microsoft.com/office/powerpoint/2010/main" val="2458645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60947-D8F9-784B-2A3A-9BD6D2167C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D47E61D-9738-5163-753A-AD6F61706A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5D51E4-FD70-C077-FDC4-5EEF2EBCFB3E}"/>
              </a:ext>
            </a:extLst>
          </p:cNvPr>
          <p:cNvSpPr>
            <a:spLocks noGrp="1"/>
          </p:cNvSpPr>
          <p:nvPr>
            <p:ph type="dt" sz="half" idx="10"/>
          </p:nvPr>
        </p:nvSpPr>
        <p:spPr/>
        <p:txBody>
          <a:bodyPr/>
          <a:lstStyle/>
          <a:p>
            <a:fld id="{B7F37BB6-3FF3-403C-AA14-B00D84FAB674}" type="datetimeFigureOut">
              <a:rPr lang="en-IN" smtClean="0"/>
              <a:t>20-01-2025</a:t>
            </a:fld>
            <a:endParaRPr lang="en-IN"/>
          </a:p>
        </p:txBody>
      </p:sp>
      <p:sp>
        <p:nvSpPr>
          <p:cNvPr id="5" name="Footer Placeholder 4">
            <a:extLst>
              <a:ext uri="{FF2B5EF4-FFF2-40B4-BE49-F238E27FC236}">
                <a16:creationId xmlns:a16="http://schemas.microsoft.com/office/drawing/2014/main" id="{4915A6CD-1BB4-F383-A825-12CE4134A3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CC4E5-6048-C9D9-3E51-A189B4F2160A}"/>
              </a:ext>
            </a:extLst>
          </p:cNvPr>
          <p:cNvSpPr>
            <a:spLocks noGrp="1"/>
          </p:cNvSpPr>
          <p:nvPr>
            <p:ph type="sldNum" sz="quarter" idx="12"/>
          </p:nvPr>
        </p:nvSpPr>
        <p:spPr/>
        <p:txBody>
          <a:bodyPr/>
          <a:lstStyle/>
          <a:p>
            <a:fld id="{E9AA05D7-F746-4FE4-961A-F892A8B25D8A}" type="slidenum">
              <a:rPr lang="en-IN" smtClean="0"/>
              <a:t>‹#›</a:t>
            </a:fld>
            <a:endParaRPr lang="en-IN"/>
          </a:p>
        </p:txBody>
      </p:sp>
    </p:spTree>
    <p:extLst>
      <p:ext uri="{BB962C8B-B14F-4D97-AF65-F5344CB8AC3E}">
        <p14:creationId xmlns:p14="http://schemas.microsoft.com/office/powerpoint/2010/main" val="956001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80F87-4DC3-3E66-030C-665CE16218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6DEB2B-129A-CEEE-50A9-DA3B8820C7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9347A4-0718-8B94-204E-DB22456FC1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65A34A9-36D9-1D37-D348-ADFE67BCEE63}"/>
              </a:ext>
            </a:extLst>
          </p:cNvPr>
          <p:cNvSpPr>
            <a:spLocks noGrp="1"/>
          </p:cNvSpPr>
          <p:nvPr>
            <p:ph type="dt" sz="half" idx="10"/>
          </p:nvPr>
        </p:nvSpPr>
        <p:spPr/>
        <p:txBody>
          <a:bodyPr/>
          <a:lstStyle/>
          <a:p>
            <a:fld id="{B7F37BB6-3FF3-403C-AA14-B00D84FAB674}" type="datetimeFigureOut">
              <a:rPr lang="en-IN" smtClean="0"/>
              <a:t>20-01-2025</a:t>
            </a:fld>
            <a:endParaRPr lang="en-IN"/>
          </a:p>
        </p:txBody>
      </p:sp>
      <p:sp>
        <p:nvSpPr>
          <p:cNvPr id="6" name="Footer Placeholder 5">
            <a:extLst>
              <a:ext uri="{FF2B5EF4-FFF2-40B4-BE49-F238E27FC236}">
                <a16:creationId xmlns:a16="http://schemas.microsoft.com/office/drawing/2014/main" id="{9A756590-585E-2112-0B06-5626D1C375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FBD59C-95AC-DBA0-5A73-F280CF148051}"/>
              </a:ext>
            </a:extLst>
          </p:cNvPr>
          <p:cNvSpPr>
            <a:spLocks noGrp="1"/>
          </p:cNvSpPr>
          <p:nvPr>
            <p:ph type="sldNum" sz="quarter" idx="12"/>
          </p:nvPr>
        </p:nvSpPr>
        <p:spPr/>
        <p:txBody>
          <a:bodyPr/>
          <a:lstStyle/>
          <a:p>
            <a:fld id="{E9AA05D7-F746-4FE4-961A-F892A8B25D8A}" type="slidenum">
              <a:rPr lang="en-IN" smtClean="0"/>
              <a:t>‹#›</a:t>
            </a:fld>
            <a:endParaRPr lang="en-IN"/>
          </a:p>
        </p:txBody>
      </p:sp>
    </p:spTree>
    <p:extLst>
      <p:ext uri="{BB962C8B-B14F-4D97-AF65-F5344CB8AC3E}">
        <p14:creationId xmlns:p14="http://schemas.microsoft.com/office/powerpoint/2010/main" val="3413849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B88F7-1F66-ACD3-9AE4-84599D438A9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0DB67A-9E67-B985-AFFE-9ED82FE4B2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5F6896-1A2E-B204-E3A6-1F2CD0F26A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0E4B443-6CC1-1F4E-4D3D-64F7A25CD9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FD87A5-1B73-3C29-8297-B78A634822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236B5A8-03A3-B83D-DC6D-22F0958A43D4}"/>
              </a:ext>
            </a:extLst>
          </p:cNvPr>
          <p:cNvSpPr>
            <a:spLocks noGrp="1"/>
          </p:cNvSpPr>
          <p:nvPr>
            <p:ph type="dt" sz="half" idx="10"/>
          </p:nvPr>
        </p:nvSpPr>
        <p:spPr/>
        <p:txBody>
          <a:bodyPr/>
          <a:lstStyle/>
          <a:p>
            <a:fld id="{B7F37BB6-3FF3-403C-AA14-B00D84FAB674}" type="datetimeFigureOut">
              <a:rPr lang="en-IN" smtClean="0"/>
              <a:t>20-01-2025</a:t>
            </a:fld>
            <a:endParaRPr lang="en-IN"/>
          </a:p>
        </p:txBody>
      </p:sp>
      <p:sp>
        <p:nvSpPr>
          <p:cNvPr id="8" name="Footer Placeholder 7">
            <a:extLst>
              <a:ext uri="{FF2B5EF4-FFF2-40B4-BE49-F238E27FC236}">
                <a16:creationId xmlns:a16="http://schemas.microsoft.com/office/drawing/2014/main" id="{03A63F28-80D7-A915-47A4-F1E5E775A6E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C54C7C3-88B5-234C-F374-B710E4BAE8E9}"/>
              </a:ext>
            </a:extLst>
          </p:cNvPr>
          <p:cNvSpPr>
            <a:spLocks noGrp="1"/>
          </p:cNvSpPr>
          <p:nvPr>
            <p:ph type="sldNum" sz="quarter" idx="12"/>
          </p:nvPr>
        </p:nvSpPr>
        <p:spPr/>
        <p:txBody>
          <a:bodyPr/>
          <a:lstStyle/>
          <a:p>
            <a:fld id="{E9AA05D7-F746-4FE4-961A-F892A8B25D8A}" type="slidenum">
              <a:rPr lang="en-IN" smtClean="0"/>
              <a:t>‹#›</a:t>
            </a:fld>
            <a:endParaRPr lang="en-IN"/>
          </a:p>
        </p:txBody>
      </p:sp>
    </p:spTree>
    <p:extLst>
      <p:ext uri="{BB962C8B-B14F-4D97-AF65-F5344CB8AC3E}">
        <p14:creationId xmlns:p14="http://schemas.microsoft.com/office/powerpoint/2010/main" val="70501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B4ED3-48FB-89A2-6BAC-4311C2B2FF6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F7E723A-81B0-2831-08D5-4D21A7CB9D83}"/>
              </a:ext>
            </a:extLst>
          </p:cNvPr>
          <p:cNvSpPr>
            <a:spLocks noGrp="1"/>
          </p:cNvSpPr>
          <p:nvPr>
            <p:ph type="dt" sz="half" idx="10"/>
          </p:nvPr>
        </p:nvSpPr>
        <p:spPr/>
        <p:txBody>
          <a:bodyPr/>
          <a:lstStyle/>
          <a:p>
            <a:fld id="{B7F37BB6-3FF3-403C-AA14-B00D84FAB674}" type="datetimeFigureOut">
              <a:rPr lang="en-IN" smtClean="0"/>
              <a:t>20-01-2025</a:t>
            </a:fld>
            <a:endParaRPr lang="en-IN"/>
          </a:p>
        </p:txBody>
      </p:sp>
      <p:sp>
        <p:nvSpPr>
          <p:cNvPr id="4" name="Footer Placeholder 3">
            <a:extLst>
              <a:ext uri="{FF2B5EF4-FFF2-40B4-BE49-F238E27FC236}">
                <a16:creationId xmlns:a16="http://schemas.microsoft.com/office/drawing/2014/main" id="{55432603-96E0-E2E2-B3F5-F34218EF0A7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1F869DE-B53B-17A8-A9B4-BDE05E988D52}"/>
              </a:ext>
            </a:extLst>
          </p:cNvPr>
          <p:cNvSpPr>
            <a:spLocks noGrp="1"/>
          </p:cNvSpPr>
          <p:nvPr>
            <p:ph type="sldNum" sz="quarter" idx="12"/>
          </p:nvPr>
        </p:nvSpPr>
        <p:spPr/>
        <p:txBody>
          <a:bodyPr/>
          <a:lstStyle/>
          <a:p>
            <a:fld id="{E9AA05D7-F746-4FE4-961A-F892A8B25D8A}" type="slidenum">
              <a:rPr lang="en-IN" smtClean="0"/>
              <a:t>‹#›</a:t>
            </a:fld>
            <a:endParaRPr lang="en-IN"/>
          </a:p>
        </p:txBody>
      </p:sp>
    </p:spTree>
    <p:extLst>
      <p:ext uri="{BB962C8B-B14F-4D97-AF65-F5344CB8AC3E}">
        <p14:creationId xmlns:p14="http://schemas.microsoft.com/office/powerpoint/2010/main" val="2160650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25C443-B01F-25D7-5DA1-FC78F641446A}"/>
              </a:ext>
            </a:extLst>
          </p:cNvPr>
          <p:cNvSpPr>
            <a:spLocks noGrp="1"/>
          </p:cNvSpPr>
          <p:nvPr>
            <p:ph type="dt" sz="half" idx="10"/>
          </p:nvPr>
        </p:nvSpPr>
        <p:spPr/>
        <p:txBody>
          <a:bodyPr/>
          <a:lstStyle/>
          <a:p>
            <a:fld id="{B7F37BB6-3FF3-403C-AA14-B00D84FAB674}" type="datetimeFigureOut">
              <a:rPr lang="en-IN" smtClean="0"/>
              <a:t>20-01-2025</a:t>
            </a:fld>
            <a:endParaRPr lang="en-IN"/>
          </a:p>
        </p:txBody>
      </p:sp>
      <p:sp>
        <p:nvSpPr>
          <p:cNvPr id="3" name="Footer Placeholder 2">
            <a:extLst>
              <a:ext uri="{FF2B5EF4-FFF2-40B4-BE49-F238E27FC236}">
                <a16:creationId xmlns:a16="http://schemas.microsoft.com/office/drawing/2014/main" id="{5749A8F3-CCB1-7B84-FF06-E64736E91B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0ED5A14-F191-0CED-C2DD-7D9E7CEB7035}"/>
              </a:ext>
            </a:extLst>
          </p:cNvPr>
          <p:cNvSpPr>
            <a:spLocks noGrp="1"/>
          </p:cNvSpPr>
          <p:nvPr>
            <p:ph type="sldNum" sz="quarter" idx="12"/>
          </p:nvPr>
        </p:nvSpPr>
        <p:spPr/>
        <p:txBody>
          <a:bodyPr/>
          <a:lstStyle/>
          <a:p>
            <a:fld id="{E9AA05D7-F746-4FE4-961A-F892A8B25D8A}" type="slidenum">
              <a:rPr lang="en-IN" smtClean="0"/>
              <a:t>‹#›</a:t>
            </a:fld>
            <a:endParaRPr lang="en-IN"/>
          </a:p>
        </p:txBody>
      </p:sp>
    </p:spTree>
    <p:extLst>
      <p:ext uri="{BB962C8B-B14F-4D97-AF65-F5344CB8AC3E}">
        <p14:creationId xmlns:p14="http://schemas.microsoft.com/office/powerpoint/2010/main" val="4244714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86C54-24F8-B606-AC0C-3DD5522FF8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279D82-4B9C-5CAE-31DC-7FD6AB4571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2E135B9-FF95-EDB2-41AD-3E9E7DCFBC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A60B23-7F9A-2375-74FB-00C94A6DFD3F}"/>
              </a:ext>
            </a:extLst>
          </p:cNvPr>
          <p:cNvSpPr>
            <a:spLocks noGrp="1"/>
          </p:cNvSpPr>
          <p:nvPr>
            <p:ph type="dt" sz="half" idx="10"/>
          </p:nvPr>
        </p:nvSpPr>
        <p:spPr/>
        <p:txBody>
          <a:bodyPr/>
          <a:lstStyle/>
          <a:p>
            <a:fld id="{B7F37BB6-3FF3-403C-AA14-B00D84FAB674}" type="datetimeFigureOut">
              <a:rPr lang="en-IN" smtClean="0"/>
              <a:t>20-01-2025</a:t>
            </a:fld>
            <a:endParaRPr lang="en-IN"/>
          </a:p>
        </p:txBody>
      </p:sp>
      <p:sp>
        <p:nvSpPr>
          <p:cNvPr id="6" name="Footer Placeholder 5">
            <a:extLst>
              <a:ext uri="{FF2B5EF4-FFF2-40B4-BE49-F238E27FC236}">
                <a16:creationId xmlns:a16="http://schemas.microsoft.com/office/drawing/2014/main" id="{CD9C957E-1FF3-2BAC-A9EF-0604431C90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C765FD-9C47-519F-6D47-E7C48E04EA10}"/>
              </a:ext>
            </a:extLst>
          </p:cNvPr>
          <p:cNvSpPr>
            <a:spLocks noGrp="1"/>
          </p:cNvSpPr>
          <p:nvPr>
            <p:ph type="sldNum" sz="quarter" idx="12"/>
          </p:nvPr>
        </p:nvSpPr>
        <p:spPr/>
        <p:txBody>
          <a:bodyPr/>
          <a:lstStyle/>
          <a:p>
            <a:fld id="{E9AA05D7-F746-4FE4-961A-F892A8B25D8A}" type="slidenum">
              <a:rPr lang="en-IN" smtClean="0"/>
              <a:t>‹#›</a:t>
            </a:fld>
            <a:endParaRPr lang="en-IN"/>
          </a:p>
        </p:txBody>
      </p:sp>
    </p:spTree>
    <p:extLst>
      <p:ext uri="{BB962C8B-B14F-4D97-AF65-F5344CB8AC3E}">
        <p14:creationId xmlns:p14="http://schemas.microsoft.com/office/powerpoint/2010/main" val="3471612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31E98-1208-4387-1CA1-A4099EAF22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539BA7-7F55-E65B-8348-37CD6A43D6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6ED3A32-064D-C73D-6B8F-0B4E8681D8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0319A3-0694-98BE-EFCA-B47D36497513}"/>
              </a:ext>
            </a:extLst>
          </p:cNvPr>
          <p:cNvSpPr>
            <a:spLocks noGrp="1"/>
          </p:cNvSpPr>
          <p:nvPr>
            <p:ph type="dt" sz="half" idx="10"/>
          </p:nvPr>
        </p:nvSpPr>
        <p:spPr/>
        <p:txBody>
          <a:bodyPr/>
          <a:lstStyle/>
          <a:p>
            <a:fld id="{B7F37BB6-3FF3-403C-AA14-B00D84FAB674}" type="datetimeFigureOut">
              <a:rPr lang="en-IN" smtClean="0"/>
              <a:t>20-01-2025</a:t>
            </a:fld>
            <a:endParaRPr lang="en-IN"/>
          </a:p>
        </p:txBody>
      </p:sp>
      <p:sp>
        <p:nvSpPr>
          <p:cNvPr id="6" name="Footer Placeholder 5">
            <a:extLst>
              <a:ext uri="{FF2B5EF4-FFF2-40B4-BE49-F238E27FC236}">
                <a16:creationId xmlns:a16="http://schemas.microsoft.com/office/drawing/2014/main" id="{EC2767BA-053F-9B1F-DC4F-6DDD266A53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77F116-5B3F-3B3C-B2BF-33507C7CABC4}"/>
              </a:ext>
            </a:extLst>
          </p:cNvPr>
          <p:cNvSpPr>
            <a:spLocks noGrp="1"/>
          </p:cNvSpPr>
          <p:nvPr>
            <p:ph type="sldNum" sz="quarter" idx="12"/>
          </p:nvPr>
        </p:nvSpPr>
        <p:spPr/>
        <p:txBody>
          <a:bodyPr/>
          <a:lstStyle/>
          <a:p>
            <a:fld id="{E9AA05D7-F746-4FE4-961A-F892A8B25D8A}" type="slidenum">
              <a:rPr lang="en-IN" smtClean="0"/>
              <a:t>‹#›</a:t>
            </a:fld>
            <a:endParaRPr lang="en-IN"/>
          </a:p>
        </p:txBody>
      </p:sp>
    </p:spTree>
    <p:extLst>
      <p:ext uri="{BB962C8B-B14F-4D97-AF65-F5344CB8AC3E}">
        <p14:creationId xmlns:p14="http://schemas.microsoft.com/office/powerpoint/2010/main" val="73166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ACCC51-F250-A315-474B-AFE585F9A6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AB8AAD-4848-5880-A25A-2BB0721532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24ABA2-0F7D-68F0-137F-AB6B5E9AFE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F37BB6-3FF3-403C-AA14-B00D84FAB674}" type="datetimeFigureOut">
              <a:rPr lang="en-IN" smtClean="0"/>
              <a:t>20-01-2025</a:t>
            </a:fld>
            <a:endParaRPr lang="en-IN"/>
          </a:p>
        </p:txBody>
      </p:sp>
      <p:sp>
        <p:nvSpPr>
          <p:cNvPr id="5" name="Footer Placeholder 4">
            <a:extLst>
              <a:ext uri="{FF2B5EF4-FFF2-40B4-BE49-F238E27FC236}">
                <a16:creationId xmlns:a16="http://schemas.microsoft.com/office/drawing/2014/main" id="{8C1BE064-7A8A-2A51-64FA-D4697C32F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C3D181A-C890-86D7-4903-D3A48577D0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AA05D7-F746-4FE4-961A-F892A8B25D8A}" type="slidenum">
              <a:rPr lang="en-IN" smtClean="0"/>
              <a:t>‹#›</a:t>
            </a:fld>
            <a:endParaRPr lang="en-IN"/>
          </a:p>
        </p:txBody>
      </p:sp>
    </p:spTree>
    <p:extLst>
      <p:ext uri="{BB962C8B-B14F-4D97-AF65-F5344CB8AC3E}">
        <p14:creationId xmlns:p14="http://schemas.microsoft.com/office/powerpoint/2010/main" val="8218443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26197-7A6A-897D-F5CB-DE2C028E49A0}"/>
              </a:ext>
            </a:extLst>
          </p:cNvPr>
          <p:cNvSpPr>
            <a:spLocks noGrp="1"/>
          </p:cNvSpPr>
          <p:nvPr>
            <p:ph type="ctrTitle"/>
          </p:nvPr>
        </p:nvSpPr>
        <p:spPr>
          <a:xfrm>
            <a:off x="1589988" y="406400"/>
            <a:ext cx="9144000" cy="2387600"/>
          </a:xfrm>
        </p:spPr>
        <p:txBody>
          <a:bodyPr/>
          <a:lstStyle/>
          <a:p>
            <a:r>
              <a:rPr lang="en-US" b="1" dirty="0">
                <a:latin typeface="Times New Roman" panose="02020603050405020304" pitchFamily="18" charset="0"/>
                <a:cs typeface="Times New Roman" panose="02020603050405020304" pitchFamily="18" charset="0"/>
              </a:rPr>
              <a:t>Up grad Assignment-</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Lending Club Case Study</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0486FA4-5071-1F84-1679-2E13DA2C72D7}"/>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Group Facilitator: </a:t>
            </a:r>
            <a:r>
              <a:rPr lang="en-IN" i="0" dirty="0" err="1">
                <a:effectLst/>
                <a:latin typeface="Times New Roman" panose="02020603050405020304" pitchFamily="18" charset="0"/>
                <a:cs typeface="Times New Roman" panose="02020603050405020304" pitchFamily="18" charset="0"/>
              </a:rPr>
              <a:t>Mohak</a:t>
            </a:r>
            <a:r>
              <a:rPr lang="en-IN" i="0" dirty="0">
                <a:effectLst/>
                <a:latin typeface="Times New Roman" panose="02020603050405020304" pitchFamily="18" charset="0"/>
                <a:cs typeface="Times New Roman" panose="02020603050405020304" pitchFamily="18" charset="0"/>
              </a:rPr>
              <a:t> Purushottam Pingle </a:t>
            </a:r>
          </a:p>
          <a:p>
            <a:r>
              <a:rPr lang="en-IN" dirty="0">
                <a:latin typeface="Times New Roman" panose="02020603050405020304" pitchFamily="18" charset="0"/>
                <a:cs typeface="Times New Roman" panose="02020603050405020304" pitchFamily="18" charset="0"/>
              </a:rPr>
              <a:t>Other group member : Pooja U</a:t>
            </a:r>
          </a:p>
        </p:txBody>
      </p:sp>
    </p:spTree>
    <p:extLst>
      <p:ext uri="{BB962C8B-B14F-4D97-AF65-F5344CB8AC3E}">
        <p14:creationId xmlns:p14="http://schemas.microsoft.com/office/powerpoint/2010/main" val="1111880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6C5E7-C8A3-C15B-B768-2519524D938E}"/>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4FBB2C95-99EA-BADA-5FA8-506D7F09F94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41590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592C-1FE8-D785-7F58-D2C5DBA2210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D2355B3-B5D3-DAD9-8FD5-A514FE48AC8D}"/>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A consumer finance company which carries out various types of lending activities in urban customers. There are various risks associated with lending activities, and in order to secure the company's business as well as to find prospectus customers a quite diligent analysis is to be undergone with the data's available from past loan approvals which may have been defaulted and non-defaulted.</a:t>
            </a:r>
          </a:p>
          <a:p>
            <a:pPr algn="just"/>
            <a:r>
              <a:rPr lang="en-US" dirty="0">
                <a:latin typeface="Times New Roman" panose="02020603050405020304" pitchFamily="18" charset="0"/>
                <a:cs typeface="Times New Roman" panose="02020603050405020304" pitchFamily="18" charset="0"/>
              </a:rPr>
              <a:t>A  data analysis on what  a consumer finance company should look forward in the application of advances to reduce the chances of defaulters.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7134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8BA47-BE5E-3D31-B480-5960A1F3F45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Analysis overview</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2E96A8-EB98-E2FC-0BA5-054E759C2107}"/>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data provided consist of  entries of 39717 loan issued  in the time period 2007 to 2011 by a consumer finance company</a:t>
            </a:r>
          </a:p>
          <a:p>
            <a:pPr algn="just"/>
            <a:r>
              <a:rPr lang="en-US" dirty="0">
                <a:latin typeface="Times New Roman" panose="02020603050405020304" pitchFamily="18" charset="0"/>
                <a:cs typeface="Times New Roman" panose="02020603050405020304" pitchFamily="18" charset="0"/>
              </a:rPr>
              <a:t>Initial analysis on all the null values have been carried out and removing the irrelevant datapoints from the dataset is done.</a:t>
            </a:r>
          </a:p>
          <a:p>
            <a:pPr algn="just"/>
            <a:r>
              <a:rPr lang="en-US" dirty="0">
                <a:latin typeface="Times New Roman" panose="02020603050405020304" pitchFamily="18" charset="0"/>
                <a:cs typeface="Times New Roman" panose="02020603050405020304" pitchFamily="18" charset="0"/>
              </a:rPr>
              <a:t>Analysis on different parameters that are given in the data set is analyzed to find out the relevant parameters that can be used to identify the defaulter risk.</a:t>
            </a:r>
          </a:p>
          <a:p>
            <a:pPr algn="just"/>
            <a:r>
              <a:rPr lang="en-US" dirty="0">
                <a:latin typeface="Times New Roman" panose="02020603050405020304" pitchFamily="18" charset="0"/>
                <a:cs typeface="Times New Roman" panose="02020603050405020304" pitchFamily="18" charset="0"/>
              </a:rPr>
              <a:t>Removal of unwanted columns as a part of data cleaning is done to make the dataset more perceivable for different analysis.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037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700B-E75C-6A1F-DADC-B6BB969754C3}"/>
              </a:ext>
            </a:extLst>
          </p:cNvPr>
          <p:cNvSpPr>
            <a:spLocks noGrp="1"/>
          </p:cNvSpPr>
          <p:nvPr>
            <p:ph type="title"/>
          </p:nvPr>
        </p:nvSpPr>
        <p:spPr>
          <a:xfrm>
            <a:off x="966537" y="80211"/>
            <a:ext cx="10515600" cy="1325563"/>
          </a:xfrm>
        </p:spPr>
        <p:txBody>
          <a:bodyPr>
            <a:normAutofit/>
          </a:bodyPr>
          <a:lstStyle/>
          <a:p>
            <a:r>
              <a:rPr lang="en-US" sz="3600" dirty="0">
                <a:latin typeface="Times New Roman" panose="02020603050405020304" pitchFamily="18" charset="0"/>
                <a:cs typeface="Times New Roman" panose="02020603050405020304" pitchFamily="18" charset="0"/>
              </a:rPr>
              <a:t>Employment length of the customer and the loan status</a:t>
            </a:r>
            <a:endParaRPr lang="en-IN" sz="3600"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441E84F3-20DE-CC50-58F7-FECA6D9D9DB2}"/>
              </a:ext>
            </a:extLst>
          </p:cNvPr>
          <p:cNvPicPr>
            <a:picLocks noGrp="1" noChangeAspect="1"/>
          </p:cNvPicPr>
          <p:nvPr>
            <p:ph idx="1"/>
          </p:nvPr>
        </p:nvPicPr>
        <p:blipFill>
          <a:blip r:embed="rId2"/>
          <a:stretch>
            <a:fillRect/>
          </a:stretch>
        </p:blipFill>
        <p:spPr>
          <a:xfrm>
            <a:off x="5176786" y="1154261"/>
            <a:ext cx="6710414" cy="5312797"/>
          </a:xfrm>
        </p:spPr>
      </p:pic>
      <p:sp>
        <p:nvSpPr>
          <p:cNvPr id="10" name="TextBox 9">
            <a:extLst>
              <a:ext uri="{FF2B5EF4-FFF2-40B4-BE49-F238E27FC236}">
                <a16:creationId xmlns:a16="http://schemas.microsoft.com/office/drawing/2014/main" id="{B609C7EF-F106-6BCF-E178-24B1BA6C49E2}"/>
              </a:ext>
            </a:extLst>
          </p:cNvPr>
          <p:cNvSpPr txBox="1"/>
          <p:nvPr/>
        </p:nvSpPr>
        <p:spPr>
          <a:xfrm>
            <a:off x="673768" y="1684421"/>
            <a:ext cx="4219074" cy="4154984"/>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With regard to the charged off, increase in tenure of employment the proportion of charged off reduces.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Also it is observed that for employment period greater than 10 years there is more fully paid loan as well as there is a more charged off.</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8370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41713E0-3BC8-62AA-F352-5001B62E9C14}"/>
              </a:ext>
            </a:extLst>
          </p:cNvPr>
          <p:cNvSpPr>
            <a:spLocks noGrp="1"/>
          </p:cNvSpPr>
          <p:nvPr>
            <p:ph type="title"/>
          </p:nvPr>
        </p:nvSpPr>
        <p:spPr>
          <a:xfrm>
            <a:off x="1959142" y="219638"/>
            <a:ext cx="10515600" cy="1325563"/>
          </a:xfrm>
        </p:spPr>
        <p:txBody>
          <a:bodyPr>
            <a:normAutofit/>
          </a:bodyPr>
          <a:lstStyle/>
          <a:p>
            <a:r>
              <a:rPr lang="en-US" sz="3600" dirty="0">
                <a:latin typeface="Times New Roman" panose="02020603050405020304" pitchFamily="18" charset="0"/>
                <a:cs typeface="Times New Roman" panose="02020603050405020304" pitchFamily="18" charset="0"/>
              </a:rPr>
              <a:t>Grade of the customer and the loan status</a:t>
            </a:r>
            <a:endParaRPr lang="en-IN" sz="3600" dirty="0"/>
          </a:p>
        </p:txBody>
      </p:sp>
      <p:pic>
        <p:nvPicPr>
          <p:cNvPr id="12" name="Content Placeholder 11">
            <a:extLst>
              <a:ext uri="{FF2B5EF4-FFF2-40B4-BE49-F238E27FC236}">
                <a16:creationId xmlns:a16="http://schemas.microsoft.com/office/drawing/2014/main" id="{5237BA4F-DD81-219D-B6F2-978C873BFDE6}"/>
              </a:ext>
            </a:extLst>
          </p:cNvPr>
          <p:cNvPicPr>
            <a:picLocks noGrp="1" noChangeAspect="1"/>
          </p:cNvPicPr>
          <p:nvPr>
            <p:ph idx="1"/>
          </p:nvPr>
        </p:nvPicPr>
        <p:blipFill>
          <a:blip r:embed="rId2"/>
          <a:stretch>
            <a:fillRect/>
          </a:stretch>
        </p:blipFill>
        <p:spPr>
          <a:xfrm>
            <a:off x="4044973" y="1844841"/>
            <a:ext cx="8147027" cy="4154984"/>
          </a:xfrm>
        </p:spPr>
      </p:pic>
      <p:sp>
        <p:nvSpPr>
          <p:cNvPr id="13" name="TextBox 12">
            <a:extLst>
              <a:ext uri="{FF2B5EF4-FFF2-40B4-BE49-F238E27FC236}">
                <a16:creationId xmlns:a16="http://schemas.microsoft.com/office/drawing/2014/main" id="{F00DBDD3-F2C0-DC98-B6B2-134D2234E290}"/>
              </a:ext>
            </a:extLst>
          </p:cNvPr>
          <p:cNvSpPr txBox="1"/>
          <p:nvPr/>
        </p:nvSpPr>
        <p:spPr>
          <a:xfrm>
            <a:off x="485274" y="1844841"/>
            <a:ext cx="3733800" cy="4154984"/>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It is observed that the customers who have been graded B,C,D are more of a defaulters when compared to other graded people.</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With respect to grades ,customers who are graded F and G are least risk prone customers for loan  defaulters.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9192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831E6-C831-40E7-5642-43D16C78F6A7}"/>
              </a:ext>
            </a:extLst>
          </p:cNvPr>
          <p:cNvSpPr>
            <a:spLocks noGrp="1"/>
          </p:cNvSpPr>
          <p:nvPr>
            <p:ph type="title"/>
          </p:nvPr>
        </p:nvSpPr>
        <p:spPr>
          <a:xfrm>
            <a:off x="1163052" y="349083"/>
            <a:ext cx="10515600" cy="1325563"/>
          </a:xfrm>
        </p:spPr>
        <p:txBody>
          <a:bodyPr>
            <a:normAutofit/>
          </a:bodyPr>
          <a:lstStyle/>
          <a:p>
            <a:r>
              <a:rPr lang="en-US" sz="3600" dirty="0">
                <a:latin typeface="Times New Roman" panose="02020603050405020304" pitchFamily="18" charset="0"/>
                <a:cs typeface="Times New Roman" panose="02020603050405020304" pitchFamily="18" charset="0"/>
              </a:rPr>
              <a:t>Home Ownership of  customer and the loan status</a:t>
            </a:r>
            <a:endParaRPr lang="en-IN" sz="3600" dirty="0"/>
          </a:p>
        </p:txBody>
      </p:sp>
      <p:pic>
        <p:nvPicPr>
          <p:cNvPr id="5" name="Content Placeholder 4">
            <a:extLst>
              <a:ext uri="{FF2B5EF4-FFF2-40B4-BE49-F238E27FC236}">
                <a16:creationId xmlns:a16="http://schemas.microsoft.com/office/drawing/2014/main" id="{6A6326D7-4440-BDAD-5F4C-A991BE405F09}"/>
              </a:ext>
            </a:extLst>
          </p:cNvPr>
          <p:cNvPicPr>
            <a:picLocks noGrp="1" noChangeAspect="1"/>
          </p:cNvPicPr>
          <p:nvPr>
            <p:ph idx="1"/>
          </p:nvPr>
        </p:nvPicPr>
        <p:blipFill>
          <a:blip r:embed="rId2"/>
          <a:stretch>
            <a:fillRect/>
          </a:stretch>
        </p:blipFill>
        <p:spPr>
          <a:xfrm>
            <a:off x="5035815" y="1470025"/>
            <a:ext cx="6465305" cy="5257226"/>
          </a:xfrm>
        </p:spPr>
      </p:pic>
      <p:sp>
        <p:nvSpPr>
          <p:cNvPr id="6" name="TextBox 5">
            <a:extLst>
              <a:ext uri="{FF2B5EF4-FFF2-40B4-BE49-F238E27FC236}">
                <a16:creationId xmlns:a16="http://schemas.microsoft.com/office/drawing/2014/main" id="{8DC5090F-CAEC-5048-C56B-F4D8C7D6016B}"/>
              </a:ext>
            </a:extLst>
          </p:cNvPr>
          <p:cNvSpPr txBox="1"/>
          <p:nvPr/>
        </p:nvSpPr>
        <p:spPr>
          <a:xfrm>
            <a:off x="513348" y="2085474"/>
            <a:ext cx="3208420" cy="1569660"/>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It is observed that customers who have own house has least risk of defaulting.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8344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EAF3B-2493-935E-237B-B6DA5AADB242}"/>
              </a:ext>
            </a:extLst>
          </p:cNvPr>
          <p:cNvSpPr>
            <a:spLocks noGrp="1"/>
          </p:cNvSpPr>
          <p:nvPr>
            <p:ph type="title"/>
          </p:nvPr>
        </p:nvSpPr>
        <p:spPr>
          <a:xfrm>
            <a:off x="3035967" y="268873"/>
            <a:ext cx="10515600" cy="1325563"/>
          </a:xfrm>
        </p:spPr>
        <p:txBody>
          <a:bodyPr>
            <a:normAutofit/>
          </a:bodyPr>
          <a:lstStyle/>
          <a:p>
            <a:r>
              <a:rPr lang="en-US" sz="3600" dirty="0">
                <a:latin typeface="Times New Roman" panose="02020603050405020304" pitchFamily="18" charset="0"/>
                <a:cs typeface="Times New Roman" panose="02020603050405020304" pitchFamily="18" charset="0"/>
              </a:rPr>
              <a:t>Purpose and the loan status</a:t>
            </a:r>
            <a:endParaRPr lang="en-IN" sz="3600" dirty="0"/>
          </a:p>
        </p:txBody>
      </p:sp>
      <p:pic>
        <p:nvPicPr>
          <p:cNvPr id="9" name="Content Placeholder 8">
            <a:extLst>
              <a:ext uri="{FF2B5EF4-FFF2-40B4-BE49-F238E27FC236}">
                <a16:creationId xmlns:a16="http://schemas.microsoft.com/office/drawing/2014/main" id="{6563CCC9-2F07-74AE-CD50-D9B708BA1560}"/>
              </a:ext>
            </a:extLst>
          </p:cNvPr>
          <p:cNvPicPr>
            <a:picLocks noGrp="1" noChangeAspect="1"/>
          </p:cNvPicPr>
          <p:nvPr>
            <p:ph idx="1"/>
          </p:nvPr>
        </p:nvPicPr>
        <p:blipFill>
          <a:blip r:embed="rId2"/>
          <a:stretch>
            <a:fillRect/>
          </a:stretch>
        </p:blipFill>
        <p:spPr>
          <a:xfrm>
            <a:off x="4406257" y="1594436"/>
            <a:ext cx="7301060" cy="4653423"/>
          </a:xfrm>
        </p:spPr>
      </p:pic>
      <p:sp>
        <p:nvSpPr>
          <p:cNvPr id="10" name="TextBox 9">
            <a:extLst>
              <a:ext uri="{FF2B5EF4-FFF2-40B4-BE49-F238E27FC236}">
                <a16:creationId xmlns:a16="http://schemas.microsoft.com/office/drawing/2014/main" id="{1437B871-2ECF-F4CB-01BD-D17B77AEED22}"/>
              </a:ext>
            </a:extLst>
          </p:cNvPr>
          <p:cNvSpPr txBox="1"/>
          <p:nvPr/>
        </p:nvSpPr>
        <p:spPr>
          <a:xfrm>
            <a:off x="721895" y="1792347"/>
            <a:ext cx="3705726" cy="3785652"/>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It is observed that more charged off takes place to  loan taken for the purpose of debt consolidation.</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It is always better not to provide loans for debt consolidation with a higher rate of interest in order to reduce the risk.</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177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396C7-CEA1-0AC9-8B3B-964F8E52C76E}"/>
              </a:ext>
            </a:extLst>
          </p:cNvPr>
          <p:cNvSpPr>
            <a:spLocks noGrp="1"/>
          </p:cNvSpPr>
          <p:nvPr>
            <p:ph type="title"/>
          </p:nvPr>
        </p:nvSpPr>
        <p:spPr>
          <a:xfrm>
            <a:off x="1290745" y="349083"/>
            <a:ext cx="10515600" cy="1325563"/>
          </a:xfrm>
        </p:spPr>
        <p:txBody>
          <a:bodyPr>
            <a:normAutofit/>
          </a:bodyPr>
          <a:lstStyle/>
          <a:p>
            <a:r>
              <a:rPr lang="en-US" sz="3600" dirty="0">
                <a:latin typeface="Times New Roman" panose="02020603050405020304" pitchFamily="18" charset="0"/>
                <a:cs typeface="Times New Roman" panose="02020603050405020304" pitchFamily="18" charset="0"/>
              </a:rPr>
              <a:t>Comparison of Interest rate on all loan status</a:t>
            </a:r>
            <a:endParaRPr lang="en-IN"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C8740B1-9095-0C22-C09F-5CE47AE4BD9A}"/>
              </a:ext>
            </a:extLst>
          </p:cNvPr>
          <p:cNvPicPr>
            <a:picLocks noGrp="1" noChangeAspect="1"/>
          </p:cNvPicPr>
          <p:nvPr>
            <p:ph idx="1"/>
          </p:nvPr>
        </p:nvPicPr>
        <p:blipFill>
          <a:blip r:embed="rId2"/>
          <a:stretch>
            <a:fillRect/>
          </a:stretch>
        </p:blipFill>
        <p:spPr>
          <a:xfrm>
            <a:off x="3877821" y="1674646"/>
            <a:ext cx="7827258" cy="4351338"/>
          </a:xfrm>
        </p:spPr>
      </p:pic>
      <p:sp>
        <p:nvSpPr>
          <p:cNvPr id="6" name="TextBox 5">
            <a:extLst>
              <a:ext uri="{FF2B5EF4-FFF2-40B4-BE49-F238E27FC236}">
                <a16:creationId xmlns:a16="http://schemas.microsoft.com/office/drawing/2014/main" id="{DC9749A8-FA69-95AE-1FD5-D03E68CB7CAD}"/>
              </a:ext>
            </a:extLst>
          </p:cNvPr>
          <p:cNvSpPr txBox="1"/>
          <p:nvPr/>
        </p:nvSpPr>
        <p:spPr>
          <a:xfrm>
            <a:off x="385655" y="2245895"/>
            <a:ext cx="3163661" cy="2308324"/>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It is observed that for the charged off loan the rate of interest is more on comparison to the fully paid loan. </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1956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C6C64-FDA4-7387-36DA-6F688FA739C8}"/>
              </a:ext>
            </a:extLst>
          </p:cNvPr>
          <p:cNvSpPr>
            <a:spLocks noGrp="1"/>
          </p:cNvSpPr>
          <p:nvPr>
            <p:ph type="title"/>
          </p:nvPr>
        </p:nvSpPr>
        <p:spPr/>
        <p:txBody>
          <a:bodyPr>
            <a:noAutofit/>
          </a:bodyPr>
          <a:lstStyle/>
          <a:p>
            <a:r>
              <a:rPr lang="en-US" sz="3600" dirty="0">
                <a:latin typeface="Times New Roman" panose="02020603050405020304" pitchFamily="18" charset="0"/>
                <a:cs typeface="Times New Roman" panose="02020603050405020304" pitchFamily="18" charset="0"/>
              </a:rPr>
              <a:t>The dependance of the delinquency in borrowers credit file for the past 2 years with respect to the loan status</a:t>
            </a:r>
            <a:endParaRPr lang="en-IN"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EAB78EF-70C2-3B5F-E74B-875174B1270B}"/>
              </a:ext>
            </a:extLst>
          </p:cNvPr>
          <p:cNvPicPr>
            <a:picLocks noGrp="1" noChangeAspect="1"/>
          </p:cNvPicPr>
          <p:nvPr>
            <p:ph idx="1"/>
          </p:nvPr>
        </p:nvPicPr>
        <p:blipFill>
          <a:blip r:embed="rId2"/>
          <a:stretch>
            <a:fillRect/>
          </a:stretch>
        </p:blipFill>
        <p:spPr>
          <a:xfrm>
            <a:off x="3347408" y="1920875"/>
            <a:ext cx="8406442" cy="4351338"/>
          </a:xfrm>
        </p:spPr>
      </p:pic>
      <p:sp>
        <p:nvSpPr>
          <p:cNvPr id="6" name="TextBox 5">
            <a:extLst>
              <a:ext uri="{FF2B5EF4-FFF2-40B4-BE49-F238E27FC236}">
                <a16:creationId xmlns:a16="http://schemas.microsoft.com/office/drawing/2014/main" id="{90C0ECDC-6EE5-C7C6-A9BA-1EE7ABF8C81C}"/>
              </a:ext>
            </a:extLst>
          </p:cNvPr>
          <p:cNvSpPr txBox="1"/>
          <p:nvPr/>
        </p:nvSpPr>
        <p:spPr>
          <a:xfrm>
            <a:off x="593368" y="2823411"/>
            <a:ext cx="2679032" cy="1938992"/>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more the delinquency and  borrowers credit file the less defaulting is observed.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7063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TotalTime>
  <Words>456</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Up grad Assignment- Lending Club Case Study</vt:lpstr>
      <vt:lpstr>Problem statement</vt:lpstr>
      <vt:lpstr>Analysis overview</vt:lpstr>
      <vt:lpstr>Employment length of the customer and the loan status</vt:lpstr>
      <vt:lpstr>Grade of the customer and the loan status</vt:lpstr>
      <vt:lpstr>Home Ownership of  customer and the loan status</vt:lpstr>
      <vt:lpstr>Purpose and the loan status</vt:lpstr>
      <vt:lpstr>Comparison of Interest rate on all loan status</vt:lpstr>
      <vt:lpstr>The dependance of the delinquency in borrowers credit file for the past 2 years with respect to the loan status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1</cp:revision>
  <dcterms:created xsi:type="dcterms:W3CDTF">2025-01-20T15:48:34Z</dcterms:created>
  <dcterms:modified xsi:type="dcterms:W3CDTF">2025-01-20T17:02:31Z</dcterms:modified>
</cp:coreProperties>
</file>