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125"/>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21434"/>
            <a:ext cx="7766936" cy="2929402"/>
          </a:xfrm>
        </p:spPr>
        <p:txBody>
          <a:bodyPr/>
          <a:lstStyle/>
          <a:p>
            <a:r>
              <a:rPr lang="en-IN" sz="3200" dirty="0">
                <a:latin typeface="Times New Roman" panose="02020603050405020304" pitchFamily="18" charset="0"/>
                <a:cs typeface="Times New Roman" panose="02020603050405020304" pitchFamily="18" charset="0"/>
              </a:rPr>
              <a:t>Forecasting Real Estate Values with Machine Learning: A Comparative Study of Methods and Attributes of Property structure</a:t>
            </a:r>
          </a:p>
        </p:txBody>
      </p:sp>
      <p:sp>
        <p:nvSpPr>
          <p:cNvPr id="3" name="Subtitle 2"/>
          <p:cNvSpPr>
            <a:spLocks noGrp="1"/>
          </p:cNvSpPr>
          <p:nvPr>
            <p:ph type="subTitle" idx="1"/>
          </p:nvPr>
        </p:nvSpPr>
        <p:spPr/>
        <p:txBody>
          <a:bodyPr>
            <a:normAutofit lnSpcReduction="10000"/>
          </a:bodyPr>
          <a:lstStyle/>
          <a:p>
            <a:endParaRPr lang="en-IN" dirty="0" smtClean="0"/>
          </a:p>
          <a:p>
            <a:r>
              <a:rPr lang="en-IN" dirty="0" smtClean="0">
                <a:latin typeface="Times New Roman" pitchFamily="18" charset="0"/>
                <a:cs typeface="Times New Roman" pitchFamily="18" charset="0"/>
              </a:rPr>
              <a:t>Host: Pooja Nayak</a:t>
            </a:r>
          </a:p>
          <a:p>
            <a:r>
              <a:rPr lang="en-IN" dirty="0" smtClean="0">
                <a:latin typeface="Times New Roman" pitchFamily="18" charset="0"/>
                <a:cs typeface="Times New Roman" pitchFamily="18" charset="0"/>
              </a:rPr>
              <a:t>Date: 05-08-2024</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78335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Model Evaluation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23546" y="1801907"/>
            <a:ext cx="8596668" cy="4805082"/>
          </a:xfrm>
        </p:spPr>
        <p:txBody>
          <a:bodyPr>
            <a:normAutofit lnSpcReduction="10000"/>
          </a:bodyPr>
          <a:lstStyle/>
          <a:p>
            <a:r>
              <a:rPr lang="en-IN" b="1" dirty="0" smtClean="0">
                <a:latin typeface="Times New Roman" pitchFamily="18" charset="0"/>
                <a:cs typeface="Times New Roman" pitchFamily="18" charset="0"/>
              </a:rPr>
              <a:t>Grid Search Cross-Validation</a:t>
            </a:r>
          </a:p>
          <a:p>
            <a:pPr lvl="1"/>
            <a:r>
              <a:rPr lang="en-IN" sz="1800" b="1" dirty="0" smtClean="0">
                <a:latin typeface="Times New Roman" pitchFamily="18" charset="0"/>
                <a:cs typeface="Times New Roman" pitchFamily="18" charset="0"/>
              </a:rPr>
              <a:t>Description: </a:t>
            </a:r>
            <a:r>
              <a:rPr lang="en-IN" sz="1800" dirty="0" smtClean="0">
                <a:latin typeface="Times New Roman" pitchFamily="18" charset="0"/>
                <a:cs typeface="Times New Roman" pitchFamily="18" charset="0"/>
              </a:rPr>
              <a:t>Optimized hyperparameters by exhaustively searching over a grid of possible values.</a:t>
            </a:r>
          </a:p>
          <a:p>
            <a:pPr lvl="1"/>
            <a:r>
              <a:rPr lang="en-IN" sz="1800" b="1" dirty="0" smtClean="0">
                <a:latin typeface="Times New Roman" pitchFamily="18" charset="0"/>
                <a:cs typeface="Times New Roman" pitchFamily="18" charset="0"/>
              </a:rPr>
              <a:t>Reasoning: </a:t>
            </a:r>
            <a:r>
              <a:rPr lang="en-IN" sz="1800" dirty="0" smtClean="0">
                <a:latin typeface="Times New Roman" pitchFamily="18" charset="0"/>
                <a:cs typeface="Times New Roman" pitchFamily="18" charset="0"/>
              </a:rPr>
              <a:t>Enhances model performance by finding the best combination of hyperparameters.</a:t>
            </a:r>
          </a:p>
          <a:p>
            <a:r>
              <a:rPr lang="en-IN" b="1" dirty="0" smtClean="0">
                <a:latin typeface="Times New Roman" pitchFamily="18" charset="0"/>
                <a:cs typeface="Times New Roman" pitchFamily="18" charset="0"/>
              </a:rPr>
              <a:t>R2 Score, Mean Absolute Error (MAE)</a:t>
            </a:r>
          </a:p>
          <a:p>
            <a:pPr lvl="1"/>
            <a:r>
              <a:rPr lang="en-IN" sz="1800" b="1" dirty="0" smtClean="0">
                <a:latin typeface="Times New Roman" pitchFamily="18" charset="0"/>
                <a:cs typeface="Times New Roman" pitchFamily="18" charset="0"/>
              </a:rPr>
              <a:t>Description: </a:t>
            </a:r>
            <a:r>
              <a:rPr lang="en-IN" sz="1800" dirty="0" smtClean="0">
                <a:latin typeface="Times New Roman" pitchFamily="18" charset="0"/>
                <a:cs typeface="Times New Roman" pitchFamily="18" charset="0"/>
              </a:rPr>
              <a:t>Evaluated model performance using R2 (explained variance) and MAE (average absolute errors).</a:t>
            </a:r>
          </a:p>
          <a:p>
            <a:pPr lvl="1"/>
            <a:r>
              <a:rPr lang="en-IN" sz="1800" b="1" dirty="0" smtClean="0">
                <a:latin typeface="Times New Roman" pitchFamily="18" charset="0"/>
                <a:cs typeface="Times New Roman" pitchFamily="18" charset="0"/>
              </a:rPr>
              <a:t>Reasoning: </a:t>
            </a:r>
            <a:r>
              <a:rPr lang="en-IN" sz="1800" dirty="0" smtClean="0">
                <a:latin typeface="Times New Roman" pitchFamily="18" charset="0"/>
                <a:cs typeface="Times New Roman" pitchFamily="18" charset="0"/>
              </a:rPr>
              <a:t>Provides a comprehensive assessment of model accuracy and reliability.</a:t>
            </a:r>
          </a:p>
          <a:p>
            <a:r>
              <a:rPr lang="en-IN" sz="1900" b="1" dirty="0" smtClean="0">
                <a:latin typeface="Times New Roman" pitchFamily="18" charset="0"/>
                <a:cs typeface="Times New Roman" pitchFamily="18" charset="0"/>
              </a:rPr>
              <a:t>Saving the Model Using Pickle</a:t>
            </a:r>
          </a:p>
          <a:p>
            <a:pPr lvl="1"/>
            <a:r>
              <a:rPr lang="en-IN" sz="1900" b="1" dirty="0" smtClean="0">
                <a:latin typeface="Times New Roman" pitchFamily="18" charset="0"/>
                <a:cs typeface="Times New Roman" pitchFamily="18" charset="0"/>
              </a:rPr>
              <a:t>Description: </a:t>
            </a:r>
            <a:r>
              <a:rPr lang="en-IN" sz="1900" dirty="0" smtClean="0">
                <a:latin typeface="Times New Roman" pitchFamily="18" charset="0"/>
                <a:cs typeface="Times New Roman" pitchFamily="18" charset="0"/>
              </a:rPr>
              <a:t>Serialized the trained model for future use.</a:t>
            </a:r>
          </a:p>
          <a:p>
            <a:pPr lvl="1"/>
            <a:r>
              <a:rPr lang="en-IN" sz="1900" b="1" dirty="0" smtClean="0">
                <a:latin typeface="Times New Roman" pitchFamily="18" charset="0"/>
                <a:cs typeface="Times New Roman" pitchFamily="18" charset="0"/>
              </a:rPr>
              <a:t>Reasoning: </a:t>
            </a:r>
            <a:r>
              <a:rPr lang="en-IN" sz="1900" dirty="0" smtClean="0">
                <a:latin typeface="Times New Roman" pitchFamily="18" charset="0"/>
                <a:cs typeface="Times New Roman" pitchFamily="18" charset="0"/>
              </a:rPr>
              <a:t>Allows for easy storage and retrieval of the model for deployment or further analysis.</a:t>
            </a:r>
          </a:p>
          <a:p>
            <a:pPr lvl="1">
              <a:buNone/>
            </a:pPr>
            <a:endParaRPr lang="en-IN" sz="1900" b="1" dirty="0" smtClean="0">
              <a:latin typeface="Times New Roman" pitchFamily="18" charset="0"/>
              <a:cs typeface="Times New Roman" pitchFamily="18" charset="0"/>
            </a:endParaRPr>
          </a:p>
          <a:p>
            <a:pPr lvl="1">
              <a:buNone/>
            </a:pPr>
            <a:endParaRPr lang="en-IN" sz="1900" b="1" dirty="0" smtClean="0">
              <a:latin typeface="Times New Roman" pitchFamily="18" charset="0"/>
              <a:cs typeface="Times New Roman" pitchFamily="18" charset="0"/>
            </a:endParaRPr>
          </a:p>
          <a:p>
            <a:pPr lvl="1">
              <a:buNone/>
            </a:pPr>
            <a:endParaRPr lang="en-IN" sz="1900" b="1"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12857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and Findings</a:t>
            </a:r>
            <a:endParaRPr lang="en-IN" dirty="0"/>
          </a:p>
        </p:txBody>
      </p:sp>
      <p:pic>
        <p:nvPicPr>
          <p:cNvPr id="1026" name="Picture 2"/>
          <p:cNvPicPr>
            <a:picLocks noChangeAspect="1" noChangeArrowheads="1"/>
          </p:cNvPicPr>
          <p:nvPr/>
        </p:nvPicPr>
        <p:blipFill>
          <a:blip r:embed="rId2"/>
          <a:srcRect/>
          <a:stretch>
            <a:fillRect/>
          </a:stretch>
        </p:blipFill>
        <p:spPr bwMode="auto">
          <a:xfrm>
            <a:off x="481573" y="1538007"/>
            <a:ext cx="6943725" cy="180975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473449" y="3550865"/>
            <a:ext cx="5479116" cy="1190625"/>
          </a:xfrm>
          <a:prstGeom prst="rect">
            <a:avLst/>
          </a:prstGeom>
          <a:noFill/>
          <a:ln w="9525">
            <a:noFill/>
            <a:miter lim="800000"/>
            <a:headEnd/>
            <a:tailEnd/>
          </a:ln>
        </p:spPr>
      </p:pic>
      <p:pic>
        <p:nvPicPr>
          <p:cNvPr id="1030" name="Picture 6"/>
          <p:cNvPicPr>
            <a:picLocks noChangeAspect="1" noChangeArrowheads="1"/>
          </p:cNvPicPr>
          <p:nvPr/>
        </p:nvPicPr>
        <p:blipFill>
          <a:blip r:embed="rId4"/>
          <a:srcRect/>
          <a:stretch>
            <a:fillRect/>
          </a:stretch>
        </p:blipFill>
        <p:spPr bwMode="auto">
          <a:xfrm>
            <a:off x="790296" y="4962524"/>
            <a:ext cx="3136245" cy="1411381"/>
          </a:xfrm>
          <a:prstGeom prst="rect">
            <a:avLst/>
          </a:prstGeom>
          <a:noFill/>
          <a:ln w="9525">
            <a:noFill/>
            <a:miter lim="800000"/>
            <a:headEnd/>
            <a:tailEnd/>
          </a:ln>
        </p:spPr>
      </p:pic>
    </p:spTree>
    <p:extLst>
      <p:ext uri="{BB962C8B-B14F-4D97-AF65-F5344CB8AC3E}">
        <p14:creationId xmlns:p14="http://schemas.microsoft.com/office/powerpoint/2010/main" xmlns="" val="251863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798690" y="2048612"/>
            <a:ext cx="5539740" cy="1882140"/>
          </a:xfrm>
          <a:prstGeom prst="rect">
            <a:avLst/>
          </a:prstGeom>
          <a:noFill/>
          <a:ln w="9525">
            <a:noFill/>
            <a:miter lim="800000"/>
            <a:headEnd/>
            <a:tailEnd/>
          </a:ln>
        </p:spPr>
      </p:pic>
      <p:sp>
        <p:nvSpPr>
          <p:cNvPr id="5" name="Rectangle 4"/>
          <p:cNvSpPr/>
          <p:nvPr/>
        </p:nvSpPr>
        <p:spPr>
          <a:xfrm>
            <a:off x="618565" y="4500283"/>
            <a:ext cx="8525435" cy="646331"/>
          </a:xfrm>
          <a:prstGeom prst="rect">
            <a:avLst/>
          </a:prstGeom>
          <a:solidFill>
            <a:schemeClr val="bg1"/>
          </a:solidFill>
        </p:spPr>
        <p:txBody>
          <a:bodyPr wrap="square">
            <a:spAutoFit/>
          </a:bodyPr>
          <a:lstStyle/>
          <a:p>
            <a:r>
              <a:rPr lang="en-IN" dirty="0" smtClean="0">
                <a:latin typeface="Times New Roman" pitchFamily="18" charset="0"/>
                <a:cs typeface="Times New Roman" pitchFamily="18" charset="0"/>
              </a:rPr>
              <a:t>The </a:t>
            </a:r>
            <a:r>
              <a:rPr lang="en-IN" b="1" dirty="0" smtClean="0">
                <a:latin typeface="Times New Roman" pitchFamily="18" charset="0"/>
                <a:cs typeface="Times New Roman" pitchFamily="18" charset="0"/>
              </a:rPr>
              <a:t>RandomForest</a:t>
            </a:r>
            <a:r>
              <a:rPr lang="en-IN" dirty="0" smtClean="0">
                <a:latin typeface="Times New Roman" pitchFamily="18" charset="0"/>
                <a:cs typeface="Times New Roman" pitchFamily="18" charset="0"/>
              </a:rPr>
              <a:t> and </a:t>
            </a:r>
            <a:r>
              <a:rPr lang="en-IN" b="1" dirty="0" smtClean="0">
                <a:latin typeface="Times New Roman" pitchFamily="18" charset="0"/>
                <a:cs typeface="Times New Roman" pitchFamily="18" charset="0"/>
              </a:rPr>
              <a:t>GradientBoosting </a:t>
            </a:r>
            <a:r>
              <a:rPr lang="en-IN" dirty="0" smtClean="0">
                <a:latin typeface="Times New Roman" pitchFamily="18" charset="0"/>
                <a:cs typeface="Times New Roman" pitchFamily="18" charset="0"/>
              </a:rPr>
              <a:t>models performed significantly better than the linear models (Lasso, Ridge, ElasticNet), with higher R² scores and lower MAE values.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25840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DEBCF">
                <a:alpha val="68000"/>
              </a:srgbClr>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2665708"/>
            <a:ext cx="8516318" cy="1712562"/>
          </a:xfrm>
        </p:spPr>
        <p:txBody>
          <a:bodyPr>
            <a:normAutofit fontScale="90000"/>
          </a:bodyPr>
          <a:lstStyle/>
          <a:p>
            <a:r>
              <a:rPr lang="en-IN" dirty="0" smtClean="0"/>
              <a:t>                </a:t>
            </a:r>
            <a:r>
              <a:rPr lang="en-IN" sz="4800" b="1" dirty="0" smtClean="0">
                <a:solidFill>
                  <a:schemeClr val="bg1"/>
                </a:solidFill>
              </a:rPr>
              <a:t>Thank You </a:t>
            </a:r>
            <a:r>
              <a:rPr lang="en-IN" dirty="0" smtClean="0"/>
              <a:t/>
            </a:r>
            <a:br>
              <a:rPr lang="en-IN" dirty="0" smtClean="0"/>
            </a:br>
            <a:r>
              <a:rPr lang="en-IN" dirty="0" smtClean="0"/>
              <a:t>                 </a:t>
            </a:r>
            <a:r>
              <a:rPr lang="en-IN" sz="3200" b="1" dirty="0" smtClean="0">
                <a:solidFill>
                  <a:schemeClr val="bg1"/>
                </a:solidFill>
              </a:rPr>
              <a:t>For Your Attention   !                   </a:t>
            </a:r>
            <a:br>
              <a:rPr lang="en-IN" sz="3200" b="1" dirty="0" smtClean="0">
                <a:solidFill>
                  <a:schemeClr val="bg1"/>
                </a:solidFill>
              </a:rPr>
            </a:br>
            <a:r>
              <a:rPr lang="en-IN" sz="3200" b="1" dirty="0" smtClean="0">
                <a:solidFill>
                  <a:schemeClr val="bg1"/>
                </a:solidFill>
              </a:rPr>
              <a:t>                                                   </a:t>
            </a:r>
            <a:endParaRPr lang="en-IN" sz="32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itchFamily="18" charset="0"/>
                <a:cs typeface="Times New Roman" pitchFamily="18" charset="0"/>
              </a:rPr>
              <a:t>Problem Statement</a:t>
            </a:r>
          </a:p>
        </p:txBody>
      </p:sp>
      <p:sp>
        <p:nvSpPr>
          <p:cNvPr id="3" name="Rectangle 2"/>
          <p:cNvSpPr/>
          <p:nvPr/>
        </p:nvSpPr>
        <p:spPr>
          <a:xfrm>
            <a:off x="603850" y="1733909"/>
            <a:ext cx="8065698" cy="3416320"/>
          </a:xfrm>
          <a:prstGeom prst="rect">
            <a:avLst/>
          </a:prstGeom>
        </p:spPr>
        <p:txBody>
          <a:bodyPr wrap="square">
            <a:spAutoFit/>
          </a:bodyPr>
          <a:lstStyle/>
          <a:p>
            <a:pPr algn="just"/>
            <a:r>
              <a:rPr lang="en-IN" dirty="0">
                <a:solidFill>
                  <a:srgbClr val="000000"/>
                </a:solidFill>
                <a:latin typeface="Times New Roman" panose="02020603050405020304" pitchFamily="18" charset="0"/>
                <a:cs typeface="Times New Roman" panose="02020603050405020304" pitchFamily="18" charset="0"/>
              </a:rPr>
              <a:t>This dataset belongs to a </a:t>
            </a:r>
            <a:r>
              <a:rPr lang="en-IN" b="1" dirty="0">
                <a:solidFill>
                  <a:srgbClr val="000000"/>
                </a:solidFill>
                <a:latin typeface="Times New Roman" panose="02020603050405020304" pitchFamily="18" charset="0"/>
                <a:cs typeface="Times New Roman" panose="02020603050405020304" pitchFamily="18" charset="0"/>
              </a:rPr>
              <a:t>Real Estate </a:t>
            </a:r>
            <a:r>
              <a:rPr lang="en-IN" dirty="0">
                <a:solidFill>
                  <a:srgbClr val="000000"/>
                </a:solidFill>
                <a:latin typeface="Times New Roman" panose="02020603050405020304" pitchFamily="18" charset="0"/>
                <a:cs typeface="Times New Roman" panose="02020603050405020304" pitchFamily="18" charset="0"/>
              </a:rPr>
              <a:t>company that aims to determine accurate property price evaluations based </a:t>
            </a:r>
            <a:r>
              <a:rPr lang="en-IN" dirty="0" smtClean="0">
                <a:solidFill>
                  <a:srgbClr val="000000"/>
                </a:solidFill>
                <a:latin typeface="Times New Roman" panose="02020603050405020304" pitchFamily="18" charset="0"/>
                <a:cs typeface="Times New Roman" panose="02020603050405020304" pitchFamily="18" charset="0"/>
              </a:rPr>
              <a:t>on various </a:t>
            </a:r>
            <a:r>
              <a:rPr lang="en-IN" dirty="0">
                <a:solidFill>
                  <a:srgbClr val="000000"/>
                </a:solidFill>
                <a:latin typeface="Times New Roman" panose="02020603050405020304" pitchFamily="18" charset="0"/>
                <a:cs typeface="Times New Roman" panose="02020603050405020304" pitchFamily="18" charset="0"/>
              </a:rPr>
              <a:t>location-based factors and other relevant attributes. The company intends to develop a sophisticated predictive machine learning model to </a:t>
            </a:r>
            <a:r>
              <a:rPr lang="en-IN" dirty="0" smtClean="0">
                <a:solidFill>
                  <a:srgbClr val="000000"/>
                </a:solidFill>
                <a:latin typeface="Times New Roman" panose="02020603050405020304" pitchFamily="18" charset="0"/>
                <a:cs typeface="Times New Roman" panose="02020603050405020304" pitchFamily="18" charset="0"/>
              </a:rPr>
              <a:t>analyse </a:t>
            </a:r>
            <a:r>
              <a:rPr lang="en-IN" dirty="0">
                <a:solidFill>
                  <a:srgbClr val="000000"/>
                </a:solidFill>
                <a:latin typeface="Times New Roman" panose="02020603050405020304" pitchFamily="18" charset="0"/>
                <a:cs typeface="Times New Roman" panose="02020603050405020304" pitchFamily="18" charset="0"/>
              </a:rPr>
              <a:t>historical property prices and predict future values. This model will leverage comprehensive features, including geographic location, property size, amenities, </a:t>
            </a:r>
            <a:r>
              <a:rPr lang="en-IN" dirty="0" smtClean="0">
                <a:solidFill>
                  <a:srgbClr val="000000"/>
                </a:solidFill>
                <a:latin typeface="Times New Roman" panose="02020603050405020304" pitchFamily="18" charset="0"/>
                <a:cs typeface="Times New Roman" panose="02020603050405020304" pitchFamily="18" charset="0"/>
              </a:rPr>
              <a:t>neighbourhood </a:t>
            </a:r>
            <a:r>
              <a:rPr lang="en-IN" dirty="0">
                <a:solidFill>
                  <a:srgbClr val="000000"/>
                </a:solidFill>
                <a:latin typeface="Times New Roman" panose="02020603050405020304" pitchFamily="18" charset="0"/>
                <a:cs typeface="Times New Roman" panose="02020603050405020304" pitchFamily="18" charset="0"/>
              </a:rPr>
              <a:t>characteristics, and market trends, to provide precise and reliable property price estimations. By integrating these data points into an advanced machine learning algorithm, the company seeks to enhance its pricing strategies, optimize property investments, and provide valuable insights to potential buyers and sellers in the real estate market.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789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33325" cy="896815"/>
          </a:xfrm>
        </p:spPr>
        <p:txBody>
          <a:bodyPr>
            <a:normAutofit fontScale="90000"/>
          </a:bodyPr>
          <a:lstStyle/>
          <a:p>
            <a:pPr fontAlgn="base"/>
            <a:r>
              <a:rPr lang="en-IN" dirty="0" smtClean="0">
                <a:latin typeface="Times New Roman" pitchFamily="18" charset="0"/>
                <a:cs typeface="Times New Roman" pitchFamily="18" charset="0"/>
              </a:rPr>
              <a:t>About the Data</a:t>
            </a:r>
            <a:r>
              <a:rPr lang="en-IN" dirty="0" smtClean="0"/>
              <a:t/>
            </a:r>
            <a:br>
              <a:rPr lang="en-IN" dirty="0" smtClean="0"/>
            </a:br>
            <a:r>
              <a:rPr lang="en-IN" dirty="0" smtClean="0"/>
              <a:t/>
            </a:r>
            <a:br>
              <a:rPr lang="en-IN" dirty="0" smtClean="0"/>
            </a:br>
            <a:r>
              <a:rPr lang="en-IN" dirty="0" smtClean="0">
                <a:latin typeface="Times New Roman" pitchFamily="18" charset="0"/>
                <a:cs typeface="Times New Roman" pitchFamily="18" charset="0"/>
              </a:rPr>
              <a:t>    </a:t>
            </a:r>
            <a:r>
              <a:rPr lang="en-IN" sz="1800" b="1" dirty="0" smtClean="0">
                <a:solidFill>
                  <a:schemeClr val="tx1"/>
                </a:solidFill>
                <a:latin typeface="Times New Roman" pitchFamily="18" charset="0"/>
                <a:cs typeface="Times New Roman" pitchFamily="18" charset="0"/>
              </a:rPr>
              <a:t>No_of_columns </a:t>
            </a:r>
            <a:r>
              <a:rPr lang="en-IN" sz="1800" b="1" dirty="0">
                <a:solidFill>
                  <a:schemeClr val="tx1"/>
                </a:solidFill>
                <a:latin typeface="Times New Roman" pitchFamily="18" charset="0"/>
                <a:cs typeface="Times New Roman" pitchFamily="18" charset="0"/>
              </a:rPr>
              <a:t>– 9  </a:t>
            </a:r>
            <a:r>
              <a:rPr lang="en-IN" sz="1800" b="1" dirty="0" smtClean="0">
                <a:solidFill>
                  <a:schemeClr val="tx1"/>
                </a:solidFill>
                <a:latin typeface="Times New Roman" pitchFamily="18" charset="0"/>
                <a:cs typeface="Times New Roman" pitchFamily="18" charset="0"/>
              </a:rPr>
              <a:t>                                    No_of_Rows </a:t>
            </a:r>
            <a:r>
              <a:rPr lang="en-IN" sz="1800" b="1" dirty="0">
                <a:solidFill>
                  <a:schemeClr val="tx1"/>
                </a:solidFill>
                <a:latin typeface="Times New Roman" pitchFamily="18" charset="0"/>
                <a:cs typeface="Times New Roman" pitchFamily="18" charset="0"/>
              </a:rPr>
              <a:t>– </a:t>
            </a:r>
            <a:r>
              <a:rPr lang="en-IN" sz="1800" b="1" dirty="0" smtClean="0">
                <a:solidFill>
                  <a:schemeClr val="tx1"/>
                </a:solidFill>
                <a:latin typeface="Times New Roman" pitchFamily="18" charset="0"/>
                <a:cs typeface="Times New Roman" pitchFamily="18" charset="0"/>
              </a:rPr>
              <a:t>13320</a:t>
            </a:r>
            <a:r>
              <a:rPr lang="en-IN" sz="1600" b="1" dirty="0">
                <a:solidFill>
                  <a:schemeClr val="tx1"/>
                </a:solidFill>
                <a:latin typeface="Times New Roman" pitchFamily="18" charset="0"/>
                <a:cs typeface="Times New Roman" pitchFamily="18" charset="0"/>
              </a:rPr>
              <a:t/>
            </a:r>
            <a:br>
              <a:rPr lang="en-IN" sz="1600" b="1" dirty="0">
                <a:solidFill>
                  <a:schemeClr val="tx1"/>
                </a:solidFill>
                <a:latin typeface="Times New Roman" pitchFamily="18" charset="0"/>
                <a:cs typeface="Times New Roman"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4" name="Rectangle 1"/>
          <p:cNvSpPr>
            <a:spLocks noChangeArrowheads="1"/>
          </p:cNvSpPr>
          <p:nvPr/>
        </p:nvSpPr>
        <p:spPr bwMode="auto">
          <a:xfrm>
            <a:off x="3176588" y="2160588"/>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215957648"/>
              </p:ext>
            </p:extLst>
          </p:nvPr>
        </p:nvGraphicFramePr>
        <p:xfrm>
          <a:off x="564777" y="1600201"/>
          <a:ext cx="7752746" cy="5116480"/>
        </p:xfrm>
        <a:graphic>
          <a:graphicData uri="http://schemas.openxmlformats.org/drawingml/2006/table">
            <a:tbl>
              <a:tblPr/>
              <a:tblGrid>
                <a:gridCol w="956607"/>
                <a:gridCol w="1177139"/>
                <a:gridCol w="1177139"/>
                <a:gridCol w="691823"/>
                <a:gridCol w="750008"/>
                <a:gridCol w="750008"/>
                <a:gridCol w="603868"/>
                <a:gridCol w="634551"/>
                <a:gridCol w="1011603"/>
              </a:tblGrid>
              <a:tr h="175540">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area_type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availability</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location</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size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society</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total_sqft</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bath</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balcony</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c>
                  <a:txBody>
                    <a:bodyPr/>
                    <a:lstStyle/>
                    <a:p>
                      <a:pPr rtl="0" fontAlgn="b">
                        <a:spcBef>
                          <a:spcPts val="0"/>
                        </a:spcBef>
                        <a:spcAft>
                          <a:spcPts val="0"/>
                        </a:spcAft>
                      </a:pPr>
                      <a:r>
                        <a:rPr lang="en-IN" sz="1000" b="1" i="0" u="none" strike="noStrike" dirty="0">
                          <a:solidFill>
                            <a:srgbClr val="000000"/>
                          </a:solidFill>
                          <a:effectLst/>
                          <a:latin typeface="Times New Roman" panose="02020603050405020304" pitchFamily="18" charset="0"/>
                          <a:cs typeface="Times New Roman" panose="02020603050405020304" pitchFamily="18" charset="0"/>
                        </a:rPr>
                        <a:t>price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B4C6E7"/>
                    </a:solidFill>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19-Dec</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Electronic City Phase II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Coomee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1056</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39.07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175540">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Plot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Chikka Tirupathi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 Bedroom</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Theanmp</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2600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$ 120.00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175540">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Uttarahalli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1440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62.00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Lingadheeranahalli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Soiewre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1521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95.00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Kothanur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1200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51.00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Whitefield</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DuenaTa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1170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38.00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18-May</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Old Airport Road</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Jaades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2732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$ 204.00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Rajaji Nagar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Brway G</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3300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$ 600.00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Marathahalli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1310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63.25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175540">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Plot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Sarjapur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Bedroom</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Skityer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2250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148-150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Mysore Road</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PrntaEn</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1175</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73.50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Bisuvanahalli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Prityel</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1180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48.00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Raja Rajeshwari Nagar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GrrvaGr</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1540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60.00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Ramakrishnappa Layout</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PeBayle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2770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$ 290.00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Manayata Tech Park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1100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48.00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175540">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Ready To Move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Kengeri</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600</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15.00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r h="311906">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Super built-up  Area</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19-Dec</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Binny Pete</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 BHK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She 2rk</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1755</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000" b="0" i="0" u="none" strike="noStrike" dirty="0">
                          <a:solidFill>
                            <a:srgbClr val="000000"/>
                          </a:solidFill>
                          <a:effectLst/>
                          <a:latin typeface="Times New Roman" panose="02020603050405020304" pitchFamily="18" charset="0"/>
                          <a:cs typeface="Times New Roman" panose="02020603050405020304" pitchFamily="18" charset="0"/>
                        </a:rPr>
                        <a:t> $ 122.00 </a:t>
                      </a:r>
                      <a:endParaRPr lang="en-IN" sz="1000" dirty="0">
                        <a:effectLst/>
                        <a:latin typeface="Times New Roman" panose="02020603050405020304" pitchFamily="18" charset="0"/>
                        <a:cs typeface="Times New Roman" panose="02020603050405020304" pitchFamily="18" charset="0"/>
                      </a:endParaRPr>
                    </a:p>
                  </a:txBody>
                  <a:tcPr marL="3037" marR="3037" marT="3037" marB="18223"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5767393" y="2103898"/>
            <a:ext cx="25049191" cy="5261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xmlns="" val="100032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Data Dictionary</a:t>
            </a:r>
            <a:endParaRPr lang="en-IN" dirty="0">
              <a:latin typeface="Times New Roman" pitchFamily="18" charset="0"/>
              <a:cs typeface="Times New Roman" pitchFamily="18" charset="0"/>
            </a:endParaRPr>
          </a:p>
        </p:txBody>
      </p:sp>
      <p:sp>
        <p:nvSpPr>
          <p:cNvPr id="3" name="Rectangle 2"/>
          <p:cNvSpPr/>
          <p:nvPr/>
        </p:nvSpPr>
        <p:spPr>
          <a:xfrm>
            <a:off x="370936" y="1431985"/>
            <a:ext cx="8652294" cy="4165243"/>
          </a:xfrm>
          <a:prstGeom prst="rect">
            <a:avLst/>
          </a:prstGeom>
        </p:spPr>
        <p:txBody>
          <a:bodyPr wrap="square">
            <a:spAutoFit/>
          </a:bodyPr>
          <a:lstStyle/>
          <a:p>
            <a:pPr fontAlgn="base">
              <a:buFont typeface="Arial" panose="020B0604020202020204" pitchFamily="34" charset="0"/>
              <a:buChar char="•"/>
            </a:pPr>
            <a:r>
              <a:rPr lang="en-IN" dirty="0">
                <a:solidFill>
                  <a:srgbClr val="000000"/>
                </a:solidFill>
                <a:latin typeface="Times New Roman" pitchFamily="18" charset="0"/>
                <a:cs typeface="Times New Roman" pitchFamily="18" charset="0"/>
              </a:rPr>
              <a:t>Area_Type: </a:t>
            </a:r>
            <a:r>
              <a:rPr lang="en-IN" dirty="0" smtClean="0">
                <a:solidFill>
                  <a:srgbClr val="000000"/>
                </a:solidFill>
                <a:latin typeface="Times New Roman" pitchFamily="18" charset="0"/>
                <a:cs typeface="Times New Roman" pitchFamily="18" charset="0"/>
              </a:rPr>
              <a:t> </a:t>
            </a:r>
            <a:r>
              <a:rPr lang="en-IN" dirty="0">
                <a:solidFill>
                  <a:srgbClr val="000000"/>
                </a:solidFill>
                <a:latin typeface="Times New Roman" pitchFamily="18" charset="0"/>
                <a:cs typeface="Times New Roman" pitchFamily="18" charset="0"/>
              </a:rPr>
              <a:t>The Type of Area of Property</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Availability: Earliest time to move in the property, availability for possession.</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Location: Locality or Area in the city</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Size: Property Type (Like 3BHK, 4BHK)</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Society: The property in the society or not</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Total Sqft area: Area of property</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Bathroom Nos: No of Bathroom in that particular Property</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Balcony: No of Balcony</a:t>
            </a:r>
          </a:p>
          <a:p>
            <a:pPr fontAlgn="base">
              <a:spcBef>
                <a:spcPts val="1000"/>
              </a:spcBef>
              <a:buFont typeface="Arial" panose="020B0604020202020204" pitchFamily="34" charset="0"/>
              <a:buChar char="•"/>
            </a:pPr>
            <a:r>
              <a:rPr lang="en-IN" dirty="0">
                <a:solidFill>
                  <a:srgbClr val="000000"/>
                </a:solidFill>
                <a:latin typeface="Times New Roman" pitchFamily="18" charset="0"/>
                <a:cs typeface="Times New Roman" pitchFamily="18" charset="0"/>
              </a:rPr>
              <a:t>Price: Price of the property (target Column)</a:t>
            </a:r>
          </a:p>
          <a:p>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992334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4468"/>
            <a:ext cx="8596668" cy="1635932"/>
          </a:xfrm>
        </p:spPr>
        <p:txBody>
          <a:bodyPr/>
          <a:lstStyle/>
          <a:p>
            <a:r>
              <a:rPr lang="en-IN" dirty="0" smtClean="0">
                <a:latin typeface="Times New Roman" pitchFamily="18" charset="0"/>
                <a:cs typeface="Times New Roman" pitchFamily="18" charset="0"/>
              </a:rPr>
              <a:t>Exploratory Data Analysis (EDA)</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64210" y="1490420"/>
            <a:ext cx="3540233" cy="2484895"/>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95946" y="4192292"/>
            <a:ext cx="2936931" cy="2471981"/>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3797085" y="1154624"/>
            <a:ext cx="3246895" cy="2445965"/>
          </a:xfrm>
          <a:prstGeom prst="rect">
            <a:avLst/>
          </a:prstGeom>
          <a:noFill/>
          <a:ln w="9525">
            <a:noFill/>
            <a:miter lim="800000"/>
            <a:headEnd/>
            <a:tailEnd/>
          </a:ln>
        </p:spPr>
      </p:pic>
      <p:pic>
        <p:nvPicPr>
          <p:cNvPr id="2054" name="Picture 6"/>
          <p:cNvPicPr>
            <a:picLocks noChangeAspect="1" noChangeArrowheads="1"/>
          </p:cNvPicPr>
          <p:nvPr/>
        </p:nvPicPr>
        <p:blipFill>
          <a:blip r:embed="rId5"/>
          <a:srcRect/>
          <a:stretch>
            <a:fillRect/>
          </a:stretch>
        </p:blipFill>
        <p:spPr bwMode="auto">
          <a:xfrm>
            <a:off x="3959816" y="3752079"/>
            <a:ext cx="3100951" cy="3105921"/>
          </a:xfrm>
          <a:prstGeom prst="rect">
            <a:avLst/>
          </a:prstGeom>
          <a:noFill/>
          <a:ln w="9525">
            <a:noFill/>
            <a:miter lim="800000"/>
            <a:headEnd/>
            <a:tailEnd/>
          </a:ln>
        </p:spPr>
      </p:pic>
      <p:pic>
        <p:nvPicPr>
          <p:cNvPr id="2055" name="Picture 7"/>
          <p:cNvPicPr>
            <a:picLocks noChangeAspect="1" noChangeArrowheads="1"/>
          </p:cNvPicPr>
          <p:nvPr/>
        </p:nvPicPr>
        <p:blipFill>
          <a:blip r:embed="rId6"/>
          <a:srcRect/>
          <a:stretch>
            <a:fillRect/>
          </a:stretch>
        </p:blipFill>
        <p:spPr bwMode="auto">
          <a:xfrm>
            <a:off x="6896535" y="2332495"/>
            <a:ext cx="3241294" cy="3215897"/>
          </a:xfrm>
          <a:prstGeom prst="rect">
            <a:avLst/>
          </a:prstGeom>
          <a:noFill/>
          <a:ln w="9525">
            <a:noFill/>
            <a:miter lim="800000"/>
            <a:headEnd/>
            <a:tailEnd/>
          </a:ln>
        </p:spPr>
      </p:pic>
    </p:spTree>
    <p:extLst>
      <p:ext uri="{BB962C8B-B14F-4D97-AF65-F5344CB8AC3E}">
        <p14:creationId xmlns:p14="http://schemas.microsoft.com/office/powerpoint/2010/main" xmlns="" val="158463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9973"/>
          </a:xfrm>
        </p:spPr>
        <p:txBody>
          <a:bodyPr/>
          <a:lstStyle/>
          <a:p>
            <a:r>
              <a:rPr lang="en-IN" dirty="0" smtClean="0">
                <a:latin typeface="Times New Roman" pitchFamily="18" charset="0"/>
                <a:cs typeface="Times New Roman" pitchFamily="18" charset="0"/>
              </a:rPr>
              <a:t>Pre-processing</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IN" b="1" dirty="0" smtClean="0">
                <a:latin typeface="Times New Roman" pitchFamily="18" charset="0"/>
                <a:cs typeface="Times New Roman" pitchFamily="18" charset="0"/>
              </a:rPr>
              <a:t>Eliminated Duplicate Records:</a:t>
            </a:r>
            <a:r>
              <a:rPr lang="en-IN" dirty="0" smtClean="0">
                <a:latin typeface="Times New Roman" pitchFamily="18" charset="0"/>
                <a:cs typeface="Times New Roman" pitchFamily="18" charset="0"/>
              </a:rPr>
              <a:t> Ensured data integrity by identifying and removing duplicate entries.</a:t>
            </a:r>
          </a:p>
          <a:p>
            <a:r>
              <a:rPr lang="en-IN" b="1" dirty="0" smtClean="0">
                <a:latin typeface="Times New Roman" pitchFamily="18" charset="0"/>
                <a:cs typeface="Times New Roman" pitchFamily="18" charset="0"/>
              </a:rPr>
              <a:t>Addressed Missing Data:</a:t>
            </a:r>
            <a:r>
              <a:rPr lang="en-IN" dirty="0" smtClean="0">
                <a:latin typeface="Times New Roman" pitchFamily="18" charset="0"/>
                <a:cs typeface="Times New Roman" pitchFamily="18" charset="0"/>
              </a:rPr>
              <a:t> Utilized central tendency measures like mean, median, or mode to fill in missing values and maintain dataset completeness.</a:t>
            </a:r>
          </a:p>
          <a:p>
            <a:r>
              <a:rPr lang="en-IN" b="1" dirty="0" smtClean="0">
                <a:latin typeface="Times New Roman" pitchFamily="18" charset="0"/>
                <a:cs typeface="Times New Roman" pitchFamily="18" charset="0"/>
              </a:rPr>
              <a:t>Handled Outliers</a:t>
            </a:r>
            <a:r>
              <a:rPr lang="en-IN" dirty="0" smtClean="0">
                <a:latin typeface="Times New Roman" pitchFamily="18" charset="0"/>
                <a:cs typeface="Times New Roman" pitchFamily="18" charset="0"/>
              </a:rPr>
              <a:t>: Applied techniques to identify and manage outliers to maintain accurate analysis and enhance model performance.</a:t>
            </a:r>
          </a:p>
          <a:p>
            <a:r>
              <a:rPr lang="en-IN" b="1" dirty="0" smtClean="0">
                <a:latin typeface="Times New Roman" pitchFamily="18" charset="0"/>
                <a:cs typeface="Times New Roman" pitchFamily="18" charset="0"/>
              </a:rPr>
              <a:t>Encoded Categorical Variables:</a:t>
            </a:r>
            <a:r>
              <a:rPr lang="en-IN" dirty="0" smtClean="0">
                <a:latin typeface="Times New Roman" pitchFamily="18" charset="0"/>
                <a:cs typeface="Times New Roman" pitchFamily="18" charset="0"/>
              </a:rPr>
              <a:t> Used mean encoding to convert categorical data into numerical values, making it suitable for modeling.</a:t>
            </a:r>
          </a:p>
          <a:p>
            <a:r>
              <a:rPr lang="en-IN" b="1" dirty="0" smtClean="0">
                <a:latin typeface="Times New Roman" pitchFamily="18" charset="0"/>
                <a:cs typeface="Times New Roman" pitchFamily="18" charset="0"/>
              </a:rPr>
              <a:t>Applied Feature Scaling:</a:t>
            </a:r>
            <a:r>
              <a:rPr lang="en-IN" dirty="0" smtClean="0">
                <a:latin typeface="Times New Roman" pitchFamily="18" charset="0"/>
                <a:cs typeface="Times New Roman" pitchFamily="18" charset="0"/>
              </a:rPr>
              <a:t> Adjusted the scale of independent variables to standardize data and improve the effectiveness and efficiency of the model training process.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5470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107576"/>
            <a:ext cx="8610614" cy="1102659"/>
          </a:xfrm>
        </p:spPr>
        <p:txBody>
          <a:bodyPr/>
          <a:lstStyle/>
          <a:p>
            <a:r>
              <a:rPr lang="en-IN" dirty="0" smtClean="0">
                <a:latin typeface="Times New Roman" pitchFamily="18" charset="0"/>
                <a:cs typeface="Times New Roman" pitchFamily="18" charset="0"/>
              </a:rPr>
              <a:t>Methodology</a:t>
            </a:r>
            <a:endParaRPr lang="en-IN" dirty="0">
              <a:latin typeface="Times New Roman" pitchFamily="18" charset="0"/>
              <a:cs typeface="Times New Roman" pitchFamily="18" charset="0"/>
            </a:endParaRPr>
          </a:p>
        </p:txBody>
      </p:sp>
      <p:sp>
        <p:nvSpPr>
          <p:cNvPr id="7" name="Content Placeholder 6"/>
          <p:cNvSpPr>
            <a:spLocks noGrp="1"/>
          </p:cNvSpPr>
          <p:nvPr>
            <p:ph idx="1"/>
          </p:nvPr>
        </p:nvSpPr>
        <p:spPr>
          <a:xfrm>
            <a:off x="677334" y="1004047"/>
            <a:ext cx="8596668" cy="5853953"/>
          </a:xfrm>
        </p:spPr>
        <p:txBody>
          <a:bodyPr>
            <a:noAutofit/>
          </a:bodyPr>
          <a:lstStyle/>
          <a:p>
            <a:r>
              <a:rPr lang="en-IN" sz="1400" b="1" dirty="0" smtClean="0">
                <a:latin typeface="Times New Roman" pitchFamily="18" charset="0"/>
                <a:cs typeface="Times New Roman" pitchFamily="18" charset="0"/>
              </a:rPr>
              <a:t>Regex for Imputation</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Applied regular expressions to handle missing data by identifying and filling missing values.</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Regex allows for precise and flexible data cleaning, which is crucial for maintaining data integrity.</a:t>
            </a:r>
          </a:p>
          <a:p>
            <a:r>
              <a:rPr lang="en-IN" sz="1400" b="1" dirty="0" smtClean="0">
                <a:latin typeface="Times New Roman" pitchFamily="18" charset="0"/>
                <a:cs typeface="Times New Roman" pitchFamily="18" charset="0"/>
              </a:rPr>
              <a:t>Univariate Analysis, Bivariate Analysis</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Examined the distribution of individual variables and Analyzed the relationship between two variables</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Helps in understanding the central tendency, dispersion, and shape of data distribution for single variables. </a:t>
            </a:r>
          </a:p>
          <a:p>
            <a:pPr lvl="1">
              <a:buNone/>
            </a:pPr>
            <a:r>
              <a:rPr lang="en-IN" sz="1400" dirty="0" smtClean="0">
                <a:latin typeface="Times New Roman" pitchFamily="18" charset="0"/>
                <a:cs typeface="Times New Roman" pitchFamily="18" charset="0"/>
              </a:rPr>
              <a:t>     Useful for identifying patterns and correlations between pairs of variables, informing feature selection and engineering.</a:t>
            </a:r>
          </a:p>
          <a:p>
            <a:r>
              <a:rPr lang="en-IN" sz="1400" b="1" dirty="0" smtClean="0">
                <a:latin typeface="Times New Roman" pitchFamily="18" charset="0"/>
                <a:cs typeface="Times New Roman" pitchFamily="18" charset="0"/>
              </a:rPr>
              <a:t>Heat Map</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Visualized data using a matrix of colors to represent values.</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Effective for identifying correlations and patterns in large datasets.</a:t>
            </a:r>
          </a:p>
          <a:p>
            <a:r>
              <a:rPr lang="en-IN" sz="1400" b="1" dirty="0" smtClean="0">
                <a:latin typeface="Times New Roman" pitchFamily="18" charset="0"/>
                <a:cs typeface="Times New Roman" pitchFamily="18" charset="0"/>
              </a:rPr>
              <a:t>Measures of Central Tendency (Mean, Median, Mode)</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Calculated the average, middle, and most frequent values in the data.</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These measures summarize the data and are fundamental for understanding its distribution.</a:t>
            </a:r>
          </a:p>
          <a:p>
            <a:pPr>
              <a:buNone/>
            </a:pPr>
            <a:r>
              <a:rPr lang="en-IN" sz="1400" b="1" dirty="0" smtClean="0">
                <a:latin typeface="Times New Roman" pitchFamily="18" charset="0"/>
                <a:cs typeface="Times New Roman" pitchFamily="18" charset="0"/>
              </a:rPr>
              <a:t>                                                                                                                                                                      Continued …</a:t>
            </a:r>
          </a:p>
          <a:p>
            <a:pPr>
              <a:buNone/>
            </a:pPr>
            <a:endParaRPr lang="en-IN" sz="1400" dirty="0"/>
          </a:p>
        </p:txBody>
      </p:sp>
    </p:spTree>
    <p:extLst>
      <p:ext uri="{BB962C8B-B14F-4D97-AF65-F5344CB8AC3E}">
        <p14:creationId xmlns:p14="http://schemas.microsoft.com/office/powerpoint/2010/main" xmlns="" val="3981442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063" y="449451"/>
            <a:ext cx="8596668" cy="6265114"/>
          </a:xfrm>
        </p:spPr>
        <p:txBody>
          <a:bodyPr>
            <a:normAutofit/>
          </a:bodyPr>
          <a:lstStyle/>
          <a:p>
            <a:r>
              <a:rPr lang="en-IN" sz="1400" b="1" dirty="0" smtClean="0">
                <a:latin typeface="Times New Roman" pitchFamily="18" charset="0"/>
                <a:cs typeface="Times New Roman" pitchFamily="18" charset="0"/>
              </a:rPr>
              <a:t>Encoding (Mean Encoding)</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Transformed categorical variables into numerical values by replacing categories with the mean of the target variable.</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Helps in converting categorical data into a format suitable for machine learning algorithms.</a:t>
            </a:r>
          </a:p>
          <a:p>
            <a:r>
              <a:rPr lang="en-IN" sz="1400" b="1" dirty="0" smtClean="0">
                <a:latin typeface="Times New Roman" pitchFamily="18" charset="0"/>
                <a:cs typeface="Times New Roman" pitchFamily="18" charset="0"/>
              </a:rPr>
              <a:t>Outliers Capping</a:t>
            </a:r>
            <a:endParaRPr lang="en-IN" sz="1400" dirty="0" smtClean="0">
              <a:latin typeface="Times New Roman" pitchFamily="18" charset="0"/>
              <a:cs typeface="Times New Roman" pitchFamily="18" charset="0"/>
            </a:endParaRPr>
          </a:p>
          <a:p>
            <a:pPr lvl="1"/>
            <a:r>
              <a:rPr lang="en-IN" sz="1400" b="1" dirty="0" smtClean="0">
                <a:latin typeface="Times New Roman" pitchFamily="18" charset="0"/>
                <a:cs typeface="Times New Roman" pitchFamily="18" charset="0"/>
              </a:rPr>
              <a:t>Description:</a:t>
            </a:r>
            <a:r>
              <a:rPr lang="en-IN" sz="1400" dirty="0" smtClean="0">
                <a:latin typeface="Times New Roman" pitchFamily="18" charset="0"/>
                <a:cs typeface="Times New Roman" pitchFamily="18" charset="0"/>
              </a:rPr>
              <a:t> Adjusted extreme values to reduce their impact on the model.</a:t>
            </a:r>
          </a:p>
          <a:p>
            <a:pPr lvl="1"/>
            <a:r>
              <a:rPr lang="en-IN" sz="1400" b="1" dirty="0" smtClean="0">
                <a:latin typeface="Times New Roman" pitchFamily="18" charset="0"/>
                <a:cs typeface="Times New Roman" pitchFamily="18" charset="0"/>
              </a:rPr>
              <a:t>Reasoning:</a:t>
            </a:r>
            <a:r>
              <a:rPr lang="en-IN" sz="1400" dirty="0" smtClean="0">
                <a:latin typeface="Times New Roman" pitchFamily="18" charset="0"/>
                <a:cs typeface="Times New Roman" pitchFamily="18" charset="0"/>
              </a:rPr>
              <a:t> Mitigates the influence of outliers, enhancing model performance and robustness.</a:t>
            </a:r>
          </a:p>
          <a:p>
            <a:r>
              <a:rPr lang="en-IN" sz="1400" b="1" dirty="0" smtClean="0">
                <a:latin typeface="Times New Roman" pitchFamily="18" charset="0"/>
                <a:cs typeface="Times New Roman" pitchFamily="18" charset="0"/>
              </a:rPr>
              <a:t>Feature Scaling (Standardization)</a:t>
            </a:r>
          </a:p>
          <a:p>
            <a:pPr lvl="1"/>
            <a:r>
              <a:rPr lang="en-IN" sz="1400" b="1" dirty="0" smtClean="0">
                <a:latin typeface="Times New Roman" pitchFamily="18" charset="0"/>
                <a:cs typeface="Times New Roman" pitchFamily="18" charset="0"/>
              </a:rPr>
              <a:t>Description: </a:t>
            </a:r>
            <a:r>
              <a:rPr lang="en-IN" sz="1400" dirty="0" smtClean="0">
                <a:latin typeface="Times New Roman" pitchFamily="18" charset="0"/>
                <a:cs typeface="Times New Roman" pitchFamily="18" charset="0"/>
              </a:rPr>
              <a:t>Standardized features by removing the mean and scaling to unit variance</a:t>
            </a:r>
            <a:r>
              <a:rPr lang="en-IN" sz="1400" b="1" dirty="0" smtClean="0">
                <a:latin typeface="Times New Roman" pitchFamily="18" charset="0"/>
                <a:cs typeface="Times New Roman" pitchFamily="18" charset="0"/>
              </a:rPr>
              <a:t>.</a:t>
            </a:r>
          </a:p>
          <a:p>
            <a:pPr lvl="1"/>
            <a:r>
              <a:rPr lang="en-IN" sz="1400" b="1" dirty="0" smtClean="0">
                <a:latin typeface="Times New Roman" pitchFamily="18" charset="0"/>
                <a:cs typeface="Times New Roman" pitchFamily="18" charset="0"/>
              </a:rPr>
              <a:t>Reasoning: </a:t>
            </a:r>
            <a:r>
              <a:rPr lang="en-IN" sz="1400" dirty="0" smtClean="0">
                <a:latin typeface="Times New Roman" pitchFamily="18" charset="0"/>
                <a:cs typeface="Times New Roman" pitchFamily="18" charset="0"/>
              </a:rPr>
              <a:t>Ensures that all features contribute equally to the model, improving algorithm performance.</a:t>
            </a:r>
          </a:p>
          <a:p>
            <a:pPr lvl="1">
              <a:buNone/>
            </a:pPr>
            <a:endParaRPr lang="en-IN"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Train-Test Split, K-Fold Cross Validation</a:t>
            </a:r>
          </a:p>
          <a:p>
            <a:pPr lvl="1"/>
            <a:r>
              <a:rPr lang="en-IN" sz="1400" b="1" dirty="0" smtClean="0">
                <a:latin typeface="Times New Roman" pitchFamily="18" charset="0"/>
                <a:cs typeface="Times New Roman" pitchFamily="18" charset="0"/>
              </a:rPr>
              <a:t>Description: </a:t>
            </a:r>
            <a:r>
              <a:rPr lang="en-IN" sz="1400" dirty="0" smtClean="0">
                <a:latin typeface="Times New Roman" pitchFamily="18" charset="0"/>
                <a:cs typeface="Times New Roman" pitchFamily="18" charset="0"/>
              </a:rPr>
              <a:t>Split the data into training and testing sets and used cross-validation for model evaluation.</a:t>
            </a:r>
          </a:p>
          <a:p>
            <a:pPr lvl="1"/>
            <a:r>
              <a:rPr lang="en-IN" sz="1400" b="1" dirty="0" smtClean="0">
                <a:latin typeface="Times New Roman" pitchFamily="18" charset="0"/>
                <a:cs typeface="Times New Roman" pitchFamily="18" charset="0"/>
              </a:rPr>
              <a:t>Reasoning: </a:t>
            </a:r>
            <a:r>
              <a:rPr lang="en-IN" sz="1400" dirty="0" smtClean="0">
                <a:latin typeface="Times New Roman" pitchFamily="18" charset="0"/>
                <a:cs typeface="Times New Roman" pitchFamily="18" charset="0"/>
              </a:rPr>
              <a:t>Ensures model generalization and prevents </a:t>
            </a:r>
            <a:r>
              <a:rPr lang="en-IN" sz="1400" dirty="0" smtClean="0">
                <a:latin typeface="Times New Roman" pitchFamily="18" charset="0"/>
                <a:cs typeface="Times New Roman" pitchFamily="18" charset="0"/>
              </a:rPr>
              <a:t>over fitting</a:t>
            </a:r>
            <a:r>
              <a:rPr lang="en-IN" sz="1400" dirty="0" smtClean="0">
                <a:latin typeface="Times New Roman" pitchFamily="18" charset="0"/>
                <a:cs typeface="Times New Roman" pitchFamily="18" charset="0"/>
              </a:rPr>
              <a:t>.</a:t>
            </a:r>
          </a:p>
          <a:p>
            <a:endParaRPr lang="en-IN" sz="1400"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Model Building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b="1" dirty="0" smtClean="0">
                <a:latin typeface="Times New Roman" pitchFamily="18" charset="0"/>
                <a:cs typeface="Times New Roman" pitchFamily="18" charset="0"/>
              </a:rPr>
              <a:t>Modeling Used - Linear Regression (LR), Lasso, Decision Tree (DT)</a:t>
            </a:r>
          </a:p>
          <a:p>
            <a:pPr lvl="1"/>
            <a:r>
              <a:rPr lang="en-IN" sz="1800" b="1" dirty="0" smtClean="0">
                <a:latin typeface="Times New Roman" pitchFamily="18" charset="0"/>
                <a:cs typeface="Times New Roman" pitchFamily="18" charset="0"/>
              </a:rPr>
              <a:t>Description: </a:t>
            </a:r>
            <a:r>
              <a:rPr lang="en-IN" sz="1800" dirty="0" smtClean="0">
                <a:latin typeface="Times New Roman" pitchFamily="18" charset="0"/>
                <a:cs typeface="Times New Roman" pitchFamily="18" charset="0"/>
              </a:rPr>
              <a:t>Implemented various regression and tree-based models.</a:t>
            </a:r>
          </a:p>
          <a:p>
            <a:pPr lvl="1"/>
            <a:r>
              <a:rPr lang="en-IN" sz="1800" b="1" dirty="0" smtClean="0">
                <a:latin typeface="Times New Roman" pitchFamily="18" charset="0"/>
                <a:cs typeface="Times New Roman" pitchFamily="18" charset="0"/>
              </a:rPr>
              <a:t>Reasoning: </a:t>
            </a:r>
            <a:r>
              <a:rPr lang="en-IN" sz="1800" dirty="0" smtClean="0">
                <a:latin typeface="Times New Roman" pitchFamily="18" charset="0"/>
                <a:cs typeface="Times New Roman" pitchFamily="18" charset="0"/>
              </a:rPr>
              <a:t>Diverse models provide different strengths; LR for linear relationships, Lasso for feature selection, and DT for non-linear relationships.</a:t>
            </a:r>
          </a:p>
          <a:p>
            <a:r>
              <a:rPr lang="en-IN" b="1" dirty="0" smtClean="0">
                <a:latin typeface="Times New Roman" pitchFamily="18" charset="0"/>
                <a:cs typeface="Times New Roman" pitchFamily="18" charset="0"/>
              </a:rPr>
              <a:t>Pipelines (Random Forest, Gradient Boosting, Lasso, Ridge, Elastic Net)</a:t>
            </a:r>
          </a:p>
          <a:p>
            <a:pPr lvl="1"/>
            <a:r>
              <a:rPr lang="en-IN" sz="1800" b="1" dirty="0" smtClean="0">
                <a:latin typeface="Times New Roman" pitchFamily="18" charset="0"/>
                <a:cs typeface="Times New Roman" pitchFamily="18" charset="0"/>
              </a:rPr>
              <a:t>Description: </a:t>
            </a:r>
            <a:r>
              <a:rPr lang="en-IN" sz="1800" dirty="0" smtClean="0">
                <a:latin typeface="Times New Roman" pitchFamily="18" charset="0"/>
                <a:cs typeface="Times New Roman" pitchFamily="18" charset="0"/>
              </a:rPr>
              <a:t>Streamlined the workflow by chaining preprocessing and modeling steps.</a:t>
            </a:r>
          </a:p>
          <a:p>
            <a:pPr lvl="1"/>
            <a:r>
              <a:rPr lang="en-IN" sz="1800" b="1" dirty="0" smtClean="0">
                <a:latin typeface="Times New Roman" pitchFamily="18" charset="0"/>
                <a:cs typeface="Times New Roman" pitchFamily="18" charset="0"/>
              </a:rPr>
              <a:t>Reasoning: </a:t>
            </a:r>
            <a:r>
              <a:rPr lang="en-IN" sz="1800" dirty="0" smtClean="0">
                <a:latin typeface="Times New Roman" pitchFamily="18" charset="0"/>
                <a:cs typeface="Times New Roman" pitchFamily="18" charset="0"/>
              </a:rPr>
              <a:t>Simplifies the process and ensures that the entire workflow is applied consistently during training and testing.</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358505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5215</TotalTime>
  <Words>1095</Words>
  <Application>Microsoft Office PowerPoint</Application>
  <PresentationFormat>Custom</PresentationFormat>
  <Paragraphs>240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Forecasting Real Estate Values with Machine Learning: A Comparative Study of Methods and Attributes of Property structure</vt:lpstr>
      <vt:lpstr>Problem Statement</vt:lpstr>
      <vt:lpstr>About the Data      No_of_columns – 9                                      No_of_Rows – 13320   </vt:lpstr>
      <vt:lpstr>Data Dictionary</vt:lpstr>
      <vt:lpstr>Exploratory Data Analysis (EDA)</vt:lpstr>
      <vt:lpstr>Pre-processing</vt:lpstr>
      <vt:lpstr>Methodology</vt:lpstr>
      <vt:lpstr>Slide 8</vt:lpstr>
      <vt:lpstr>Model Building</vt:lpstr>
      <vt:lpstr>Model Evaluation</vt:lpstr>
      <vt:lpstr>Insights and Findings</vt:lpstr>
      <vt:lpstr>Conclusion</vt:lpstr>
      <vt:lpstr>                Thank You                   For Your Attention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Real Estate Values with Machine Learning: A Comparative Study of Methods and Attributes of Property structure</dc:title>
  <dc:creator>Pooja</dc:creator>
  <cp:lastModifiedBy>Pooja</cp:lastModifiedBy>
  <cp:revision>20</cp:revision>
  <dcterms:created xsi:type="dcterms:W3CDTF">2024-08-01T10:04:30Z</dcterms:created>
  <dcterms:modified xsi:type="dcterms:W3CDTF">2024-08-05T11:10:42Z</dcterms:modified>
</cp:coreProperties>
</file>