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8" r:id="rId7"/>
    <p:sldId id="277" r:id="rId8"/>
    <p:sldId id="269" r:id="rId9"/>
    <p:sldId id="270" r:id="rId10"/>
    <p:sldId id="271" r:id="rId11"/>
    <p:sldId id="267" r:id="rId12"/>
    <p:sldId id="275" r:id="rId13"/>
    <p:sldId id="260" r:id="rId14"/>
    <p:sldId id="274" r:id="rId15"/>
    <p:sldId id="276" r:id="rId16"/>
    <p:sldId id="280" r:id="rId17"/>
    <p:sldId id="264" r:id="rId18"/>
    <p:sldId id="265" r:id="rId19"/>
    <p:sldId id="278" r:id="rId20"/>
    <p:sldId id="279" r:id="rId21"/>
    <p:sldId id="272" r:id="rId22"/>
    <p:sldId id="273" r:id="rId23"/>
    <p:sldId id="261"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66" d="100"/>
          <a:sy n="66" d="100"/>
        </p:scale>
        <p:origin x="7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B5A5-F3A7-458B-9D78-AB4ED3B85D21}"/>
              </a:ext>
            </a:extLst>
          </p:cNvPr>
          <p:cNvSpPr>
            <a:spLocks noGrp="1"/>
          </p:cNvSpPr>
          <p:nvPr>
            <p:ph type="ctrTitle"/>
          </p:nvPr>
        </p:nvSpPr>
        <p:spPr/>
        <p:txBody>
          <a:bodyPr>
            <a:normAutofit fontScale="90000"/>
          </a:bodyPr>
          <a:lstStyle/>
          <a:p>
            <a:pPr algn="ctr"/>
            <a:r>
              <a:rPr lang="en-US" dirty="0"/>
              <a:t>PERSONAL WARDROBE RECOMMENDATION USING DEEP LEARNING</a:t>
            </a:r>
          </a:p>
        </p:txBody>
      </p:sp>
      <p:sp>
        <p:nvSpPr>
          <p:cNvPr id="3" name="Subtitle 2">
            <a:extLst>
              <a:ext uri="{FF2B5EF4-FFF2-40B4-BE49-F238E27FC236}">
                <a16:creationId xmlns:a16="http://schemas.microsoft.com/office/drawing/2014/main" id="{6C6FD613-EC7A-49A1-8BA6-A8EA8FDECBE3}"/>
              </a:ext>
            </a:extLst>
          </p:cNvPr>
          <p:cNvSpPr>
            <a:spLocks noGrp="1"/>
          </p:cNvSpPr>
          <p:nvPr>
            <p:ph type="subTitle" idx="1"/>
          </p:nvPr>
        </p:nvSpPr>
        <p:spPr>
          <a:xfrm>
            <a:off x="2417780" y="3531204"/>
            <a:ext cx="8637072" cy="2455710"/>
          </a:xfrm>
        </p:spPr>
        <p:txBody>
          <a:bodyPr>
            <a:normAutofit/>
          </a:bodyPr>
          <a:lstStyle/>
          <a:p>
            <a:r>
              <a:rPr lang="en-US" dirty="0"/>
              <a:t>Patil, pooja </a:t>
            </a:r>
            <a:r>
              <a:rPr lang="en-US" dirty="0" err="1"/>
              <a:t>vithal</a:t>
            </a:r>
            <a:r>
              <a:rPr lang="en-US" dirty="0"/>
              <a:t>				Carlos rubio Medrano</a:t>
            </a:r>
          </a:p>
          <a:p>
            <a:endParaRPr lang="en-US" dirty="0"/>
          </a:p>
          <a:p>
            <a:pPr algn="ctr"/>
            <a:r>
              <a:rPr lang="en-US" dirty="0"/>
              <a:t>Department of computing sciences</a:t>
            </a:r>
          </a:p>
          <a:p>
            <a:pPr algn="ctr"/>
            <a:r>
              <a:rPr lang="en-US" dirty="0"/>
              <a:t>Texas </a:t>
            </a:r>
            <a:r>
              <a:rPr lang="en-US" dirty="0" err="1"/>
              <a:t>a&amp;m</a:t>
            </a:r>
            <a:r>
              <a:rPr lang="en-US" dirty="0"/>
              <a:t> university – corpus Christi</a:t>
            </a:r>
          </a:p>
          <a:p>
            <a:pPr algn="ctr"/>
            <a:r>
              <a:rPr lang="en-US" dirty="0"/>
              <a:t>Corpus Christi, Texas 78412</a:t>
            </a:r>
          </a:p>
        </p:txBody>
      </p:sp>
    </p:spTree>
    <p:extLst>
      <p:ext uri="{BB962C8B-B14F-4D97-AF65-F5344CB8AC3E}">
        <p14:creationId xmlns:p14="http://schemas.microsoft.com/office/powerpoint/2010/main" val="298774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C75A-76EF-48B1-9010-3A6E2F00ED6E}"/>
              </a:ext>
            </a:extLst>
          </p:cNvPr>
          <p:cNvSpPr>
            <a:spLocks noGrp="1"/>
          </p:cNvSpPr>
          <p:nvPr>
            <p:ph type="title"/>
          </p:nvPr>
        </p:nvSpPr>
        <p:spPr>
          <a:xfrm>
            <a:off x="1451579" y="804519"/>
            <a:ext cx="9603275" cy="1049235"/>
          </a:xfrm>
        </p:spPr>
        <p:txBody>
          <a:bodyPr>
            <a:normAutofit/>
          </a:bodyPr>
          <a:lstStyle/>
          <a:p>
            <a:pPr algn="ctr"/>
            <a:r>
              <a:rPr lang="en-US" dirty="0"/>
              <a:t>Proposed system</a:t>
            </a:r>
            <a:br>
              <a:rPr lang="en-US" dirty="0"/>
            </a:br>
            <a:r>
              <a:rPr lang="en-US" dirty="0"/>
              <a:t>(recommendation system)</a:t>
            </a:r>
          </a:p>
        </p:txBody>
      </p:sp>
      <p:pic>
        <p:nvPicPr>
          <p:cNvPr id="4" name="image6.png" descr="Diagram&#10;&#10;Description automatically generated">
            <a:extLst>
              <a:ext uri="{FF2B5EF4-FFF2-40B4-BE49-F238E27FC236}">
                <a16:creationId xmlns:a16="http://schemas.microsoft.com/office/drawing/2014/main" id="{88FEB184-06EE-495E-AB7F-7BB2CE0C5FA2}"/>
              </a:ext>
            </a:extLst>
          </p:cNvPr>
          <p:cNvPicPr/>
          <p:nvPr/>
        </p:nvPicPr>
        <p:blipFill>
          <a:blip r:embed="rId2"/>
          <a:stretch>
            <a:fillRect/>
          </a:stretch>
        </p:blipFill>
        <p:spPr>
          <a:xfrm>
            <a:off x="1484557" y="2015734"/>
            <a:ext cx="3963342" cy="3884552"/>
          </a:xfrm>
          <a:prstGeom prst="rect">
            <a:avLst/>
          </a:prstGeom>
        </p:spPr>
      </p:pic>
      <p:sp>
        <p:nvSpPr>
          <p:cNvPr id="3" name="Content Placeholder 2">
            <a:extLst>
              <a:ext uri="{FF2B5EF4-FFF2-40B4-BE49-F238E27FC236}">
                <a16:creationId xmlns:a16="http://schemas.microsoft.com/office/drawing/2014/main" id="{B93A99C4-94CE-4CD0-AAE0-9B1661FD2257}"/>
              </a:ext>
            </a:extLst>
          </p:cNvPr>
          <p:cNvSpPr>
            <a:spLocks noGrp="1"/>
          </p:cNvSpPr>
          <p:nvPr>
            <p:ph idx="1"/>
          </p:nvPr>
        </p:nvSpPr>
        <p:spPr>
          <a:xfrm>
            <a:off x="5707781" y="2015734"/>
            <a:ext cx="5347073" cy="3884552"/>
          </a:xfrm>
        </p:spPr>
        <p:txBody>
          <a:bodyPr>
            <a:normAutofit/>
          </a:bodyPr>
          <a:lstStyle/>
          <a:p>
            <a:pPr>
              <a:buFont typeface="Wingdings" panose="05000000000000000000" pitchFamily="2" charset="2"/>
              <a:buChar char="Ø"/>
            </a:pPr>
            <a:r>
              <a:rPr lang="en-US" dirty="0"/>
              <a:t> There will be some phases to implement this system as mentioned below:</a:t>
            </a:r>
          </a:p>
          <a:p>
            <a:pPr marL="457200" indent="-457200">
              <a:buAutoNum type="arabicPeriod"/>
            </a:pPr>
            <a:r>
              <a:rPr lang="en-US" dirty="0"/>
              <a:t>Information Gathering (Categories, so on)</a:t>
            </a:r>
          </a:p>
          <a:p>
            <a:pPr marL="457200" indent="-457200">
              <a:buAutoNum type="arabicPeriod"/>
            </a:pPr>
            <a:r>
              <a:rPr lang="en-US" dirty="0"/>
              <a:t>Learning Phase (Epoch = 200)</a:t>
            </a:r>
          </a:p>
          <a:p>
            <a:pPr marL="457200" indent="-457200">
              <a:buAutoNum type="arabicPeriod"/>
            </a:pPr>
            <a:r>
              <a:rPr lang="en-US" dirty="0"/>
              <a:t>Recommendation Phase</a:t>
            </a:r>
          </a:p>
          <a:p>
            <a:pPr>
              <a:buFont typeface="Wingdings" panose="05000000000000000000" pitchFamily="2" charset="2"/>
              <a:buChar char="Ø"/>
            </a:pPr>
            <a:r>
              <a:rPr lang="en-US" dirty="0"/>
              <a:t> When the user enters all the necessary inputs, the system will help the user to select the apparel with respect to weather condition in the user’s location.</a:t>
            </a:r>
          </a:p>
        </p:txBody>
      </p:sp>
    </p:spTree>
    <p:extLst>
      <p:ext uri="{BB962C8B-B14F-4D97-AF65-F5344CB8AC3E}">
        <p14:creationId xmlns:p14="http://schemas.microsoft.com/office/powerpoint/2010/main" val="403018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8E68-0AFD-4665-9066-DB1648E9516F}"/>
              </a:ext>
            </a:extLst>
          </p:cNvPr>
          <p:cNvSpPr>
            <a:spLocks noGrp="1"/>
          </p:cNvSpPr>
          <p:nvPr>
            <p:ph type="title"/>
          </p:nvPr>
        </p:nvSpPr>
        <p:spPr/>
        <p:txBody>
          <a:bodyPr/>
          <a:lstStyle/>
          <a:p>
            <a:pPr algn="ctr"/>
            <a:r>
              <a:rPr lang="en-US" dirty="0"/>
              <a:t>Proposed system</a:t>
            </a:r>
            <a:br>
              <a:rPr lang="en-US" dirty="0"/>
            </a:br>
            <a:r>
              <a:rPr lang="en-US" sz="2400" dirty="0"/>
              <a:t>(requirements and implementation)</a:t>
            </a:r>
          </a:p>
        </p:txBody>
      </p:sp>
      <p:sp>
        <p:nvSpPr>
          <p:cNvPr id="3" name="Content Placeholder 2">
            <a:extLst>
              <a:ext uri="{FF2B5EF4-FFF2-40B4-BE49-F238E27FC236}">
                <a16:creationId xmlns:a16="http://schemas.microsoft.com/office/drawing/2014/main" id="{59123873-859C-4DCF-8B7C-7BC437377657}"/>
              </a:ext>
            </a:extLst>
          </p:cNvPr>
          <p:cNvSpPr>
            <a:spLocks noGrp="1"/>
          </p:cNvSpPr>
          <p:nvPr>
            <p:ph idx="1"/>
          </p:nvPr>
        </p:nvSpPr>
        <p:spPr>
          <a:xfrm>
            <a:off x="1451579" y="2015732"/>
            <a:ext cx="9603275" cy="3942306"/>
          </a:xfrm>
        </p:spPr>
        <p:txBody>
          <a:bodyPr>
            <a:normAutofit/>
          </a:bodyPr>
          <a:lstStyle/>
          <a:p>
            <a:pPr>
              <a:buFont typeface="Wingdings" panose="05000000000000000000" pitchFamily="2" charset="2"/>
              <a:buChar char="Ø"/>
            </a:pPr>
            <a:r>
              <a:rPr lang="en-US" dirty="0"/>
              <a:t>Android Studio Bumblebee 2021.1.1 in Java language. It will an android app for the user. </a:t>
            </a:r>
          </a:p>
          <a:p>
            <a:pPr>
              <a:buFont typeface="Wingdings" panose="05000000000000000000" pitchFamily="2" charset="2"/>
              <a:buChar char="Ø"/>
            </a:pPr>
            <a:r>
              <a:rPr lang="en-US" dirty="0"/>
              <a:t> Web- app is developed by using python language in </a:t>
            </a:r>
            <a:r>
              <a:rPr lang="en-US" dirty="0" err="1"/>
              <a:t>Jupyter</a:t>
            </a:r>
            <a:r>
              <a:rPr lang="en-US" dirty="0"/>
              <a:t> for easy use.</a:t>
            </a:r>
          </a:p>
          <a:p>
            <a:pPr>
              <a:buFont typeface="Wingdings" panose="05000000000000000000" pitchFamily="2" charset="2"/>
              <a:buChar char="Ø"/>
            </a:pPr>
            <a:r>
              <a:rPr lang="en-US" dirty="0">
                <a:sym typeface="Wingdings" panose="05000000000000000000" pitchFamily="2" charset="2"/>
              </a:rPr>
              <a:t> Database for web-app and android app will be SQLite.</a:t>
            </a:r>
          </a:p>
          <a:p>
            <a:pPr>
              <a:buFont typeface="Wingdings" panose="05000000000000000000" pitchFamily="2" charset="2"/>
              <a:buChar char="Ø"/>
            </a:pPr>
            <a:r>
              <a:rPr lang="en-US" dirty="0">
                <a:sym typeface="Wingdings" panose="05000000000000000000" pitchFamily="2" charset="2"/>
              </a:rPr>
              <a:t> The SQLite database will be used for storing the images of clothes and accessories in the system to help the system recommend the apparel for the user.</a:t>
            </a:r>
          </a:p>
          <a:p>
            <a:pPr>
              <a:buFont typeface="Wingdings" panose="05000000000000000000" pitchFamily="2" charset="2"/>
              <a:buChar char="Ø"/>
            </a:pPr>
            <a:r>
              <a:rPr lang="en-US" dirty="0">
                <a:sym typeface="Wingdings" panose="05000000000000000000" pitchFamily="2" charset="2"/>
              </a:rPr>
              <a:t> Both the system will have the basic authentication of Registration and Login to verify and recommend the user of his/her own wardrobe.</a:t>
            </a:r>
          </a:p>
          <a:p>
            <a:pPr>
              <a:buFont typeface="Wingdings" panose="05000000000000000000" pitchFamily="2" charset="2"/>
              <a:buChar char="Ø"/>
            </a:pPr>
            <a:r>
              <a:rPr lang="en-US" dirty="0">
                <a:sym typeface="Wingdings" panose="05000000000000000000" pitchFamily="2" charset="2"/>
              </a:rPr>
              <a:t> For authentication on both the ends, we are using Google Firebase.</a:t>
            </a:r>
          </a:p>
        </p:txBody>
      </p:sp>
    </p:spTree>
    <p:extLst>
      <p:ext uri="{BB962C8B-B14F-4D97-AF65-F5344CB8AC3E}">
        <p14:creationId xmlns:p14="http://schemas.microsoft.com/office/powerpoint/2010/main" val="150021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C7B-4850-4E1C-9261-D8A2A975820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E4B5F11-EDF3-4A2E-A969-9E6211B0455B}"/>
              </a:ext>
            </a:extLst>
          </p:cNvPr>
          <p:cNvSpPr>
            <a:spLocks noGrp="1"/>
          </p:cNvSpPr>
          <p:nvPr>
            <p:ph idx="1"/>
          </p:nvPr>
        </p:nvSpPr>
        <p:spPr>
          <a:xfrm>
            <a:off x="1451579" y="2015732"/>
            <a:ext cx="9603275" cy="3817177"/>
          </a:xfrm>
        </p:spPr>
        <p:txBody>
          <a:bodyPr>
            <a:normAutofit/>
          </a:bodyPr>
          <a:lstStyle/>
          <a:p>
            <a:pPr>
              <a:buFont typeface="Wingdings" panose="05000000000000000000" pitchFamily="2" charset="2"/>
              <a:buChar char="Ø"/>
            </a:pPr>
            <a:r>
              <a:rPr lang="en-US" dirty="0"/>
              <a:t> There are five modules in the implemented system:</a:t>
            </a:r>
          </a:p>
          <a:p>
            <a:pPr marL="457200" indent="-457200">
              <a:buAutoNum type="arabicPeriod"/>
            </a:pPr>
            <a:r>
              <a:rPr lang="en-US" dirty="0"/>
              <a:t>Module A: Signup and Login module</a:t>
            </a:r>
          </a:p>
          <a:p>
            <a:pPr lvl="1">
              <a:buFont typeface="Wingdings" panose="05000000000000000000" pitchFamily="2" charset="2"/>
              <a:buChar char="§"/>
            </a:pPr>
            <a:r>
              <a:rPr lang="en-US" sz="2000" dirty="0"/>
              <a:t> The user will signup with his/her personal details and create a password which will be stored in Firebase.</a:t>
            </a:r>
          </a:p>
          <a:p>
            <a:pPr lvl="1">
              <a:buFont typeface="Wingdings" panose="05000000000000000000" pitchFamily="2" charset="2"/>
              <a:buChar char="§"/>
            </a:pPr>
            <a:r>
              <a:rPr lang="en-US" sz="2000" dirty="0"/>
              <a:t> The user must authenticate the email id, by clicking on the link sent by Firebase to the email id entered while registering.</a:t>
            </a:r>
          </a:p>
          <a:p>
            <a:pPr lvl="1">
              <a:buFont typeface="Wingdings" panose="05000000000000000000" pitchFamily="2" charset="2"/>
              <a:buChar char="§"/>
            </a:pPr>
            <a:r>
              <a:rPr lang="en-US" sz="2000" dirty="0"/>
              <a:t> The user has to next Login with the registered credentials which are stored in the database. </a:t>
            </a:r>
          </a:p>
        </p:txBody>
      </p:sp>
    </p:spTree>
    <p:extLst>
      <p:ext uri="{BB962C8B-B14F-4D97-AF65-F5344CB8AC3E}">
        <p14:creationId xmlns:p14="http://schemas.microsoft.com/office/powerpoint/2010/main" val="125495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C7B-4850-4E1C-9261-D8A2A975820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E4B5F11-EDF3-4A2E-A969-9E6211B0455B}"/>
              </a:ext>
            </a:extLst>
          </p:cNvPr>
          <p:cNvSpPr>
            <a:spLocks noGrp="1"/>
          </p:cNvSpPr>
          <p:nvPr>
            <p:ph idx="1"/>
          </p:nvPr>
        </p:nvSpPr>
        <p:spPr>
          <a:xfrm>
            <a:off x="1451579" y="2015732"/>
            <a:ext cx="9603275" cy="4037749"/>
          </a:xfrm>
        </p:spPr>
        <p:txBody>
          <a:bodyPr>
            <a:normAutofit/>
          </a:bodyPr>
          <a:lstStyle/>
          <a:p>
            <a:pPr marL="0" indent="0">
              <a:buNone/>
            </a:pPr>
            <a:r>
              <a:rPr lang="en-US" dirty="0">
                <a:solidFill>
                  <a:schemeClr val="accent1"/>
                </a:solidFill>
              </a:rPr>
              <a:t>II. </a:t>
            </a:r>
            <a:r>
              <a:rPr lang="en-US" dirty="0"/>
              <a:t>Module B: Creating Wardrobe</a:t>
            </a:r>
          </a:p>
          <a:p>
            <a:pPr lvl="1">
              <a:buFont typeface="Wingdings" panose="05000000000000000000" pitchFamily="2" charset="2"/>
              <a:buChar char="§"/>
            </a:pPr>
            <a:r>
              <a:rPr lang="en-US" sz="2000" dirty="0"/>
              <a:t>Once the user logged in, he/she will be asked to create his/her own database.</a:t>
            </a:r>
          </a:p>
          <a:p>
            <a:pPr lvl="1">
              <a:buFont typeface="Wingdings" panose="05000000000000000000" pitchFamily="2" charset="2"/>
              <a:buChar char="§"/>
            </a:pPr>
            <a:r>
              <a:rPr lang="en-US" sz="2000" dirty="0"/>
              <a:t>By clicking the images of the clothes directly from mobile camera, which will be stored in the SQLite database.</a:t>
            </a:r>
          </a:p>
          <a:p>
            <a:pPr lvl="1">
              <a:buFont typeface="Wingdings" panose="05000000000000000000" pitchFamily="2" charset="2"/>
              <a:buChar char="§"/>
            </a:pPr>
            <a:r>
              <a:rPr lang="en-US" sz="2000" dirty="0"/>
              <a:t> That image will be detected according to the categories, by the help of </a:t>
            </a:r>
            <a:r>
              <a:rPr lang="en-US" sz="2000" dirty="0" err="1"/>
              <a:t>tensorflow</a:t>
            </a:r>
            <a:r>
              <a:rPr lang="en-US" sz="2000" dirty="0"/>
              <a:t> library and specifically by convolutional model which helps in identifying the classification of the cloth.</a:t>
            </a:r>
          </a:p>
          <a:p>
            <a:pPr lvl="1">
              <a:buFont typeface="Wingdings" panose="05000000000000000000" pitchFamily="2" charset="2"/>
              <a:buChar char="§"/>
            </a:pPr>
            <a:r>
              <a:rPr lang="en-US" sz="2000" dirty="0"/>
              <a:t>By using max-pooling model the color of the image will be identified.</a:t>
            </a:r>
          </a:p>
          <a:p>
            <a:pPr lvl="1">
              <a:buFont typeface="Wingdings" panose="05000000000000000000" pitchFamily="2" charset="2"/>
              <a:buChar char="§"/>
            </a:pPr>
            <a:r>
              <a:rPr lang="en-US" sz="2000" dirty="0"/>
              <a:t>By using dense layer model, by the help of categories the cloth type will be identified.</a:t>
            </a:r>
          </a:p>
          <a:p>
            <a:pPr lvl="1">
              <a:buFont typeface="Wingdings" panose="05000000000000000000" pitchFamily="2" charset="2"/>
              <a:buChar char="§"/>
            </a:pPr>
            <a:endParaRPr lang="en-US" sz="2000" dirty="0"/>
          </a:p>
          <a:p>
            <a:pPr marL="0" indent="0">
              <a:buNone/>
            </a:pPr>
            <a:endParaRPr lang="en-US" dirty="0"/>
          </a:p>
        </p:txBody>
      </p:sp>
    </p:spTree>
    <p:extLst>
      <p:ext uri="{BB962C8B-B14F-4D97-AF65-F5344CB8AC3E}">
        <p14:creationId xmlns:p14="http://schemas.microsoft.com/office/powerpoint/2010/main" val="193071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C7B-4850-4E1C-9261-D8A2A975820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E4B5F11-EDF3-4A2E-A969-9E6211B0455B}"/>
              </a:ext>
            </a:extLst>
          </p:cNvPr>
          <p:cNvSpPr>
            <a:spLocks noGrp="1"/>
          </p:cNvSpPr>
          <p:nvPr>
            <p:ph idx="1"/>
          </p:nvPr>
        </p:nvSpPr>
        <p:spPr/>
        <p:txBody>
          <a:bodyPr>
            <a:normAutofit/>
          </a:bodyPr>
          <a:lstStyle/>
          <a:p>
            <a:pPr marL="0" indent="0">
              <a:buNone/>
            </a:pPr>
            <a:r>
              <a:rPr lang="en-US" dirty="0"/>
              <a:t>III. Module C:  Weather API</a:t>
            </a:r>
          </a:p>
          <a:p>
            <a:pPr lvl="1">
              <a:buFont typeface="Wingdings" panose="05000000000000000000" pitchFamily="2" charset="2"/>
              <a:buChar char="§"/>
            </a:pPr>
            <a:r>
              <a:rPr lang="en-US" sz="2000" dirty="0"/>
              <a:t>By using Flask web- framework in python, weather API has been developed. </a:t>
            </a:r>
          </a:p>
          <a:p>
            <a:pPr lvl="1">
              <a:buFont typeface="Wingdings" panose="05000000000000000000" pitchFamily="2" charset="2"/>
              <a:buChar char="§"/>
            </a:pPr>
            <a:r>
              <a:rPr lang="en-US" sz="2000" dirty="0"/>
              <a:t>“global” data is used to get the weather condition for all the location widely.</a:t>
            </a:r>
          </a:p>
          <a:p>
            <a:pPr lvl="1">
              <a:buFont typeface="Wingdings" panose="05000000000000000000" pitchFamily="2" charset="2"/>
              <a:buChar char="§"/>
            </a:pPr>
            <a:r>
              <a:rPr lang="en-US" sz="2000" dirty="0"/>
              <a:t>This API has been created to detect the weather condition for location of the user, by setting the location once logged in.</a:t>
            </a:r>
          </a:p>
          <a:p>
            <a:pPr lvl="1">
              <a:buFont typeface="Wingdings" panose="05000000000000000000" pitchFamily="2" charset="2"/>
              <a:buChar char="§"/>
            </a:pPr>
            <a:r>
              <a:rPr lang="en-US" sz="2000" dirty="0"/>
              <a:t>This will also help the system to identify the clothes for prediction as per the weather condition. </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p:txBody>
      </p:sp>
    </p:spTree>
    <p:extLst>
      <p:ext uri="{BB962C8B-B14F-4D97-AF65-F5344CB8AC3E}">
        <p14:creationId xmlns:p14="http://schemas.microsoft.com/office/powerpoint/2010/main" val="276620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C7B-4850-4E1C-9261-D8A2A975820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E4B5F11-EDF3-4A2E-A969-9E6211B0455B}"/>
              </a:ext>
            </a:extLst>
          </p:cNvPr>
          <p:cNvSpPr>
            <a:spLocks noGrp="1"/>
          </p:cNvSpPr>
          <p:nvPr>
            <p:ph idx="1"/>
          </p:nvPr>
        </p:nvSpPr>
        <p:spPr/>
        <p:txBody>
          <a:bodyPr>
            <a:noAutofit/>
          </a:bodyPr>
          <a:lstStyle/>
          <a:p>
            <a:pPr marL="0" indent="0">
              <a:buNone/>
            </a:pPr>
            <a:r>
              <a:rPr lang="en-US" dirty="0"/>
              <a:t>IV. Module D: Recommendation of Clothes</a:t>
            </a:r>
          </a:p>
          <a:p>
            <a:pPr lvl="1">
              <a:buFont typeface="Wingdings" panose="05000000000000000000" pitchFamily="2" charset="2"/>
              <a:buChar char="§"/>
            </a:pPr>
            <a:r>
              <a:rPr lang="en-US" sz="2000" dirty="0"/>
              <a:t>Once the weather data is fetched from the API and the prediction is done, the recommendation of the clothes is done.</a:t>
            </a:r>
          </a:p>
          <a:p>
            <a:pPr lvl="1">
              <a:buFont typeface="Wingdings" panose="05000000000000000000" pitchFamily="2" charset="2"/>
              <a:buChar char="§"/>
            </a:pPr>
            <a:r>
              <a:rPr lang="en-US" sz="2000" dirty="0"/>
              <a:t>The data should be trained and learned in according to recommend the cloth, for the location’s weather which also matches with the dataset created by the user at first.</a:t>
            </a:r>
          </a:p>
          <a:p>
            <a:pPr lvl="1">
              <a:buFont typeface="Wingdings" panose="05000000000000000000" pitchFamily="2" charset="2"/>
              <a:buChar char="§"/>
            </a:pPr>
            <a:r>
              <a:rPr lang="en-US" sz="2000" dirty="0"/>
              <a:t>By the help of CNN algorithm, </a:t>
            </a:r>
            <a:r>
              <a:rPr lang="en-US" sz="2000" dirty="0" err="1"/>
              <a:t>Keras</a:t>
            </a:r>
            <a:r>
              <a:rPr lang="en-US" sz="2000" dirty="0"/>
              <a:t> and </a:t>
            </a:r>
            <a:r>
              <a:rPr lang="en-US" sz="2000" dirty="0" err="1"/>
              <a:t>Tensorflow</a:t>
            </a:r>
            <a:r>
              <a:rPr lang="en-US" sz="2000" dirty="0"/>
              <a:t> library specifically VGG model, the data is trained and learnt with the count of Epoch which is set to 200.</a:t>
            </a:r>
          </a:p>
        </p:txBody>
      </p:sp>
    </p:spTree>
    <p:extLst>
      <p:ext uri="{BB962C8B-B14F-4D97-AF65-F5344CB8AC3E}">
        <p14:creationId xmlns:p14="http://schemas.microsoft.com/office/powerpoint/2010/main" val="413658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9C7B-4850-4E1C-9261-D8A2A975820F}"/>
              </a:ext>
            </a:extLst>
          </p:cNvPr>
          <p:cNvSpPr>
            <a:spLocks noGrp="1"/>
          </p:cNvSpPr>
          <p:nvPr>
            <p:ph type="title"/>
          </p:nvPr>
        </p:nvSpPr>
        <p:spPr/>
        <p:txBody>
          <a:bodyPr/>
          <a:lstStyle/>
          <a:p>
            <a:pPr algn="ctr"/>
            <a:r>
              <a:rPr lang="en-US" dirty="0"/>
              <a:t>Implementation</a:t>
            </a:r>
          </a:p>
        </p:txBody>
      </p:sp>
      <p:sp>
        <p:nvSpPr>
          <p:cNvPr id="3" name="Content Placeholder 2">
            <a:extLst>
              <a:ext uri="{FF2B5EF4-FFF2-40B4-BE49-F238E27FC236}">
                <a16:creationId xmlns:a16="http://schemas.microsoft.com/office/drawing/2014/main" id="{4E4B5F11-EDF3-4A2E-A969-9E6211B0455B}"/>
              </a:ext>
            </a:extLst>
          </p:cNvPr>
          <p:cNvSpPr>
            <a:spLocks noGrp="1"/>
          </p:cNvSpPr>
          <p:nvPr>
            <p:ph idx="1"/>
          </p:nvPr>
        </p:nvSpPr>
        <p:spPr/>
        <p:txBody>
          <a:bodyPr>
            <a:noAutofit/>
          </a:bodyPr>
          <a:lstStyle/>
          <a:p>
            <a:pPr marL="0" indent="0">
              <a:buNone/>
            </a:pPr>
            <a:r>
              <a:rPr lang="en-US" dirty="0"/>
              <a:t>V. Module E: History</a:t>
            </a:r>
          </a:p>
          <a:p>
            <a:pPr lvl="1">
              <a:buFont typeface="Wingdings" panose="05000000000000000000" pitchFamily="2" charset="2"/>
              <a:buChar char="§"/>
            </a:pPr>
            <a:r>
              <a:rPr lang="en-US" sz="2000" dirty="0"/>
              <a:t>This is one of the module where the clothes will be moved once the user selects to wear the apparel.</a:t>
            </a:r>
          </a:p>
          <a:p>
            <a:pPr lvl="1">
              <a:buFont typeface="Wingdings" panose="05000000000000000000" pitchFamily="2" charset="2"/>
              <a:buChar char="§"/>
            </a:pPr>
            <a:r>
              <a:rPr lang="en-US" sz="2000" dirty="0"/>
              <a:t>This contains the used and the soiled clothes of the user, which is not in the main wardrobe tab, as the user do not want to be recommended by those clothes.</a:t>
            </a:r>
          </a:p>
          <a:p>
            <a:pPr lvl="1">
              <a:buFont typeface="Wingdings" panose="05000000000000000000" pitchFamily="2" charset="2"/>
              <a:buChar char="§"/>
            </a:pPr>
            <a:r>
              <a:rPr lang="en-US" sz="2000" dirty="0"/>
              <a:t>The clothes from this module can be moved back to the wardrobe once washed and ready to use again.</a:t>
            </a:r>
          </a:p>
        </p:txBody>
      </p:sp>
    </p:spTree>
    <p:extLst>
      <p:ext uri="{BB962C8B-B14F-4D97-AF65-F5344CB8AC3E}">
        <p14:creationId xmlns:p14="http://schemas.microsoft.com/office/powerpoint/2010/main" val="101292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7D93-AC3C-4CF9-8C7D-86351ED60BF1}"/>
              </a:ext>
            </a:extLst>
          </p:cNvPr>
          <p:cNvSpPr>
            <a:spLocks noGrp="1"/>
          </p:cNvSpPr>
          <p:nvPr>
            <p:ph type="title"/>
          </p:nvPr>
        </p:nvSpPr>
        <p:spPr/>
        <p:txBody>
          <a:bodyPr/>
          <a:lstStyle/>
          <a:p>
            <a:pPr algn="ctr"/>
            <a:r>
              <a:rPr lang="en-US" dirty="0"/>
              <a:t>DIFFERENCES</a:t>
            </a:r>
          </a:p>
        </p:txBody>
      </p:sp>
      <p:sp>
        <p:nvSpPr>
          <p:cNvPr id="3" name="Content Placeholder 2">
            <a:extLst>
              <a:ext uri="{FF2B5EF4-FFF2-40B4-BE49-F238E27FC236}">
                <a16:creationId xmlns:a16="http://schemas.microsoft.com/office/drawing/2014/main" id="{CFC1B2FE-63C9-4192-B6D1-47D19F7A62BA}"/>
              </a:ext>
            </a:extLst>
          </p:cNvPr>
          <p:cNvSpPr>
            <a:spLocks noGrp="1"/>
          </p:cNvSpPr>
          <p:nvPr>
            <p:ph idx="1"/>
          </p:nvPr>
        </p:nvSpPr>
        <p:spPr/>
        <p:txBody>
          <a:bodyPr>
            <a:normAutofit/>
          </a:bodyPr>
          <a:lstStyle/>
          <a:p>
            <a:pPr>
              <a:buFont typeface="Wingdings" panose="05000000000000000000" pitchFamily="2" charset="2"/>
              <a:buChar char="Ø"/>
            </a:pPr>
            <a:r>
              <a:rPr lang="en-US" dirty="0"/>
              <a:t>The existing systems used collaborative filtering approaches which has challenges such as cold start system issues, sparsity, and scalability.</a:t>
            </a:r>
          </a:p>
          <a:p>
            <a:pPr>
              <a:buFont typeface="Wingdings" panose="05000000000000000000" pitchFamily="2" charset="2"/>
              <a:buChar char="Ø"/>
            </a:pPr>
            <a:r>
              <a:rPr lang="en-US" dirty="0"/>
              <a:t>Existing system will not help the users with history whereas, in the proposed system the users will be provided with the history of the used or unwanted clothes.</a:t>
            </a:r>
          </a:p>
          <a:p>
            <a:pPr>
              <a:buFont typeface="Wingdings" panose="05000000000000000000" pitchFamily="2" charset="2"/>
              <a:buChar char="Ø"/>
            </a:pPr>
            <a:r>
              <a:rPr lang="en-US" dirty="0"/>
              <a:t> The consistency of the data and the integrity is constantly updated and as the previous systems do not allow the user to update the database.</a:t>
            </a:r>
          </a:p>
          <a:p>
            <a:pPr>
              <a:buFont typeface="Wingdings" panose="05000000000000000000" pitchFamily="2" charset="2"/>
              <a:buChar char="Ø"/>
            </a:pPr>
            <a:r>
              <a:rPr lang="en-US" dirty="0"/>
              <a:t> The existing system only depends on the recommendation system and input from the user whereas our system uses the user’s preferences.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73935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A495-4408-45B4-B6AD-F8E4A6E44855}"/>
              </a:ext>
            </a:extLst>
          </p:cNvPr>
          <p:cNvSpPr>
            <a:spLocks noGrp="1"/>
          </p:cNvSpPr>
          <p:nvPr>
            <p:ph type="title"/>
          </p:nvPr>
        </p:nvSpPr>
        <p:spPr/>
        <p:txBody>
          <a:bodyPr/>
          <a:lstStyle/>
          <a:p>
            <a:pPr algn="ctr"/>
            <a:r>
              <a:rPr lang="en-US" dirty="0"/>
              <a:t>differences</a:t>
            </a:r>
          </a:p>
        </p:txBody>
      </p:sp>
      <p:sp>
        <p:nvSpPr>
          <p:cNvPr id="3" name="Content Placeholder 2">
            <a:extLst>
              <a:ext uri="{FF2B5EF4-FFF2-40B4-BE49-F238E27FC236}">
                <a16:creationId xmlns:a16="http://schemas.microsoft.com/office/drawing/2014/main" id="{E3E4AC62-2171-41AC-A040-C7C86EAA38FD}"/>
              </a:ext>
            </a:extLst>
          </p:cNvPr>
          <p:cNvSpPr>
            <a:spLocks noGrp="1"/>
          </p:cNvSpPr>
          <p:nvPr>
            <p:ph idx="1"/>
          </p:nvPr>
        </p:nvSpPr>
        <p:spPr>
          <a:xfrm>
            <a:off x="1451579" y="2015732"/>
            <a:ext cx="9603275" cy="3942306"/>
          </a:xfrm>
        </p:spPr>
        <p:txBody>
          <a:bodyPr>
            <a:normAutofit/>
          </a:bodyPr>
          <a:lstStyle/>
          <a:p>
            <a:pPr>
              <a:buFont typeface="Wingdings" panose="05000000000000000000" pitchFamily="2" charset="2"/>
              <a:buChar char="Ø"/>
            </a:pPr>
            <a:r>
              <a:rPr lang="en-US" dirty="0"/>
              <a:t> The existing system does not consider weather as a parameter for recommendation, whereas in our system it will be a unique parameter.</a:t>
            </a:r>
          </a:p>
          <a:p>
            <a:pPr>
              <a:buFont typeface="Wingdings" panose="05000000000000000000" pitchFamily="2" charset="2"/>
              <a:buChar char="Ø"/>
            </a:pPr>
            <a:r>
              <a:rPr lang="en-US" dirty="0"/>
              <a:t> Also, the differences are there in methods and algorithms used in the current and the proposed systems.</a:t>
            </a:r>
          </a:p>
          <a:p>
            <a:pPr>
              <a:buFont typeface="Wingdings" panose="05000000000000000000" pitchFamily="2" charset="2"/>
              <a:buChar char="Ø"/>
            </a:pPr>
            <a:r>
              <a:rPr lang="en-US" dirty="0"/>
              <a:t> If we consider the dataset the diversity in the lengths of the users' history/profiles is substantially greater than the lengths of the outfits.</a:t>
            </a:r>
          </a:p>
          <a:p>
            <a:pPr>
              <a:buFont typeface="Wingdings" panose="05000000000000000000" pitchFamily="2" charset="2"/>
              <a:buChar char="Ø"/>
            </a:pPr>
            <a:r>
              <a:rPr lang="en-US" dirty="0"/>
              <a:t> Current system considers the dataset of clothes from online shopping(e-commerce websites) whereas, out system will recommend with the real database of the user created as the user’s own digital wardrobe.</a:t>
            </a:r>
          </a:p>
          <a:p>
            <a:endParaRPr lang="en-US" dirty="0"/>
          </a:p>
        </p:txBody>
      </p:sp>
    </p:spTree>
    <p:extLst>
      <p:ext uri="{BB962C8B-B14F-4D97-AF65-F5344CB8AC3E}">
        <p14:creationId xmlns:p14="http://schemas.microsoft.com/office/powerpoint/2010/main" val="129059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A495-4408-45B4-B6AD-F8E4A6E4485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E3E4AC62-2171-41AC-A040-C7C86EAA38FD}"/>
              </a:ext>
            </a:extLst>
          </p:cNvPr>
          <p:cNvSpPr>
            <a:spLocks noGrp="1"/>
          </p:cNvSpPr>
          <p:nvPr>
            <p:ph idx="1"/>
          </p:nvPr>
        </p:nvSpPr>
        <p:spPr>
          <a:xfrm>
            <a:off x="1451579" y="2015732"/>
            <a:ext cx="9603275" cy="3951931"/>
          </a:xfrm>
        </p:spPr>
        <p:txBody>
          <a:bodyPr>
            <a:normAutofit/>
          </a:bodyPr>
          <a:lstStyle/>
          <a:p>
            <a:pPr>
              <a:buFont typeface="Wingdings" panose="05000000000000000000" pitchFamily="2" charset="2"/>
              <a:buChar char="Ø"/>
            </a:pPr>
            <a:r>
              <a:rPr lang="en-US" dirty="0"/>
              <a:t> We have implemented and explained CNN algorithms in python with the live dataset where 50% is trained and 50% is for test.</a:t>
            </a:r>
          </a:p>
          <a:p>
            <a:pPr>
              <a:buFont typeface="Wingdings" panose="05000000000000000000" pitchFamily="2" charset="2"/>
              <a:buChar char="Ø"/>
            </a:pPr>
            <a:r>
              <a:rPr lang="en-US" dirty="0"/>
              <a:t> In this algorithm, we have particularly used libraries like </a:t>
            </a:r>
            <a:r>
              <a:rPr lang="en-US" dirty="0" err="1"/>
              <a:t>Tensorflow</a:t>
            </a:r>
            <a:r>
              <a:rPr lang="en-US" dirty="0"/>
              <a:t> and </a:t>
            </a:r>
            <a:r>
              <a:rPr lang="en-US" dirty="0" err="1"/>
              <a:t>Keras</a:t>
            </a:r>
            <a:r>
              <a:rPr lang="en-US" dirty="0"/>
              <a:t>.</a:t>
            </a:r>
          </a:p>
          <a:p>
            <a:pPr>
              <a:buFont typeface="Wingdings" panose="05000000000000000000" pitchFamily="2" charset="2"/>
              <a:buChar char="Ø"/>
            </a:pPr>
            <a:r>
              <a:rPr lang="en-US" dirty="0"/>
              <a:t> In </a:t>
            </a:r>
            <a:r>
              <a:rPr lang="en-US" dirty="0" err="1"/>
              <a:t>Tensorflow</a:t>
            </a:r>
            <a:r>
              <a:rPr lang="en-US" dirty="0"/>
              <a:t> library, the models like convolutional, max-pooling and dense layer for classification, compressing and recommendation of the system.</a:t>
            </a:r>
          </a:p>
          <a:p>
            <a:pPr>
              <a:buFont typeface="Wingdings" panose="05000000000000000000" pitchFamily="2" charset="2"/>
              <a:buChar char="Ø"/>
            </a:pPr>
            <a:r>
              <a:rPr lang="en-US" dirty="0"/>
              <a:t> In </a:t>
            </a:r>
            <a:r>
              <a:rPr lang="en-US" dirty="0" err="1"/>
              <a:t>Keras</a:t>
            </a:r>
            <a:r>
              <a:rPr lang="en-US" dirty="0"/>
              <a:t> library, there are various models with which the data handling was a bit difficult, but we have used the VGG model for data input and training.</a:t>
            </a:r>
          </a:p>
        </p:txBody>
      </p:sp>
    </p:spTree>
    <p:extLst>
      <p:ext uri="{BB962C8B-B14F-4D97-AF65-F5344CB8AC3E}">
        <p14:creationId xmlns:p14="http://schemas.microsoft.com/office/powerpoint/2010/main" val="258741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4297-15F7-403C-B6A6-D1251441E42C}"/>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6351E219-9D9C-42B1-BD58-C933848A95AD}"/>
              </a:ext>
            </a:extLst>
          </p:cNvPr>
          <p:cNvSpPr>
            <a:spLocks noGrp="1"/>
          </p:cNvSpPr>
          <p:nvPr>
            <p:ph idx="1"/>
          </p:nvPr>
        </p:nvSpPr>
        <p:spPr>
          <a:xfrm>
            <a:off x="1451579" y="2015732"/>
            <a:ext cx="9603275" cy="4037749"/>
          </a:xfrm>
        </p:spPr>
        <p:txBody>
          <a:bodyPr>
            <a:normAutofit fontScale="85000" lnSpcReduction="20000"/>
          </a:bodyPr>
          <a:lstStyle/>
          <a:p>
            <a:pPr algn="ctr">
              <a:buFont typeface="Wingdings" panose="05000000000000000000" pitchFamily="2" charset="2"/>
              <a:buChar char="Ø"/>
            </a:pPr>
            <a:r>
              <a:rPr lang="en-US" sz="2400" dirty="0"/>
              <a:t> Introduction</a:t>
            </a:r>
          </a:p>
          <a:p>
            <a:pPr algn="ctr">
              <a:buFont typeface="Wingdings" panose="05000000000000000000" pitchFamily="2" charset="2"/>
              <a:buChar char="Ø"/>
            </a:pPr>
            <a:r>
              <a:rPr lang="en-US" sz="2400" dirty="0"/>
              <a:t> Related Works</a:t>
            </a:r>
          </a:p>
          <a:p>
            <a:pPr algn="ctr">
              <a:buFont typeface="Wingdings" panose="05000000000000000000" pitchFamily="2" charset="2"/>
              <a:buChar char="Ø"/>
            </a:pPr>
            <a:r>
              <a:rPr lang="en-US" sz="2400" dirty="0"/>
              <a:t> Proposed Works</a:t>
            </a:r>
          </a:p>
          <a:p>
            <a:pPr algn="ctr">
              <a:buFont typeface="Wingdings" panose="05000000000000000000" pitchFamily="2" charset="2"/>
              <a:buChar char="Ø"/>
            </a:pPr>
            <a:r>
              <a:rPr lang="en-US" sz="2400" dirty="0"/>
              <a:t> Implementation</a:t>
            </a:r>
          </a:p>
          <a:p>
            <a:pPr algn="ctr">
              <a:buFont typeface="Wingdings" panose="05000000000000000000" pitchFamily="2" charset="2"/>
              <a:buChar char="Ø"/>
            </a:pPr>
            <a:r>
              <a:rPr lang="en-US" sz="2400" dirty="0"/>
              <a:t> Differences</a:t>
            </a:r>
          </a:p>
          <a:p>
            <a:pPr algn="ctr">
              <a:buFont typeface="Wingdings" panose="05000000000000000000" pitchFamily="2" charset="2"/>
              <a:buChar char="Ø"/>
            </a:pPr>
            <a:r>
              <a:rPr lang="en-US" sz="2400" dirty="0"/>
              <a:t> Experiments</a:t>
            </a:r>
          </a:p>
          <a:p>
            <a:pPr algn="ctr">
              <a:buFont typeface="Wingdings" panose="05000000000000000000" pitchFamily="2" charset="2"/>
              <a:buChar char="Ø"/>
            </a:pPr>
            <a:r>
              <a:rPr lang="en-US" sz="2400" dirty="0"/>
              <a:t> Conclusion</a:t>
            </a:r>
          </a:p>
          <a:p>
            <a:pPr algn="ctr">
              <a:buFont typeface="Wingdings" panose="05000000000000000000" pitchFamily="2" charset="2"/>
              <a:buChar char="Ø"/>
            </a:pPr>
            <a:r>
              <a:rPr lang="en-US" sz="2400" dirty="0"/>
              <a:t> Future Works</a:t>
            </a:r>
          </a:p>
          <a:p>
            <a:pPr algn="ctr">
              <a:buFont typeface="Wingdings" panose="05000000000000000000" pitchFamily="2" charset="2"/>
              <a:buChar char="Ø"/>
            </a:pPr>
            <a:r>
              <a:rPr lang="en-US" sz="2400" dirty="0"/>
              <a:t> References</a:t>
            </a:r>
          </a:p>
        </p:txBody>
      </p:sp>
    </p:spTree>
    <p:extLst>
      <p:ext uri="{BB962C8B-B14F-4D97-AF65-F5344CB8AC3E}">
        <p14:creationId xmlns:p14="http://schemas.microsoft.com/office/powerpoint/2010/main" val="253898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A495-4408-45B4-B6AD-F8E4A6E44855}"/>
              </a:ext>
            </a:extLst>
          </p:cNvPr>
          <p:cNvSpPr>
            <a:spLocks noGrp="1"/>
          </p:cNvSpPr>
          <p:nvPr>
            <p:ph type="title"/>
          </p:nvPr>
        </p:nvSpPr>
        <p:spPr/>
        <p:txBody>
          <a:bodyPr/>
          <a:lstStyle/>
          <a:p>
            <a:pPr algn="ctr"/>
            <a:r>
              <a:rPr lang="en-US" dirty="0"/>
              <a:t>Experiments</a:t>
            </a:r>
          </a:p>
        </p:txBody>
      </p:sp>
      <p:sp>
        <p:nvSpPr>
          <p:cNvPr id="3" name="Content Placeholder 2">
            <a:extLst>
              <a:ext uri="{FF2B5EF4-FFF2-40B4-BE49-F238E27FC236}">
                <a16:creationId xmlns:a16="http://schemas.microsoft.com/office/drawing/2014/main" id="{E3E4AC62-2171-41AC-A040-C7C86EAA38FD}"/>
              </a:ext>
            </a:extLst>
          </p:cNvPr>
          <p:cNvSpPr>
            <a:spLocks noGrp="1"/>
          </p:cNvSpPr>
          <p:nvPr>
            <p:ph idx="1"/>
          </p:nvPr>
        </p:nvSpPr>
        <p:spPr>
          <a:xfrm>
            <a:off x="1451579" y="2015732"/>
            <a:ext cx="9603275" cy="3951931"/>
          </a:xfrm>
        </p:spPr>
        <p:txBody>
          <a:bodyPr>
            <a:normAutofit/>
          </a:bodyPr>
          <a:lstStyle/>
          <a:p>
            <a:pPr>
              <a:buFont typeface="Wingdings" panose="05000000000000000000" pitchFamily="2" charset="2"/>
              <a:buChar char="Ø"/>
            </a:pPr>
            <a:r>
              <a:rPr lang="en-US" dirty="0"/>
              <a:t> By using the above algorithm, library and models , the accuracy for the system was much better than the algorithm used in the existing systems such as Random Forest, SVM. </a:t>
            </a:r>
          </a:p>
          <a:p>
            <a:pPr>
              <a:buFont typeface="Wingdings" panose="05000000000000000000" pitchFamily="2" charset="2"/>
              <a:buChar char="Ø"/>
            </a:pPr>
            <a:r>
              <a:rPr lang="en-US" dirty="0"/>
              <a:t>So, the data has been trained by 64x64x3 pixels where covers the RGB parameters of the image.</a:t>
            </a:r>
          </a:p>
          <a:p>
            <a:pPr>
              <a:buFont typeface="Wingdings" panose="05000000000000000000" pitchFamily="2" charset="2"/>
              <a:buChar char="Ø"/>
            </a:pPr>
            <a:r>
              <a:rPr lang="en-US" dirty="0"/>
              <a:t> This image will be the cloth image uploaded by the user; whereas in the other algorithm the pixels were not divided in a proper ratio to get the accuracy of the image prediction.</a:t>
            </a:r>
          </a:p>
          <a:p>
            <a:pPr>
              <a:buFont typeface="Wingdings" panose="05000000000000000000" pitchFamily="2" charset="2"/>
              <a:buChar char="Ø"/>
            </a:pPr>
            <a:r>
              <a:rPr lang="en-US" dirty="0"/>
              <a:t> The learning epoch is 200 so that the data is learnt thoroughly and the accuracy % is more, initially the epoch was 20 with not much accuracy as expected.</a:t>
            </a:r>
          </a:p>
        </p:txBody>
      </p:sp>
    </p:spTree>
    <p:extLst>
      <p:ext uri="{BB962C8B-B14F-4D97-AF65-F5344CB8AC3E}">
        <p14:creationId xmlns:p14="http://schemas.microsoft.com/office/powerpoint/2010/main" val="579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AE76-E786-484B-89E1-D248A1BE255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BEFA5D7-BE2B-4B79-B5D9-646D2517B85E}"/>
              </a:ext>
            </a:extLst>
          </p:cNvPr>
          <p:cNvSpPr>
            <a:spLocks noGrp="1"/>
          </p:cNvSpPr>
          <p:nvPr>
            <p:ph idx="1"/>
          </p:nvPr>
        </p:nvSpPr>
        <p:spPr/>
        <p:txBody>
          <a:bodyPr/>
          <a:lstStyle/>
          <a:p>
            <a:pPr marL="0" indent="0">
              <a:buNone/>
            </a:pPr>
            <a:r>
              <a:rPr lang="en-US" dirty="0"/>
              <a:t>	This system is implemented for the users to help them select the clothing as per the weather condition in their location. We have built a system, for cloth recommendation by using the CNN algorithm with the help of couple of libraries and models of the algorithm. With an accuracy of 85.23% of the model. The dataset has been trained for the best recommendation of the apparel. The preferences, parameters considered in this system is unique, which are all considered together for recommending the best suitable apparel and accessories for the user. </a:t>
            </a:r>
          </a:p>
        </p:txBody>
      </p:sp>
    </p:spTree>
    <p:extLst>
      <p:ext uri="{BB962C8B-B14F-4D97-AF65-F5344CB8AC3E}">
        <p14:creationId xmlns:p14="http://schemas.microsoft.com/office/powerpoint/2010/main" val="86399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AC33-ED8E-47EA-8524-5E8B8C770BDC}"/>
              </a:ext>
            </a:extLst>
          </p:cNvPr>
          <p:cNvSpPr>
            <a:spLocks noGrp="1"/>
          </p:cNvSpPr>
          <p:nvPr>
            <p:ph type="title"/>
          </p:nvPr>
        </p:nvSpPr>
        <p:spPr/>
        <p:txBody>
          <a:bodyPr/>
          <a:lstStyle/>
          <a:p>
            <a:pPr algn="ctr"/>
            <a:r>
              <a:rPr lang="en-US" dirty="0"/>
              <a:t>Future Works</a:t>
            </a:r>
          </a:p>
        </p:txBody>
      </p:sp>
      <p:sp>
        <p:nvSpPr>
          <p:cNvPr id="3" name="Content Placeholder 2">
            <a:extLst>
              <a:ext uri="{FF2B5EF4-FFF2-40B4-BE49-F238E27FC236}">
                <a16:creationId xmlns:a16="http://schemas.microsoft.com/office/drawing/2014/main" id="{E7C9AD72-F73A-4681-BDB9-2690446C0871}"/>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The point of fabric can be a future scope in the project.</a:t>
            </a:r>
          </a:p>
          <a:p>
            <a:pPr>
              <a:buFont typeface="Wingdings" panose="05000000000000000000" pitchFamily="2" charset="2"/>
              <a:buChar char="Ø"/>
            </a:pPr>
            <a:r>
              <a:rPr lang="en-US" dirty="0"/>
              <a:t> The user’s fashion sense will be considered for recommendation of the apparel with weather as a parameter.</a:t>
            </a:r>
          </a:p>
          <a:p>
            <a:pPr>
              <a:buFont typeface="Wingdings" panose="05000000000000000000" pitchFamily="2" charset="2"/>
              <a:buChar char="Ø"/>
            </a:pPr>
            <a:r>
              <a:rPr lang="en-US" dirty="0"/>
              <a:t> Updating the database automatically once the user buys some clothes from the e-</a:t>
            </a:r>
            <a:r>
              <a:rPr lang="en-US" dirty="0" err="1"/>
              <a:t>commerece</a:t>
            </a:r>
            <a:r>
              <a:rPr lang="en-US" dirty="0"/>
              <a:t> websites.</a:t>
            </a:r>
          </a:p>
          <a:p>
            <a:pPr>
              <a:buFont typeface="Wingdings" panose="05000000000000000000" pitchFamily="2" charset="2"/>
              <a:buChar char="Ø"/>
            </a:pPr>
            <a:r>
              <a:rPr lang="en-US" dirty="0"/>
              <a:t> Also, considering occasion as a parameter.</a:t>
            </a:r>
          </a:p>
          <a:p>
            <a:pPr>
              <a:buFont typeface="Wingdings" panose="05000000000000000000" pitchFamily="2" charset="2"/>
              <a:buChar char="Ø"/>
            </a:pPr>
            <a:r>
              <a:rPr lang="en-US" dirty="0"/>
              <a:t> </a:t>
            </a:r>
            <a:r>
              <a:rPr lang="en-US" dirty="0" err="1"/>
              <a:t>Augumented</a:t>
            </a:r>
            <a:r>
              <a:rPr lang="en-US" dirty="0"/>
              <a:t> Reality, based on the recommendation the how the user will look before selecting the clothes and accessories for themselves.</a:t>
            </a:r>
          </a:p>
        </p:txBody>
      </p:sp>
    </p:spTree>
    <p:extLst>
      <p:ext uri="{BB962C8B-B14F-4D97-AF65-F5344CB8AC3E}">
        <p14:creationId xmlns:p14="http://schemas.microsoft.com/office/powerpoint/2010/main" val="166127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4121-7DA0-4174-BAE9-BB5F7D922D4D}"/>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14C8BB3-E7A8-4195-9EDC-CF5CC5CA746B}"/>
              </a:ext>
            </a:extLst>
          </p:cNvPr>
          <p:cNvSpPr>
            <a:spLocks noGrp="1"/>
          </p:cNvSpPr>
          <p:nvPr>
            <p:ph idx="1"/>
          </p:nvPr>
        </p:nvSpPr>
        <p:spPr>
          <a:xfrm>
            <a:off x="1451579" y="2015732"/>
            <a:ext cx="9603275" cy="4037749"/>
          </a:xfrm>
        </p:spPr>
        <p:txBody>
          <a:bodyPr>
            <a:normAutofit fontScale="77500" lnSpcReduction="20000"/>
          </a:bodyPr>
          <a:lstStyle/>
          <a:p>
            <a:pPr marL="0" indent="0">
              <a:buNone/>
            </a:pPr>
            <a:r>
              <a:rPr lang="en-US" dirty="0"/>
              <a:t>[1] Y, Lin, K. </a:t>
            </a:r>
            <a:r>
              <a:rPr lang="en-US" dirty="0" err="1"/>
              <a:t>Yuusuke</a:t>
            </a:r>
            <a:r>
              <a:rPr lang="en-US" dirty="0"/>
              <a:t>, S, Etsuko and I, </a:t>
            </a:r>
            <a:r>
              <a:rPr lang="en-US" dirty="0" err="1"/>
              <a:t>Haruhisa</a:t>
            </a:r>
            <a:r>
              <a:rPr lang="en-US" dirty="0"/>
              <a:t>, “Personalized Clothing-Recommendation System based on a Modified Bayesian Network,” International Symposium on Applications and the Internet, 2021, pp. 414–417.</a:t>
            </a:r>
          </a:p>
          <a:p>
            <a:pPr marL="0" indent="0">
              <a:buNone/>
            </a:pPr>
            <a:r>
              <a:rPr lang="en-US" dirty="0"/>
              <a:t>[2] G, Y. </a:t>
            </a:r>
            <a:r>
              <a:rPr lang="en-US" dirty="0" err="1"/>
              <a:t>Narges</a:t>
            </a:r>
            <a:r>
              <a:rPr lang="en-US" dirty="0"/>
              <a:t>, D, Chitra and D, </a:t>
            </a:r>
            <a:r>
              <a:rPr lang="en-US" dirty="0" err="1"/>
              <a:t>Lorence</a:t>
            </a:r>
            <a:r>
              <a:rPr lang="en-US" dirty="0"/>
              <a:t>, Content-based Clothing Recommender System using Deep Neural Network,  International Computer Conference, Computer Society of Iran, Tehran, Iran , 2021.</a:t>
            </a:r>
          </a:p>
          <a:p>
            <a:pPr marL="0" indent="0">
              <a:buNone/>
            </a:pPr>
            <a:r>
              <a:rPr lang="en-US" dirty="0"/>
              <a:t>[3] J, </a:t>
            </a:r>
            <a:r>
              <a:rPr lang="en-US" dirty="0" err="1"/>
              <a:t>Mahir</a:t>
            </a:r>
            <a:r>
              <a:rPr lang="en-US" dirty="0"/>
              <a:t>, S, Singh, C, K., R, V. M. and R, V. V., ``Machine Learning Models with Optimization for Clothing Recommendation from Personal Wardrobe ,'' International Conference on Emerging Technologies in Computer Engineering: Machine Learning and Internet of Things, 2020, pp. 12--17.</a:t>
            </a:r>
          </a:p>
          <a:p>
            <a:pPr marL="0" indent="0">
              <a:buNone/>
            </a:pPr>
            <a:r>
              <a:rPr lang="en-US" dirty="0"/>
              <a:t>[4] A, </a:t>
            </a:r>
            <a:r>
              <a:rPr lang="en-US" dirty="0" err="1"/>
              <a:t>Batuhan</a:t>
            </a:r>
            <a:r>
              <a:rPr lang="en-US" dirty="0"/>
              <a:t>, A, I. Mehmet, B, </a:t>
            </a:r>
            <a:r>
              <a:rPr lang="en-US" dirty="0" err="1"/>
              <a:t>Alkan</a:t>
            </a:r>
            <a:r>
              <a:rPr lang="en-US" dirty="0"/>
              <a:t>, T, Erden, D, Mustafa, E, </a:t>
            </a:r>
            <a:r>
              <a:rPr lang="en-US" dirty="0" err="1"/>
              <a:t>Tolga</a:t>
            </a:r>
            <a:r>
              <a:rPr lang="en-US" dirty="0"/>
              <a:t>, ``SMART CLOTHING RECOMMENDATION SYSTEM WITH DEEP LEARNING,'' IEEE, 2019.</a:t>
            </a:r>
          </a:p>
          <a:p>
            <a:pPr marL="0" indent="0">
              <a:buNone/>
            </a:pPr>
            <a:r>
              <a:rPr lang="en-US" dirty="0"/>
              <a:t>[5] K, P. Illa, S, Swathi, Content Based Apparel Recommendation System for Fashion Industry, International Journal of Engineering and Advanced Technology (IJEAT), 2019, pp. 509--516.</a:t>
            </a:r>
          </a:p>
          <a:p>
            <a:pPr marL="0" indent="0">
              <a:buNone/>
            </a:pPr>
            <a:r>
              <a:rPr lang="en-US" dirty="0"/>
              <a:t>[6] C. </a:t>
            </a:r>
            <a:r>
              <a:rPr lang="en-US" dirty="0" err="1"/>
              <a:t>Samit</a:t>
            </a:r>
            <a:r>
              <a:rPr lang="en-US" dirty="0"/>
              <a:t>, H. S. Md., J. R. </a:t>
            </a:r>
            <a:r>
              <a:rPr lang="en-US" dirty="0" err="1"/>
              <a:t>Naimur</a:t>
            </a:r>
            <a:r>
              <a:rPr lang="en-US" dirty="0"/>
              <a:t>, B. C. </a:t>
            </a:r>
            <a:r>
              <a:rPr lang="en-US" dirty="0" err="1"/>
              <a:t>Manik</a:t>
            </a:r>
            <a:r>
              <a:rPr lang="en-US" dirty="0"/>
              <a:t>, B. </a:t>
            </a:r>
            <a:r>
              <a:rPr lang="en-US" dirty="0" err="1"/>
              <a:t>Deepyan</a:t>
            </a:r>
            <a:r>
              <a:rPr lang="en-US" dirty="0"/>
              <a:t> and L. Edgar, 2021. “Fashion Recommendation Systems, Models and Methods: A Review”, MDPI, pp. 1--34.</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5829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74B-EED7-43D7-A946-CEC1392E9F4C}"/>
              </a:ext>
            </a:extLst>
          </p:cNvPr>
          <p:cNvSpPr>
            <a:spLocks noGrp="1"/>
          </p:cNvSpPr>
          <p:nvPr>
            <p:ph type="ctrTitle"/>
          </p:nvPr>
        </p:nvSpPr>
        <p:spPr/>
        <p:txBody>
          <a:bodyPr/>
          <a:lstStyle/>
          <a:p>
            <a:pPr algn="ctr"/>
            <a:r>
              <a:rPr lang="en-US" dirty="0"/>
              <a:t>DEMO</a:t>
            </a:r>
          </a:p>
        </p:txBody>
      </p:sp>
    </p:spTree>
    <p:extLst>
      <p:ext uri="{BB962C8B-B14F-4D97-AF65-F5344CB8AC3E}">
        <p14:creationId xmlns:p14="http://schemas.microsoft.com/office/powerpoint/2010/main" val="215342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74B-EED7-43D7-A946-CEC1392E9F4C}"/>
              </a:ext>
            </a:extLst>
          </p:cNvPr>
          <p:cNvSpPr>
            <a:spLocks noGrp="1"/>
          </p:cNvSpPr>
          <p:nvPr>
            <p:ph type="ctrTitle"/>
          </p:nvPr>
        </p:nvSpPr>
        <p:spPr/>
        <p:txBody>
          <a:bodyPr/>
          <a:lstStyle/>
          <a:p>
            <a:pPr algn="ctr"/>
            <a:r>
              <a:rPr lang="en-US" dirty="0"/>
              <a:t>ANY QUESTIONS</a:t>
            </a:r>
          </a:p>
        </p:txBody>
      </p:sp>
    </p:spTree>
    <p:extLst>
      <p:ext uri="{BB962C8B-B14F-4D97-AF65-F5344CB8AC3E}">
        <p14:creationId xmlns:p14="http://schemas.microsoft.com/office/powerpoint/2010/main" val="1450329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74B-EED7-43D7-A946-CEC1392E9F4C}"/>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0011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D450-D19F-487D-8CED-DDD387335CC6}"/>
              </a:ext>
            </a:extLst>
          </p:cNvPr>
          <p:cNvSpPr>
            <a:spLocks noGrp="1"/>
          </p:cNvSpPr>
          <p:nvPr>
            <p:ph type="title"/>
          </p:nvPr>
        </p:nvSpPr>
        <p:spPr/>
        <p:txBody>
          <a:bodyPr/>
          <a:lstStyle/>
          <a:p>
            <a:pPr algn="ctr"/>
            <a:r>
              <a:rPr lang="en-US"/>
              <a:t>introduction</a:t>
            </a:r>
            <a:endParaRPr lang="en-US" dirty="0"/>
          </a:p>
        </p:txBody>
      </p:sp>
      <p:sp>
        <p:nvSpPr>
          <p:cNvPr id="3" name="Content Placeholder 2">
            <a:extLst>
              <a:ext uri="{FF2B5EF4-FFF2-40B4-BE49-F238E27FC236}">
                <a16:creationId xmlns:a16="http://schemas.microsoft.com/office/drawing/2014/main" id="{3A296770-8AED-428F-8E46-857819CEE53B}"/>
              </a:ext>
            </a:extLst>
          </p:cNvPr>
          <p:cNvSpPr>
            <a:spLocks noGrp="1"/>
          </p:cNvSpPr>
          <p:nvPr>
            <p:ph idx="1"/>
          </p:nvPr>
        </p:nvSpPr>
        <p:spPr/>
        <p:txBody>
          <a:bodyPr/>
          <a:lstStyle/>
          <a:p>
            <a:pPr marL="0" indent="0" algn="ctr">
              <a:buNone/>
            </a:pPr>
            <a:r>
              <a:rPr lang="en-US" b="1" dirty="0"/>
              <a:t>Solution for “What to wear today?”</a:t>
            </a:r>
          </a:p>
          <a:p>
            <a:pPr>
              <a:buFont typeface="Wingdings" panose="05000000000000000000" pitchFamily="2" charset="2"/>
              <a:buChar char="Ø"/>
            </a:pPr>
            <a:r>
              <a:rPr lang="en-US" dirty="0"/>
              <a:t> Clothing recommendation systems help users avoid dilemma about what to wear before leaving the house.</a:t>
            </a:r>
          </a:p>
          <a:p>
            <a:pPr>
              <a:buFont typeface="Wingdings" panose="05000000000000000000" pitchFamily="2" charset="2"/>
              <a:buChar char="Ø"/>
            </a:pPr>
            <a:r>
              <a:rPr lang="en-US" dirty="0"/>
              <a:t>The main intention is to  create a recommendation system of an apparel and accessories for a person with considering his/her own personal wardrobe using Deep Learning.</a:t>
            </a:r>
          </a:p>
          <a:p>
            <a:pPr>
              <a:buFont typeface="Wingdings" panose="05000000000000000000" pitchFamily="2" charset="2"/>
              <a:buChar char="Ø"/>
            </a:pPr>
            <a:r>
              <a:rPr lang="en-US" dirty="0"/>
              <a:t>In our system, we develop an intelligent personalized cloth recommendation based on data mining for analysis of fashion clothing information in the digital world.</a:t>
            </a:r>
          </a:p>
        </p:txBody>
      </p:sp>
      <p:pic>
        <p:nvPicPr>
          <p:cNvPr id="1028" name="Picture 4" descr="Thinking Emoji [Free Download IOS Emojis] | Emoji Island">
            <a:extLst>
              <a:ext uri="{FF2B5EF4-FFF2-40B4-BE49-F238E27FC236}">
                <a16:creationId xmlns:a16="http://schemas.microsoft.com/office/drawing/2014/main" id="{31FC8FE3-1653-44D6-BE28-CA3CDB94B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39" y="2009624"/>
            <a:ext cx="497841" cy="5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70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A0B9-6B5C-4C28-B94D-4A06B41F452E}"/>
              </a:ext>
            </a:extLst>
          </p:cNvPr>
          <p:cNvSpPr>
            <a:spLocks noGrp="1"/>
          </p:cNvSpPr>
          <p:nvPr>
            <p:ph type="title"/>
          </p:nvPr>
        </p:nvSpPr>
        <p:spPr/>
        <p:txBody>
          <a:bodyPr/>
          <a:lstStyle/>
          <a:p>
            <a:pPr algn="ctr"/>
            <a:r>
              <a:rPr lang="en-US" dirty="0"/>
              <a:t>Introduction (Contd.)</a:t>
            </a:r>
          </a:p>
        </p:txBody>
      </p:sp>
      <p:sp>
        <p:nvSpPr>
          <p:cNvPr id="3" name="Content Placeholder 2">
            <a:extLst>
              <a:ext uri="{FF2B5EF4-FFF2-40B4-BE49-F238E27FC236}">
                <a16:creationId xmlns:a16="http://schemas.microsoft.com/office/drawing/2014/main" id="{76ACBB6C-1EFF-48DD-889A-0CDB5BAC8CC8}"/>
              </a:ext>
            </a:extLst>
          </p:cNvPr>
          <p:cNvSpPr>
            <a:spLocks noGrp="1"/>
          </p:cNvSpPr>
          <p:nvPr>
            <p:ph idx="1"/>
          </p:nvPr>
        </p:nvSpPr>
        <p:spPr>
          <a:xfrm>
            <a:off x="1451579" y="2015732"/>
            <a:ext cx="9603275" cy="4037749"/>
          </a:xfrm>
        </p:spPr>
        <p:txBody>
          <a:bodyPr>
            <a:normAutofit/>
          </a:bodyPr>
          <a:lstStyle/>
          <a:p>
            <a:pPr>
              <a:buFont typeface="Wingdings" panose="05000000000000000000" pitchFamily="2" charset="2"/>
              <a:buChar char="Ø"/>
            </a:pPr>
            <a:r>
              <a:rPr lang="en-US" dirty="0"/>
              <a:t> The main purpose of this project is to design, develop, and test an innovative concept for recommending a weather-based apparel.</a:t>
            </a:r>
          </a:p>
          <a:p>
            <a:pPr>
              <a:buFont typeface="Wingdings" panose="05000000000000000000" pitchFamily="2" charset="2"/>
              <a:buChar char="Ø"/>
            </a:pPr>
            <a:r>
              <a:rPr lang="en-US" dirty="0"/>
              <a:t> We want to figure out the best strategy to select apparel pairings from a user’s closet based on the characteristics of the users.</a:t>
            </a:r>
          </a:p>
          <a:p>
            <a:pPr>
              <a:buFont typeface="Wingdings" panose="05000000000000000000" pitchFamily="2" charset="2"/>
              <a:buChar char="Ø"/>
            </a:pPr>
            <a:r>
              <a:rPr lang="en-US" dirty="0"/>
              <a:t> The recommendation system will have the below listed features:</a:t>
            </a:r>
          </a:p>
          <a:p>
            <a:pPr marL="457200" indent="-457200">
              <a:buAutoNum type="arabicPeriod"/>
            </a:pPr>
            <a:r>
              <a:rPr lang="en-US" dirty="0"/>
              <a:t>By using a recommendation system find a suitable outfit on basis of weather of that day. </a:t>
            </a:r>
          </a:p>
          <a:p>
            <a:pPr marL="457200" indent="-457200">
              <a:buAutoNum type="arabicPeriod"/>
            </a:pPr>
            <a:r>
              <a:rPr lang="en-US" dirty="0"/>
              <a:t>By managing their wardrobe, via their computer or mobile phone, to find a suitable outfit. </a:t>
            </a:r>
          </a:p>
          <a:p>
            <a:pPr marL="457200" indent="-457200">
              <a:buAutoNum type="arabicPeriod"/>
            </a:pPr>
            <a:r>
              <a:rPr lang="en-US" dirty="0"/>
              <a:t>Also suggests accessories that will be suitable for recommended clothes.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0633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89B8-E74E-455C-8536-9B00BD3663E6}"/>
              </a:ext>
            </a:extLst>
          </p:cNvPr>
          <p:cNvSpPr>
            <a:spLocks noGrp="1"/>
          </p:cNvSpPr>
          <p:nvPr>
            <p:ph type="title"/>
          </p:nvPr>
        </p:nvSpPr>
        <p:spPr/>
        <p:txBody>
          <a:bodyPr/>
          <a:lstStyle/>
          <a:p>
            <a:pPr algn="ctr"/>
            <a:r>
              <a:rPr lang="en-US" dirty="0"/>
              <a:t>Related works</a:t>
            </a:r>
          </a:p>
        </p:txBody>
      </p:sp>
      <p:sp>
        <p:nvSpPr>
          <p:cNvPr id="3" name="Content Placeholder 2">
            <a:extLst>
              <a:ext uri="{FF2B5EF4-FFF2-40B4-BE49-F238E27FC236}">
                <a16:creationId xmlns:a16="http://schemas.microsoft.com/office/drawing/2014/main" id="{425CD37A-02CF-49C8-8689-90C5A7439A66}"/>
              </a:ext>
            </a:extLst>
          </p:cNvPr>
          <p:cNvSpPr>
            <a:spLocks noGrp="1"/>
          </p:cNvSpPr>
          <p:nvPr>
            <p:ph idx="1"/>
          </p:nvPr>
        </p:nvSpPr>
        <p:spPr>
          <a:xfrm>
            <a:off x="1451579" y="2015732"/>
            <a:ext cx="9603275" cy="3955300"/>
          </a:xfrm>
        </p:spPr>
        <p:txBody>
          <a:bodyPr>
            <a:noAutofit/>
          </a:bodyPr>
          <a:lstStyle/>
          <a:p>
            <a:pPr>
              <a:buFont typeface="Wingdings" panose="05000000000000000000" pitchFamily="2" charset="2"/>
              <a:buChar char="Ø"/>
            </a:pPr>
            <a:r>
              <a:rPr lang="en-US" sz="1750" dirty="0"/>
              <a:t>Various works have already been investigated and implemented in real-time on systems.</a:t>
            </a:r>
          </a:p>
          <a:p>
            <a:pPr>
              <a:buFont typeface="Wingdings" panose="05000000000000000000" pitchFamily="2" charset="2"/>
              <a:buChar char="Ø"/>
            </a:pPr>
            <a:r>
              <a:rPr lang="en-US" sz="1750" dirty="0"/>
              <a:t>Here are some recent advances in machine learning content-based recommendation systems.</a:t>
            </a:r>
          </a:p>
          <a:p>
            <a:pPr>
              <a:buFont typeface="Wingdings" panose="05000000000000000000" pitchFamily="2" charset="2"/>
              <a:buChar char="Ø"/>
            </a:pPr>
            <a:r>
              <a:rPr lang="en-US" sz="1750" dirty="0"/>
              <a:t>There are four categories of recommendation system:</a:t>
            </a:r>
          </a:p>
          <a:p>
            <a:pPr marL="457200" indent="-457200">
              <a:buAutoNum type="arabicPeriod"/>
            </a:pPr>
            <a:r>
              <a:rPr lang="en-US" sz="1750" dirty="0"/>
              <a:t>Collaborative Filtering Recommender Systems (CFRS).</a:t>
            </a:r>
          </a:p>
          <a:p>
            <a:pPr marL="457200" indent="-457200">
              <a:buAutoNum type="arabicPeriod"/>
            </a:pPr>
            <a:r>
              <a:rPr lang="en-US" sz="1750" dirty="0"/>
              <a:t>Unlike CFRS, Content-based Recommender Systems (CBRS) are not concerned with user similarities.</a:t>
            </a:r>
          </a:p>
          <a:p>
            <a:pPr marL="457200" indent="-457200">
              <a:buAutoNum type="arabicPeriod"/>
            </a:pPr>
            <a:r>
              <a:rPr lang="en-US" sz="1750" dirty="0"/>
              <a:t>A knowledge-based recommender system is suited for unique items not included in the typical internet shopping basket, such as a car or an apartment.</a:t>
            </a:r>
          </a:p>
          <a:p>
            <a:pPr marL="457200" indent="-457200">
              <a:buAutoNum type="arabicPeriod"/>
            </a:pPr>
            <a:r>
              <a:rPr lang="en-US" sz="1750" dirty="0"/>
              <a:t>Hybrid recommender systems are a blend of multiple recommender systems; due to their excellent accuracy, hybrid recommender systems have grown considerably more popular.</a:t>
            </a:r>
          </a:p>
        </p:txBody>
      </p:sp>
    </p:spTree>
    <p:extLst>
      <p:ext uri="{BB962C8B-B14F-4D97-AF65-F5344CB8AC3E}">
        <p14:creationId xmlns:p14="http://schemas.microsoft.com/office/powerpoint/2010/main" val="249623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72F4-ADDC-4292-A223-941F6D956D09}"/>
              </a:ext>
            </a:extLst>
          </p:cNvPr>
          <p:cNvSpPr>
            <a:spLocks noGrp="1"/>
          </p:cNvSpPr>
          <p:nvPr>
            <p:ph type="title"/>
          </p:nvPr>
        </p:nvSpPr>
        <p:spPr/>
        <p:txBody>
          <a:bodyPr/>
          <a:lstStyle/>
          <a:p>
            <a:pPr algn="ctr"/>
            <a:r>
              <a:rPr lang="en-US" dirty="0"/>
              <a:t>Proposed system</a:t>
            </a:r>
          </a:p>
        </p:txBody>
      </p:sp>
      <p:sp>
        <p:nvSpPr>
          <p:cNvPr id="3" name="Content Placeholder 2">
            <a:extLst>
              <a:ext uri="{FF2B5EF4-FFF2-40B4-BE49-F238E27FC236}">
                <a16:creationId xmlns:a16="http://schemas.microsoft.com/office/drawing/2014/main" id="{FB41529E-42E0-4D28-B0DE-5E7FBF8C0CB1}"/>
              </a:ext>
            </a:extLst>
          </p:cNvPr>
          <p:cNvSpPr>
            <a:spLocks noGrp="1"/>
          </p:cNvSpPr>
          <p:nvPr>
            <p:ph idx="1"/>
          </p:nvPr>
        </p:nvSpPr>
        <p:spPr>
          <a:xfrm>
            <a:off x="1451579" y="2015732"/>
            <a:ext cx="9603275" cy="4037749"/>
          </a:xfrm>
        </p:spPr>
        <p:txBody>
          <a:bodyPr>
            <a:noAutofit/>
          </a:bodyPr>
          <a:lstStyle/>
          <a:p>
            <a:pPr>
              <a:buFont typeface="Wingdings" panose="05000000000000000000" pitchFamily="2" charset="2"/>
              <a:buChar char="Ø"/>
            </a:pPr>
            <a:r>
              <a:rPr lang="en-US" sz="2300" dirty="0"/>
              <a:t>In this section, we will discuss more in detail about the proposed system, architecture, methods and the algorithms used which includes various parts. </a:t>
            </a:r>
          </a:p>
          <a:p>
            <a:pPr>
              <a:buFont typeface="Wingdings" panose="05000000000000000000" pitchFamily="2" charset="2"/>
              <a:buChar char="Ø"/>
            </a:pPr>
            <a:r>
              <a:rPr lang="en-US" sz="2300" dirty="0"/>
              <a:t>Throughout numerous phases of the recommendation system, the foundation of this recommendation system is established by the following modules. </a:t>
            </a:r>
          </a:p>
          <a:p>
            <a:pPr marL="457200" indent="-457200">
              <a:buAutoNum type="arabicPeriod"/>
            </a:pPr>
            <a:r>
              <a:rPr lang="en-US" sz="2300" dirty="0"/>
              <a:t>Weather detection based on the location by calling an API of that area.</a:t>
            </a:r>
          </a:p>
          <a:p>
            <a:pPr marL="457200" indent="-457200">
              <a:buAutoNum type="arabicPeriod"/>
            </a:pPr>
            <a:r>
              <a:rPr lang="en-US" sz="2300" dirty="0"/>
              <a:t>Then there will be interaction between the user and the system on predicting and recommending the apparel and suitable accessories for the day.</a:t>
            </a:r>
          </a:p>
        </p:txBody>
      </p:sp>
    </p:spTree>
    <p:extLst>
      <p:ext uri="{BB962C8B-B14F-4D97-AF65-F5344CB8AC3E}">
        <p14:creationId xmlns:p14="http://schemas.microsoft.com/office/powerpoint/2010/main" val="181136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72F4-ADDC-4292-A223-941F6D956D09}"/>
              </a:ext>
            </a:extLst>
          </p:cNvPr>
          <p:cNvSpPr>
            <a:spLocks noGrp="1"/>
          </p:cNvSpPr>
          <p:nvPr>
            <p:ph type="title"/>
          </p:nvPr>
        </p:nvSpPr>
        <p:spPr/>
        <p:txBody>
          <a:bodyPr/>
          <a:lstStyle/>
          <a:p>
            <a:pPr algn="ctr"/>
            <a:r>
              <a:rPr lang="en-US" dirty="0"/>
              <a:t>Proposed system</a:t>
            </a:r>
          </a:p>
        </p:txBody>
      </p:sp>
      <p:sp>
        <p:nvSpPr>
          <p:cNvPr id="3" name="Content Placeholder 2">
            <a:extLst>
              <a:ext uri="{FF2B5EF4-FFF2-40B4-BE49-F238E27FC236}">
                <a16:creationId xmlns:a16="http://schemas.microsoft.com/office/drawing/2014/main" id="{FB41529E-42E0-4D28-B0DE-5E7FBF8C0CB1}"/>
              </a:ext>
            </a:extLst>
          </p:cNvPr>
          <p:cNvSpPr>
            <a:spLocks noGrp="1"/>
          </p:cNvSpPr>
          <p:nvPr>
            <p:ph idx="1"/>
          </p:nvPr>
        </p:nvSpPr>
        <p:spPr>
          <a:xfrm>
            <a:off x="1451579" y="2015732"/>
            <a:ext cx="9603275" cy="4037749"/>
          </a:xfrm>
        </p:spPr>
        <p:txBody>
          <a:bodyPr>
            <a:noAutofit/>
          </a:bodyPr>
          <a:lstStyle/>
          <a:p>
            <a:pPr>
              <a:buFont typeface="Wingdings" panose="05000000000000000000" pitchFamily="2" charset="2"/>
              <a:buChar char="Ø"/>
            </a:pPr>
            <a:r>
              <a:rPr lang="en-US" dirty="0"/>
              <a:t> The inputs which are available to the users are:</a:t>
            </a:r>
          </a:p>
          <a:p>
            <a:pPr marL="457200" indent="-457200">
              <a:buAutoNum type="arabicPeriod"/>
            </a:pPr>
            <a:r>
              <a:rPr lang="en-US" dirty="0"/>
              <a:t>Add images of their clothes from wardrobe. (which will the user’s digital wardrobe)</a:t>
            </a:r>
          </a:p>
          <a:p>
            <a:pPr marL="457200" indent="-457200">
              <a:buAutoNum type="arabicPeriod"/>
            </a:pPr>
            <a:r>
              <a:rPr lang="en-US" dirty="0"/>
              <a:t>User’s personal information like:  Age, Gender, Location.</a:t>
            </a:r>
          </a:p>
          <a:p>
            <a:pPr marL="457200" indent="-457200">
              <a:buAutoNum type="arabicPeriod"/>
            </a:pPr>
            <a:r>
              <a:rPr lang="en-US" dirty="0"/>
              <a:t>They can set their preferences like: Favorite color, brand.</a:t>
            </a:r>
          </a:p>
          <a:p>
            <a:pPr marL="457200" indent="-457200">
              <a:buAutoNum type="arabicPeriod"/>
            </a:pPr>
            <a:r>
              <a:rPr lang="en-US" dirty="0"/>
              <a:t>Option to recommend with respect to weather or custom.</a:t>
            </a:r>
          </a:p>
          <a:p>
            <a:pPr marL="457200" indent="-457200">
              <a:buAutoNum type="arabicPeriod"/>
            </a:pPr>
            <a:r>
              <a:rPr lang="en-US" dirty="0"/>
              <a:t>Eliminating the clothes which are already used recently.</a:t>
            </a:r>
          </a:p>
          <a:p>
            <a:pPr marL="457200" indent="-457200">
              <a:buAutoNum type="arabicPeriod"/>
            </a:pPr>
            <a:r>
              <a:rPr lang="en-US" dirty="0"/>
              <a:t>Location change is also updated.</a:t>
            </a:r>
          </a:p>
          <a:p>
            <a:pPr marL="0" indent="0">
              <a:buNone/>
            </a:pPr>
            <a:r>
              <a:rPr lang="en-US" dirty="0"/>
              <a:t>   </a:t>
            </a:r>
          </a:p>
          <a:p>
            <a:pPr marL="457200" indent="-457200">
              <a:buAutoNum type="arabicPeriod"/>
            </a:pPr>
            <a:endParaRPr lang="en-US" dirty="0"/>
          </a:p>
        </p:txBody>
      </p:sp>
    </p:spTree>
    <p:extLst>
      <p:ext uri="{BB962C8B-B14F-4D97-AF65-F5344CB8AC3E}">
        <p14:creationId xmlns:p14="http://schemas.microsoft.com/office/powerpoint/2010/main" val="334783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D0571BB-137B-4688-9FA5-4977D0D98828}"/>
              </a:ext>
            </a:extLst>
          </p:cNvPr>
          <p:cNvSpPr>
            <a:spLocks noGrp="1"/>
          </p:cNvSpPr>
          <p:nvPr>
            <p:ph type="title"/>
          </p:nvPr>
        </p:nvSpPr>
        <p:spPr>
          <a:xfrm>
            <a:off x="1451580" y="804520"/>
            <a:ext cx="4176511" cy="1049235"/>
          </a:xfrm>
        </p:spPr>
        <p:txBody>
          <a:bodyPr>
            <a:normAutofit/>
          </a:bodyPr>
          <a:lstStyle/>
          <a:p>
            <a:r>
              <a:rPr lang="en-US" dirty="0"/>
              <a:t>Proposed system</a:t>
            </a:r>
            <a:br>
              <a:rPr lang="en-US" dirty="0"/>
            </a:br>
            <a:r>
              <a:rPr lang="en-US" sz="2400" dirty="0"/>
              <a:t>(flow chart)</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C19C9F8-5211-441C-986C-02D6E4AD27E3}"/>
              </a:ext>
            </a:extLst>
          </p:cNvPr>
          <p:cNvSpPr>
            <a:spLocks noGrp="1"/>
          </p:cNvSpPr>
          <p:nvPr>
            <p:ph idx="1"/>
          </p:nvPr>
        </p:nvSpPr>
        <p:spPr>
          <a:xfrm>
            <a:off x="1451581" y="2015732"/>
            <a:ext cx="4172212" cy="3900436"/>
          </a:xfrm>
        </p:spPr>
        <p:txBody>
          <a:bodyPr>
            <a:normAutofit/>
          </a:bodyPr>
          <a:lstStyle/>
          <a:p>
            <a:pPr>
              <a:buFont typeface="Wingdings" panose="05000000000000000000" pitchFamily="2" charset="2"/>
              <a:buChar char="Ø"/>
            </a:pPr>
            <a:r>
              <a:rPr lang="en-US" dirty="0"/>
              <a:t> The flow of the system is as displayed in the image.</a:t>
            </a:r>
          </a:p>
          <a:p>
            <a:pPr marL="0" indent="0">
              <a:buNone/>
            </a:pPr>
            <a:r>
              <a:rPr lang="en-US" b="1" dirty="0"/>
              <a:t>Step 1:</a:t>
            </a:r>
            <a:r>
              <a:rPr lang="en-US" dirty="0"/>
              <a:t> Detecting the weather condition for the location of the user.</a:t>
            </a:r>
          </a:p>
          <a:p>
            <a:pPr marL="0" indent="0">
              <a:buNone/>
            </a:pPr>
            <a:r>
              <a:rPr lang="en-US" b="1" dirty="0"/>
              <a:t>Step 2: </a:t>
            </a:r>
            <a:r>
              <a:rPr lang="en-US" dirty="0"/>
              <a:t>Predict the clothes which are in the digital wardrobe of the user.</a:t>
            </a:r>
          </a:p>
          <a:p>
            <a:pPr marL="0" indent="0">
              <a:buNone/>
            </a:pPr>
            <a:r>
              <a:rPr lang="en-US" b="1" dirty="0"/>
              <a:t>Step 3:</a:t>
            </a:r>
            <a:r>
              <a:rPr lang="en-US" dirty="0"/>
              <a:t> Recommendation of the apparel and accessories.</a:t>
            </a:r>
          </a:p>
          <a:p>
            <a:endParaRPr lang="en-US" dirty="0"/>
          </a:p>
        </p:txBody>
      </p:sp>
      <p:pic>
        <p:nvPicPr>
          <p:cNvPr id="4" name="image2.png">
            <a:extLst>
              <a:ext uri="{FF2B5EF4-FFF2-40B4-BE49-F238E27FC236}">
                <a16:creationId xmlns:a16="http://schemas.microsoft.com/office/drawing/2014/main" id="{97B1B2F2-8ECB-49ED-B40C-3283C66E7C14}"/>
              </a:ext>
            </a:extLst>
          </p:cNvPr>
          <p:cNvPicPr/>
          <p:nvPr/>
        </p:nvPicPr>
        <p:blipFill>
          <a:blip r:embed="rId2"/>
          <a:stretch>
            <a:fillRect/>
          </a:stretch>
        </p:blipFill>
        <p:spPr>
          <a:xfrm>
            <a:off x="6134442" y="805582"/>
            <a:ext cx="5469294" cy="5110586"/>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2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3832-1ACB-45C7-8879-E31CE18BB984}"/>
              </a:ext>
            </a:extLst>
          </p:cNvPr>
          <p:cNvSpPr>
            <a:spLocks noGrp="1"/>
          </p:cNvSpPr>
          <p:nvPr>
            <p:ph type="title"/>
          </p:nvPr>
        </p:nvSpPr>
        <p:spPr/>
        <p:txBody>
          <a:bodyPr/>
          <a:lstStyle/>
          <a:p>
            <a:pPr algn="ctr"/>
            <a:r>
              <a:rPr lang="en-US" dirty="0"/>
              <a:t>Proposed System</a:t>
            </a:r>
            <a:br>
              <a:rPr lang="en-US" dirty="0"/>
            </a:br>
            <a:r>
              <a:rPr lang="en-US" sz="2400" dirty="0"/>
              <a:t>(Algorithm and method)</a:t>
            </a:r>
          </a:p>
        </p:txBody>
      </p:sp>
      <p:sp>
        <p:nvSpPr>
          <p:cNvPr id="3" name="Content Placeholder 2">
            <a:extLst>
              <a:ext uri="{FF2B5EF4-FFF2-40B4-BE49-F238E27FC236}">
                <a16:creationId xmlns:a16="http://schemas.microsoft.com/office/drawing/2014/main" id="{303F526F-87EC-4054-8A38-322A4E951E34}"/>
              </a:ext>
            </a:extLst>
          </p:cNvPr>
          <p:cNvSpPr>
            <a:spLocks noGrp="1"/>
          </p:cNvSpPr>
          <p:nvPr>
            <p:ph idx="1"/>
          </p:nvPr>
        </p:nvSpPr>
        <p:spPr>
          <a:xfrm>
            <a:off x="1451579" y="2015732"/>
            <a:ext cx="9603275" cy="3942306"/>
          </a:xfrm>
        </p:spPr>
        <p:txBody>
          <a:bodyPr>
            <a:normAutofit/>
          </a:bodyPr>
          <a:lstStyle/>
          <a:p>
            <a:pPr>
              <a:buFont typeface="Wingdings" panose="05000000000000000000" pitchFamily="2" charset="2"/>
              <a:buChar char="Ø"/>
            </a:pPr>
            <a:r>
              <a:rPr lang="en-US" dirty="0"/>
              <a:t> This system used the CNN (Convolutional Neural Network) algorithm to detect the categories, types of the clothes and extracting features from the image. </a:t>
            </a:r>
          </a:p>
          <a:p>
            <a:pPr>
              <a:buFont typeface="Wingdings" panose="05000000000000000000" pitchFamily="2" charset="2"/>
              <a:buChar char="Ø"/>
            </a:pPr>
            <a:r>
              <a:rPr lang="en-US" dirty="0"/>
              <a:t> It will be implemented when the user uploads the image of the clothes from their wardrobe. (categories: t-shirts, pants, shorts, jackets)</a:t>
            </a:r>
          </a:p>
          <a:p>
            <a:pPr>
              <a:buFont typeface="Wingdings" panose="05000000000000000000" pitchFamily="2" charset="2"/>
              <a:buChar char="Ø"/>
            </a:pPr>
            <a:r>
              <a:rPr lang="en-US" dirty="0"/>
              <a:t> To get the type of the cloth, color and which season it will be used in. </a:t>
            </a:r>
          </a:p>
          <a:p>
            <a:pPr>
              <a:buFont typeface="Wingdings" panose="05000000000000000000" pitchFamily="2" charset="2"/>
              <a:buChar char="Ø"/>
            </a:pPr>
            <a:r>
              <a:rPr lang="en-US" dirty="0"/>
              <a:t> These features will be stored in the database, it will be converted into a matrix form (64x64x3) and then the CNN will predict the data.</a:t>
            </a:r>
          </a:p>
          <a:p>
            <a:pPr>
              <a:buFont typeface="Wingdings" panose="05000000000000000000" pitchFamily="2" charset="2"/>
              <a:buChar char="Ø"/>
            </a:pPr>
            <a:r>
              <a:rPr lang="en-US" dirty="0"/>
              <a:t> Where, epoch will be 200 times the data will be learning the item (cloth)</a:t>
            </a:r>
          </a:p>
        </p:txBody>
      </p:sp>
    </p:spTree>
    <p:extLst>
      <p:ext uri="{BB962C8B-B14F-4D97-AF65-F5344CB8AC3E}">
        <p14:creationId xmlns:p14="http://schemas.microsoft.com/office/powerpoint/2010/main" val="39879518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2880</TotalTime>
  <Words>2266</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Wingdings</vt:lpstr>
      <vt:lpstr>Gallery</vt:lpstr>
      <vt:lpstr>PERSONAL WARDROBE RECOMMENDATION USING DEEP LEARNING</vt:lpstr>
      <vt:lpstr>contents</vt:lpstr>
      <vt:lpstr>introduction</vt:lpstr>
      <vt:lpstr>Introduction (Contd.)</vt:lpstr>
      <vt:lpstr>Related works</vt:lpstr>
      <vt:lpstr>Proposed system</vt:lpstr>
      <vt:lpstr>Proposed system</vt:lpstr>
      <vt:lpstr>Proposed system (flow chart)</vt:lpstr>
      <vt:lpstr>Proposed System (Algorithm and method)</vt:lpstr>
      <vt:lpstr>Proposed system (recommendation system)</vt:lpstr>
      <vt:lpstr>Proposed system (requirements and implementation)</vt:lpstr>
      <vt:lpstr>Implementation</vt:lpstr>
      <vt:lpstr>Implementation</vt:lpstr>
      <vt:lpstr>Implementation</vt:lpstr>
      <vt:lpstr>Implementation</vt:lpstr>
      <vt:lpstr>Implementation</vt:lpstr>
      <vt:lpstr>DIFFERENCES</vt:lpstr>
      <vt:lpstr>differences</vt:lpstr>
      <vt:lpstr>Experiments</vt:lpstr>
      <vt:lpstr>Experiments</vt:lpstr>
      <vt:lpstr>Conclusion</vt:lpstr>
      <vt:lpstr>Future Works</vt:lpstr>
      <vt:lpstr>references</vt:lpstr>
      <vt:lpstr>DEMO</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WARDROBE RECOMMENDATION USING DEEP LEARNING</dc:title>
  <dc:creator>Pooja Patil</dc:creator>
  <cp:lastModifiedBy>Pooja Patil</cp:lastModifiedBy>
  <cp:revision>26</cp:revision>
  <dcterms:created xsi:type="dcterms:W3CDTF">2022-03-02T19:31:09Z</dcterms:created>
  <dcterms:modified xsi:type="dcterms:W3CDTF">2022-04-26T03:05:18Z</dcterms:modified>
</cp:coreProperties>
</file>