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9"/>
  </p:notesMasterIdLst>
  <p:sldIdLst>
    <p:sldId id="256" r:id="rId2"/>
    <p:sldId id="257" r:id="rId3"/>
    <p:sldId id="313" r:id="rId4"/>
    <p:sldId id="418" r:id="rId5"/>
    <p:sldId id="419" r:id="rId6"/>
    <p:sldId id="414" r:id="rId7"/>
    <p:sldId id="50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C"/>
    <a:srgbClr val="FF00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CFD63-B091-4992-BBBA-5C9FAEAAAA6E}" v="9" dt="2023-06-28T00:48:42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88055" autoAdjust="0"/>
  </p:normalViewPr>
  <p:slideViewPr>
    <p:cSldViewPr snapToGrid="0">
      <p:cViewPr varScale="1">
        <p:scale>
          <a:sx n="86" d="100"/>
          <a:sy n="86" d="100"/>
        </p:scale>
        <p:origin x="147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 Singh Badal" userId="89ebb900-43e9-4170-b589-5e1a9eb9a09e" providerId="ADAL" clId="{9C5CFD63-B091-4992-BBBA-5C9FAEAAAA6E}"/>
    <pc:docChg chg="undo custSel modSld">
      <pc:chgData name="Prakash Singh Badal" userId="89ebb900-43e9-4170-b589-5e1a9eb9a09e" providerId="ADAL" clId="{9C5CFD63-B091-4992-BBBA-5C9FAEAAAA6E}" dt="2023-06-28T00:48:42.542" v="36"/>
      <pc:docMkLst>
        <pc:docMk/>
      </pc:docMkLst>
      <pc:sldChg chg="modSp mod">
        <pc:chgData name="Prakash Singh Badal" userId="89ebb900-43e9-4170-b589-5e1a9eb9a09e" providerId="ADAL" clId="{9C5CFD63-B091-4992-BBBA-5C9FAEAAAA6E}" dt="2023-06-27T22:56:14.496" v="15" actId="20577"/>
        <pc:sldMkLst>
          <pc:docMk/>
          <pc:sldMk cId="2133242482" sldId="328"/>
        </pc:sldMkLst>
        <pc:spChg chg="mod">
          <ac:chgData name="Prakash Singh Badal" userId="89ebb900-43e9-4170-b589-5e1a9eb9a09e" providerId="ADAL" clId="{9C5CFD63-B091-4992-BBBA-5C9FAEAAAA6E}" dt="2023-06-27T22:56:14.496" v="15" actId="20577"/>
          <ac:spMkLst>
            <pc:docMk/>
            <pc:sldMk cId="2133242482" sldId="328"/>
            <ac:spMk id="3" creationId="{00000000-0000-0000-0000-000000000000}"/>
          </ac:spMkLst>
        </pc:spChg>
      </pc:sldChg>
      <pc:sldChg chg="modSp mod">
        <pc:chgData name="Prakash Singh Badal" userId="89ebb900-43e9-4170-b589-5e1a9eb9a09e" providerId="ADAL" clId="{9C5CFD63-B091-4992-BBBA-5C9FAEAAAA6E}" dt="2023-06-28T00:48:25.632" v="26" actId="27636"/>
        <pc:sldMkLst>
          <pc:docMk/>
          <pc:sldMk cId="3853468677" sldId="338"/>
        </pc:sldMkLst>
        <pc:spChg chg="mod">
          <ac:chgData name="Prakash Singh Badal" userId="89ebb900-43e9-4170-b589-5e1a9eb9a09e" providerId="ADAL" clId="{9C5CFD63-B091-4992-BBBA-5C9FAEAAAA6E}" dt="2023-06-28T00:48:25.632" v="26" actId="27636"/>
          <ac:spMkLst>
            <pc:docMk/>
            <pc:sldMk cId="3853468677" sldId="338"/>
            <ac:spMk id="3" creationId="{00000000-0000-0000-0000-000000000000}"/>
          </ac:spMkLst>
        </pc:spChg>
      </pc:sldChg>
      <pc:sldChg chg="modSp mod">
        <pc:chgData name="Prakash Singh Badal" userId="89ebb900-43e9-4170-b589-5e1a9eb9a09e" providerId="ADAL" clId="{9C5CFD63-B091-4992-BBBA-5C9FAEAAAA6E}" dt="2023-06-28T00:48:25.648" v="27" actId="27636"/>
        <pc:sldMkLst>
          <pc:docMk/>
          <pc:sldMk cId="2373444233" sldId="339"/>
        </pc:sldMkLst>
        <pc:spChg chg="mod">
          <ac:chgData name="Prakash Singh Badal" userId="89ebb900-43e9-4170-b589-5e1a9eb9a09e" providerId="ADAL" clId="{9C5CFD63-B091-4992-BBBA-5C9FAEAAAA6E}" dt="2023-06-28T00:48:25.648" v="27" actId="27636"/>
          <ac:spMkLst>
            <pc:docMk/>
            <pc:sldMk cId="2373444233" sldId="339"/>
            <ac:spMk id="3" creationId="{00000000-0000-0000-0000-000000000000}"/>
          </ac:spMkLst>
        </pc:spChg>
      </pc:sldChg>
      <pc:sldChg chg="modSp mod">
        <pc:chgData name="Prakash Singh Badal" userId="89ebb900-43e9-4170-b589-5e1a9eb9a09e" providerId="ADAL" clId="{9C5CFD63-B091-4992-BBBA-5C9FAEAAAA6E}" dt="2023-06-28T00:48:25.648" v="28" actId="27636"/>
        <pc:sldMkLst>
          <pc:docMk/>
          <pc:sldMk cId="1726281437" sldId="340"/>
        </pc:sldMkLst>
        <pc:spChg chg="mod">
          <ac:chgData name="Prakash Singh Badal" userId="89ebb900-43e9-4170-b589-5e1a9eb9a09e" providerId="ADAL" clId="{9C5CFD63-B091-4992-BBBA-5C9FAEAAAA6E}" dt="2023-06-28T00:48:25.648" v="28" actId="27636"/>
          <ac:spMkLst>
            <pc:docMk/>
            <pc:sldMk cId="1726281437" sldId="340"/>
            <ac:spMk id="3" creationId="{00000000-0000-0000-0000-000000000000}"/>
          </ac:spMkLst>
        </pc:spChg>
      </pc:sldChg>
      <pc:sldChg chg="modSp mod">
        <pc:chgData name="Prakash Singh Badal" userId="89ebb900-43e9-4170-b589-5e1a9eb9a09e" providerId="ADAL" clId="{9C5CFD63-B091-4992-BBBA-5C9FAEAAAA6E}" dt="2023-06-27T22:57:17.502" v="19" actId="6549"/>
        <pc:sldMkLst>
          <pc:docMk/>
          <pc:sldMk cId="3823964234" sldId="348"/>
        </pc:sldMkLst>
        <pc:spChg chg="mod">
          <ac:chgData name="Prakash Singh Badal" userId="89ebb900-43e9-4170-b589-5e1a9eb9a09e" providerId="ADAL" clId="{9C5CFD63-B091-4992-BBBA-5C9FAEAAAA6E}" dt="2023-06-27T22:57:17.502" v="19" actId="6549"/>
          <ac:spMkLst>
            <pc:docMk/>
            <pc:sldMk cId="3823964234" sldId="348"/>
            <ac:spMk id="3" creationId="{00000000-0000-0000-0000-000000000000}"/>
          </ac:spMkLst>
        </pc:spChg>
      </pc:sldChg>
      <pc:sldChg chg="modSp mod">
        <pc:chgData name="Prakash Singh Badal" userId="89ebb900-43e9-4170-b589-5e1a9eb9a09e" providerId="ADAL" clId="{9C5CFD63-B091-4992-BBBA-5C9FAEAAAA6E}" dt="2023-06-28T00:48:42.542" v="36"/>
        <pc:sldMkLst>
          <pc:docMk/>
          <pc:sldMk cId="1760444277" sldId="371"/>
        </pc:sldMkLst>
        <pc:spChg chg="mod">
          <ac:chgData name="Prakash Singh Badal" userId="89ebb900-43e9-4170-b589-5e1a9eb9a09e" providerId="ADAL" clId="{9C5CFD63-B091-4992-BBBA-5C9FAEAAAA6E}" dt="2023-06-28T00:48:42.542" v="36"/>
          <ac:spMkLst>
            <pc:docMk/>
            <pc:sldMk cId="1760444277" sldId="371"/>
            <ac:spMk id="7" creationId="{A2CFAF49-8A5B-4C6A-962F-4F3E0F2788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13A34-D7FF-4E05-BBF7-2895991BC46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FE347-5354-4E7A-890F-0BBA0845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92EDB-86A9-4075-9D1C-D5296BE5DEB6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1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2E27-7A5F-4003-B939-347262B6601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0D6D-3DD2-4976-AF95-D6E8C5D2D2B9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3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9144000" cy="9316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9912"/>
            <a:ext cx="9144000" cy="522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C745-7CB0-4F19-BA90-7D9F51EBAE2F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318B-DE08-42E6-8495-D96B6400A53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9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D48B-BE3B-44DE-959B-B3FBD7526B04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AA0-4202-4229-9653-83F438DF2A16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9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F2A6E-A752-45AA-B167-5D185D7E0693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7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D428-38AA-4757-AF97-2E1DC3C935D1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FEEEE-6721-471B-8CD5-5F2A3F5A6AC0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B0A7-42CE-4D4D-B583-D32F0764D946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559D-DD31-44C8-9F40-1550B8B03EE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572C-197E-480D-B88C-1DC81581CC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www.youtube.com/watch?v=yibNEcn-4yQ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www.youtube.com/watch?v=yibNEcn-4yQ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2"/>
            <a:ext cx="9144000" cy="335438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4800" dirty="0"/>
              <a:t>CV 510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Modeling</a:t>
            </a:r>
            <a:r>
              <a:rPr lang="en-US" sz="4800" dirty="0"/>
              <a:t>, </a:t>
            </a:r>
            <a:r>
              <a:rPr lang="en-US" sz="4800" dirty="0">
                <a:solidFill>
                  <a:srgbClr val="0000FF"/>
                </a:solidFill>
              </a:rPr>
              <a:t>Uncertainty</a:t>
            </a:r>
            <a:r>
              <a:rPr lang="en-US" sz="4800" dirty="0"/>
              <a:t>, and </a:t>
            </a:r>
            <a:br>
              <a:rPr lang="en-US" sz="4800" dirty="0"/>
            </a:br>
            <a:r>
              <a:rPr lang="en-US" sz="4800" dirty="0">
                <a:solidFill>
                  <a:srgbClr val="00B050"/>
                </a:solidFill>
              </a:rPr>
              <a:t>Data </a:t>
            </a:r>
            <a:r>
              <a:rPr lang="en-US" sz="4800" dirty="0"/>
              <a:t>for Engineers</a:t>
            </a:r>
            <a:br>
              <a:rPr lang="en-US" sz="4800" dirty="0"/>
            </a:br>
            <a:r>
              <a:rPr lang="en-US" sz="3100" dirty="0"/>
              <a:t>(July – Nov 2025)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76749"/>
            <a:ext cx="9144000" cy="16557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>
                <a:solidFill>
                  <a:srgbClr val="0000FF"/>
                </a:solidFill>
              </a:rPr>
              <a:t>Dr. Prakash S </a:t>
            </a:r>
            <a:r>
              <a:rPr lang="en-US" sz="2800" dirty="0" err="1">
                <a:solidFill>
                  <a:srgbClr val="0000FF"/>
                </a:solidFill>
              </a:rPr>
              <a:t>Badal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9AD68-2BC4-A323-6A3B-B90AB9A72E65}"/>
              </a:ext>
            </a:extLst>
          </p:cNvPr>
          <p:cNvSpPr txBox="1"/>
          <p:nvPr/>
        </p:nvSpPr>
        <p:spPr>
          <a:xfrm>
            <a:off x="5369718" y="2128838"/>
            <a:ext cx="592931" cy="561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400" dirty="0"/>
              <a:t>0</a:t>
            </a:r>
          </a:p>
          <a:p>
            <a:pPr>
              <a:lnSpc>
                <a:spcPct val="60000"/>
              </a:lnSpc>
            </a:pPr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763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  <a:p>
            <a:r>
              <a:rPr lang="en-US" dirty="0"/>
              <a:t>Module Outline</a:t>
            </a:r>
          </a:p>
          <a:p>
            <a:r>
              <a:rPr lang="en-US" dirty="0"/>
              <a:t>Introduction and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3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 classes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 class </a:t>
            </a:r>
            <a:r>
              <a:rPr lang="en-US" dirty="0"/>
              <a:t>on Tuesday (9</a:t>
            </a:r>
            <a:r>
              <a:rPr lang="en-US" baseline="30000" dirty="0"/>
              <a:t>th</a:t>
            </a:r>
            <a:r>
              <a:rPr lang="en-US" dirty="0"/>
              <a:t> Sep)</a:t>
            </a:r>
          </a:p>
          <a:p>
            <a:pPr lvl="1"/>
            <a:r>
              <a:rPr lang="en-US" dirty="0"/>
              <a:t>Wednesday and Thursday (10</a:t>
            </a:r>
            <a:r>
              <a:rPr lang="en-US" baseline="30000" dirty="0"/>
              <a:t>th</a:t>
            </a:r>
            <a:r>
              <a:rPr lang="en-US" dirty="0"/>
              <a:t> and 11</a:t>
            </a:r>
            <a:r>
              <a:rPr lang="en-US" baseline="30000" dirty="0"/>
              <a:t>th</a:t>
            </a:r>
            <a:r>
              <a:rPr lang="en-US" dirty="0"/>
              <a:t> Sep) usual class hours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Additional class on Friday </a:t>
            </a:r>
            <a:r>
              <a:rPr lang="en-US" dirty="0"/>
              <a:t>(12</a:t>
            </a:r>
            <a:r>
              <a:rPr lang="en-US" baseline="30000" dirty="0"/>
              <a:t>th</a:t>
            </a:r>
            <a:r>
              <a:rPr lang="en-US" dirty="0"/>
              <a:t> Sep at 8 AM)</a:t>
            </a:r>
          </a:p>
          <a:p>
            <a:pPr lvl="1"/>
            <a:endParaRPr lang="en-US" dirty="0"/>
          </a:p>
          <a:p>
            <a:r>
              <a:rPr lang="en-US" dirty="0"/>
              <a:t>Check </a:t>
            </a:r>
            <a:r>
              <a:rPr lang="en-US" dirty="0" err="1"/>
              <a:t>github</a:t>
            </a:r>
            <a:r>
              <a:rPr lang="en-US" dirty="0"/>
              <a:t> regularly</a:t>
            </a:r>
          </a:p>
          <a:p>
            <a:pPr lvl="1"/>
            <a:endParaRPr lang="en-US" i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8EE93E-3A84-B198-1421-0316E64BF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F8B298D-EC47-2658-B766-B51ADA3E0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66" y="1879303"/>
            <a:ext cx="3736018" cy="2103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2698F1-4FCB-41D3-D6B2-C2AE9A63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4" y="1879303"/>
            <a:ext cx="3708134" cy="210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ABA49-CEF4-838F-927A-0768F297B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should you care about Risk &amp; Reliability?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563C-E305-976C-B6C2-26F2A757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9913"/>
            <a:ext cx="9144000" cy="4447268"/>
          </a:xfrm>
        </p:spPr>
        <p:txBody>
          <a:bodyPr>
            <a:normAutofit/>
          </a:bodyPr>
          <a:lstStyle/>
          <a:p>
            <a:r>
              <a:rPr lang="en-US" dirty="0"/>
              <a:t>Space Shuttle </a:t>
            </a:r>
            <a:r>
              <a:rPr lang="en-US" i="1" dirty="0"/>
              <a:t>Challenger</a:t>
            </a:r>
            <a:r>
              <a:rPr lang="en-US" dirty="0"/>
              <a:t> disaster (1986) </a:t>
            </a:r>
            <a:r>
              <a:rPr lang="en-US" dirty="0">
                <a:hlinkClick r:id="rId5"/>
              </a:rPr>
              <a:t>https://www.youtube.com/watch?v=yibNEcn-4yQ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8F56E-E3B9-595B-407B-F9AC4C5A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155633"/>
            <a:ext cx="2057400" cy="365125"/>
          </a:xfrm>
        </p:spPr>
        <p:txBody>
          <a:bodyPr/>
          <a:lstStyle/>
          <a:p>
            <a:fld id="{317F572C-197E-480D-B88C-1DC81581CC7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972A4A-5AED-398F-A752-59E8E0EA98FC}"/>
              </a:ext>
            </a:extLst>
          </p:cNvPr>
          <p:cNvSpPr/>
          <p:nvPr/>
        </p:nvSpPr>
        <p:spPr>
          <a:xfrm>
            <a:off x="60158" y="4194461"/>
            <a:ext cx="9023684" cy="1203158"/>
          </a:xfrm>
          <a:prstGeom prst="roundRect">
            <a:avLst/>
          </a:prstGeom>
          <a:noFill/>
          <a:ln w="28575">
            <a:solidFill>
              <a:srgbClr val="FF00FF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FF939C-E0FE-FB17-1367-A71B1396391C}"/>
              </a:ext>
            </a:extLst>
          </p:cNvPr>
          <p:cNvSpPr txBox="1">
            <a:spLocks/>
          </p:cNvSpPr>
          <p:nvPr/>
        </p:nvSpPr>
        <p:spPr>
          <a:xfrm>
            <a:off x="30079" y="4139634"/>
            <a:ext cx="9144000" cy="15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FF0000"/>
                </a:solidFill>
              </a:rPr>
              <a:t>Catch-all approach:</a:t>
            </a:r>
          </a:p>
          <a:p>
            <a:pPr marL="0" indent="0" algn="ctr">
              <a:buNone/>
            </a:pPr>
            <a:r>
              <a:rPr lang="en-US" sz="2600" dirty="0">
                <a:solidFill>
                  <a:srgbClr val="0000FF"/>
                </a:solidFill>
              </a:rPr>
              <a:t>Build for every “what if” scenario: </a:t>
            </a:r>
            <a:r>
              <a:rPr lang="en-US" sz="2600" dirty="0"/>
              <a:t>create backup for every imaginable scenario, even wildly unlikely ones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16B919-2378-26F2-C36E-27C894AAB133}"/>
              </a:ext>
            </a:extLst>
          </p:cNvPr>
          <p:cNvSpPr/>
          <p:nvPr/>
        </p:nvSpPr>
        <p:spPr>
          <a:xfrm>
            <a:off x="397042" y="5673098"/>
            <a:ext cx="8349916" cy="9591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What could go wrong with this approach?</a:t>
            </a:r>
          </a:p>
        </p:txBody>
      </p:sp>
    </p:spTree>
    <p:extLst>
      <p:ext uri="{BB962C8B-B14F-4D97-AF65-F5344CB8AC3E}">
        <p14:creationId xmlns:p14="http://schemas.microsoft.com/office/powerpoint/2010/main" val="4208751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ED2EF-261D-D959-CF5A-DBD202DFA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98EFAC-7558-2576-1CC3-064A0D0D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66" y="1879303"/>
            <a:ext cx="3736018" cy="2103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6892DC-F73F-1CF1-CAA6-992C7832B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14" y="1879303"/>
            <a:ext cx="3708134" cy="210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1C818-C314-BA60-1887-8CE7B99C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should you care about Risk &amp; Reliability?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E019F-ED85-07C6-332F-8F5F6E500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9913"/>
            <a:ext cx="9144000" cy="4447268"/>
          </a:xfrm>
        </p:spPr>
        <p:txBody>
          <a:bodyPr>
            <a:normAutofit/>
          </a:bodyPr>
          <a:lstStyle/>
          <a:p>
            <a:r>
              <a:rPr lang="en-US" dirty="0"/>
              <a:t>Space Shuttle </a:t>
            </a:r>
            <a:r>
              <a:rPr lang="en-US" i="1" dirty="0"/>
              <a:t>Challenger</a:t>
            </a:r>
            <a:r>
              <a:rPr lang="en-US" dirty="0"/>
              <a:t> disaster (1986) </a:t>
            </a:r>
            <a:r>
              <a:rPr lang="en-US" dirty="0">
                <a:hlinkClick r:id="rId5"/>
              </a:rPr>
              <a:t>https://www.youtube.com/watch?v=yibNEcn-4yQ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E76B0-0F6B-A8A1-2D70-36665D9B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155633"/>
            <a:ext cx="2057400" cy="365125"/>
          </a:xfrm>
        </p:spPr>
        <p:txBody>
          <a:bodyPr/>
          <a:lstStyle/>
          <a:p>
            <a:fld id="{317F572C-197E-480D-B88C-1DC81581CC7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4AA90-4A25-12A1-467B-F52CE6308F65}"/>
              </a:ext>
            </a:extLst>
          </p:cNvPr>
          <p:cNvSpPr/>
          <p:nvPr/>
        </p:nvSpPr>
        <p:spPr>
          <a:xfrm>
            <a:off x="60158" y="4194461"/>
            <a:ext cx="9023684" cy="1203158"/>
          </a:xfrm>
          <a:prstGeom prst="roundRect">
            <a:avLst/>
          </a:prstGeom>
          <a:noFill/>
          <a:ln w="28575">
            <a:solidFill>
              <a:srgbClr val="FF00FF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C81578-3ECB-E47D-B717-B75892344B78}"/>
              </a:ext>
            </a:extLst>
          </p:cNvPr>
          <p:cNvSpPr/>
          <p:nvPr/>
        </p:nvSpPr>
        <p:spPr>
          <a:xfrm>
            <a:off x="524107" y="5554830"/>
            <a:ext cx="8095786" cy="11957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Spreads engineers too thin:</a:t>
            </a:r>
            <a:r>
              <a:rPr lang="en-US" dirty="0">
                <a:solidFill>
                  <a:schemeClr val="tx1"/>
                </a:solidFill>
              </a:rPr>
              <a:t> divided resources, real threats do not get the focus they need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Illusion of safety: </a:t>
            </a:r>
            <a:r>
              <a:rPr lang="en-US" dirty="0">
                <a:solidFill>
                  <a:schemeClr val="tx1"/>
                </a:solidFill>
              </a:rPr>
              <a:t>looks thorough on paper, but critical risks can slip through because everything is treated as equally important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4A88A9-B6A6-4EA8-80D3-67A7F04789C2}"/>
              </a:ext>
            </a:extLst>
          </p:cNvPr>
          <p:cNvSpPr txBox="1">
            <a:spLocks/>
          </p:cNvSpPr>
          <p:nvPr/>
        </p:nvSpPr>
        <p:spPr>
          <a:xfrm>
            <a:off x="30079" y="4139634"/>
            <a:ext cx="9144000" cy="15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solidFill>
                  <a:srgbClr val="FF0000"/>
                </a:solidFill>
              </a:rPr>
              <a:t>Catch-all approach:</a:t>
            </a:r>
          </a:p>
          <a:p>
            <a:pPr marL="0" indent="0" algn="ctr">
              <a:buNone/>
            </a:pPr>
            <a:r>
              <a:rPr lang="en-US" sz="2600" dirty="0">
                <a:solidFill>
                  <a:srgbClr val="0000FF"/>
                </a:solidFill>
              </a:rPr>
              <a:t>Build for every “what if” scenario: </a:t>
            </a:r>
            <a:r>
              <a:rPr lang="en-US" sz="2600" dirty="0"/>
              <a:t>create backup for every imaginable scenario, even wildly unlikely ones</a:t>
            </a:r>
          </a:p>
        </p:txBody>
      </p:sp>
    </p:spTree>
    <p:extLst>
      <p:ext uri="{BB962C8B-B14F-4D97-AF65-F5344CB8AC3E}">
        <p14:creationId xmlns:p14="http://schemas.microsoft.com/office/powerpoint/2010/main" val="2513139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EEFED-6415-28DA-191D-1EAE4AD5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67DB7B1-C144-2058-9E46-2E95D7093BBB}"/>
              </a:ext>
            </a:extLst>
          </p:cNvPr>
          <p:cNvGrpSpPr/>
          <p:nvPr/>
        </p:nvGrpSpPr>
        <p:grpSpPr>
          <a:xfrm>
            <a:off x="763469" y="894789"/>
            <a:ext cx="7947787" cy="5241321"/>
            <a:chOff x="994304" y="-1771852"/>
            <a:chExt cx="7947787" cy="524132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008551D-DAA3-CC2F-DBCF-92F1959B6119}"/>
                </a:ext>
              </a:extLst>
            </p:cNvPr>
            <p:cNvSpPr/>
            <p:nvPr/>
          </p:nvSpPr>
          <p:spPr>
            <a:xfrm>
              <a:off x="3549316" y="210553"/>
              <a:ext cx="2045369" cy="1227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Distributions</a:t>
              </a:r>
            </a:p>
          </p:txBody>
        </p:sp>
        <p:sp>
          <p:nvSpPr>
            <p:cNvPr id="7" name="Arrow: Up 6">
              <a:extLst>
                <a:ext uri="{FF2B5EF4-FFF2-40B4-BE49-F238E27FC236}">
                  <a16:creationId xmlns:a16="http://schemas.microsoft.com/office/drawing/2014/main" id="{CAD25407-7691-1887-93C9-11BFFE40AF28}"/>
                </a:ext>
              </a:extLst>
            </p:cNvPr>
            <p:cNvSpPr/>
            <p:nvPr/>
          </p:nvSpPr>
          <p:spPr>
            <a:xfrm rot="10800000">
              <a:off x="4343400" y="1437773"/>
              <a:ext cx="457200" cy="509337"/>
            </a:xfrm>
            <a:prstGeom prst="upArrow">
              <a:avLst/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CEA9ED3-5C0C-6501-BE63-CE20647A461D}"/>
                </a:ext>
              </a:extLst>
            </p:cNvPr>
            <p:cNvSpPr/>
            <p:nvPr/>
          </p:nvSpPr>
          <p:spPr>
            <a:xfrm>
              <a:off x="3549315" y="-1506956"/>
              <a:ext cx="2045369" cy="1227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Uncertainty &amp; Estimation</a:t>
              </a:r>
            </a:p>
          </p:txBody>
        </p:sp>
        <p:sp>
          <p:nvSpPr>
            <p:cNvPr id="22" name="Arrow: Up 21">
              <a:extLst>
                <a:ext uri="{FF2B5EF4-FFF2-40B4-BE49-F238E27FC236}">
                  <a16:creationId xmlns:a16="http://schemas.microsoft.com/office/drawing/2014/main" id="{E4417440-72A8-C9A5-478C-C1702444EAFC}"/>
                </a:ext>
              </a:extLst>
            </p:cNvPr>
            <p:cNvSpPr/>
            <p:nvPr/>
          </p:nvSpPr>
          <p:spPr>
            <a:xfrm rot="10800000">
              <a:off x="4343400" y="-279735"/>
              <a:ext cx="457200" cy="509337"/>
            </a:xfrm>
            <a:prstGeom prst="upArrow">
              <a:avLst/>
            </a:prstGeom>
            <a:no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5D7606-AF8F-6B27-F084-934F4D900049}"/>
                </a:ext>
              </a:extLst>
            </p:cNvPr>
            <p:cNvSpPr txBox="1"/>
            <p:nvPr/>
          </p:nvSpPr>
          <p:spPr>
            <a:xfrm>
              <a:off x="5763336" y="-1216512"/>
              <a:ext cx="2643416" cy="6463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Random variables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Correlation, covariance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A826EA-5B52-3F73-9FF1-361613887A2E}"/>
                </a:ext>
              </a:extLst>
            </p:cNvPr>
            <p:cNvSpPr/>
            <p:nvPr/>
          </p:nvSpPr>
          <p:spPr>
            <a:xfrm>
              <a:off x="3549315" y="1928061"/>
              <a:ext cx="2045369" cy="12272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Risk Analysis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A419E5-AF1A-D857-2A67-A110040D76E6}"/>
                </a:ext>
              </a:extLst>
            </p:cNvPr>
            <p:cNvSpPr txBox="1"/>
            <p:nvPr/>
          </p:nvSpPr>
          <p:spPr>
            <a:xfrm>
              <a:off x="994304" y="-1771852"/>
              <a:ext cx="2386359" cy="17543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Propagation laws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Least-squares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Confidence intervals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Hypothesis testing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Goodness of fit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B9514A-8B71-1AF7-2B1C-4D3A8DF02C93}"/>
                </a:ext>
              </a:extLst>
            </p:cNvPr>
            <p:cNvSpPr txBox="1"/>
            <p:nvPr/>
          </p:nvSpPr>
          <p:spPr>
            <a:xfrm>
              <a:off x="5763336" y="192147"/>
              <a:ext cx="2729914" cy="12003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/>
              </a:lvl1pPr>
            </a:lstStyle>
            <a:p>
              <a:r>
                <a:rPr lang="en-US" dirty="0"/>
                <a:t>Discrete, continuous</a:t>
              </a:r>
            </a:p>
            <a:p>
              <a:r>
                <a:rPr lang="en-US" dirty="0"/>
                <a:t>PMF, PDF, CDF</a:t>
              </a:r>
            </a:p>
            <a:p>
              <a:r>
                <a:rPr lang="en-US" dirty="0"/>
                <a:t>Gaussian, uniform, exp, </a:t>
              </a:r>
              <a:br>
                <a:rPr lang="en-US" dirty="0"/>
              </a:br>
              <a:r>
                <a:rPr lang="en-US" dirty="0"/>
                <a:t>lognormal, Gumbel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1E16B3-876D-E089-50E2-5FA67F086420}"/>
                </a:ext>
              </a:extLst>
            </p:cNvPr>
            <p:cNvSpPr txBox="1"/>
            <p:nvPr/>
          </p:nvSpPr>
          <p:spPr>
            <a:xfrm>
              <a:off x="5763336" y="1715143"/>
              <a:ext cx="3178755" cy="17543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285750" indent="-285750">
                <a:buFont typeface="Arial" panose="020B0604020202020204" pitchFamily="34" charset="0"/>
                <a:buChar char="•"/>
                <a:defRPr/>
              </a:lvl1pPr>
            </a:lstStyle>
            <a:p>
              <a:r>
                <a:rPr lang="en-US" dirty="0"/>
                <a:t>Extreme value, return period</a:t>
              </a:r>
            </a:p>
            <a:p>
              <a:r>
                <a:rPr lang="en-US" dirty="0"/>
                <a:t>Design life</a:t>
              </a:r>
            </a:p>
            <a:p>
              <a:r>
                <a:rPr lang="en-US" dirty="0"/>
                <a:t>Peak over threshold</a:t>
              </a:r>
            </a:p>
            <a:p>
              <a:r>
                <a:rPr lang="en-US" dirty="0"/>
                <a:t>Risk and Reliability</a:t>
              </a:r>
            </a:p>
            <a:p>
              <a:r>
                <a:rPr lang="en-US" dirty="0"/>
                <a:t>Decision analysis</a:t>
              </a:r>
            </a:p>
            <a:p>
              <a:r>
                <a:rPr lang="en-US" dirty="0"/>
                <a:t>CBA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4B49CE2A-4250-9AA2-6F54-90CC94F2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4737100" cy="651142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Overview</a:t>
            </a:r>
            <a:endParaRPr lang="en-US" b="1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E252A7D-3EFF-9150-A597-01FA150358C1}"/>
              </a:ext>
            </a:extLst>
          </p:cNvPr>
          <p:cNvSpPr/>
          <p:nvPr/>
        </p:nvSpPr>
        <p:spPr>
          <a:xfrm>
            <a:off x="8173119" y="1607998"/>
            <a:ext cx="848331" cy="1821001"/>
          </a:xfrm>
          <a:custGeom>
            <a:avLst/>
            <a:gdLst>
              <a:gd name="connsiteX0" fmla="*/ 104775 w 677015"/>
              <a:gd name="connsiteY0" fmla="*/ 0 h 1685925"/>
              <a:gd name="connsiteX1" fmla="*/ 676275 w 677015"/>
              <a:gd name="connsiteY1" fmla="*/ 1019175 h 1685925"/>
              <a:gd name="connsiteX2" fmla="*/ 0 w 677015"/>
              <a:gd name="connsiteY2" fmla="*/ 1685925 h 1685925"/>
              <a:gd name="connsiteX0" fmla="*/ 0 w 848116"/>
              <a:gd name="connsiteY0" fmla="*/ 0 h 1750000"/>
              <a:gd name="connsiteX1" fmla="*/ 847725 w 848116"/>
              <a:gd name="connsiteY1" fmla="*/ 1083250 h 1750000"/>
              <a:gd name="connsiteX2" fmla="*/ 171450 w 848116"/>
              <a:gd name="connsiteY2" fmla="*/ 1750000 h 1750000"/>
              <a:gd name="connsiteX0" fmla="*/ 0 w 848331"/>
              <a:gd name="connsiteY0" fmla="*/ 0 h 1750000"/>
              <a:gd name="connsiteX1" fmla="*/ 847725 w 848331"/>
              <a:gd name="connsiteY1" fmla="*/ 1083250 h 1750000"/>
              <a:gd name="connsiteX2" fmla="*/ 171450 w 848331"/>
              <a:gd name="connsiteY2" fmla="*/ 1750000 h 1750000"/>
              <a:gd name="connsiteX0" fmla="*/ 0 w 848331"/>
              <a:gd name="connsiteY0" fmla="*/ 0 h 1750000"/>
              <a:gd name="connsiteX1" fmla="*/ 847725 w 848331"/>
              <a:gd name="connsiteY1" fmla="*/ 1083250 h 1750000"/>
              <a:gd name="connsiteX2" fmla="*/ 171450 w 848331"/>
              <a:gd name="connsiteY2" fmla="*/ 1750000 h 175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331" h="1750000">
                <a:moveTo>
                  <a:pt x="0" y="0"/>
                </a:moveTo>
                <a:cubicBezTo>
                  <a:pt x="504031" y="295865"/>
                  <a:pt x="865187" y="802263"/>
                  <a:pt x="847725" y="1083250"/>
                </a:cubicBezTo>
                <a:cubicBezTo>
                  <a:pt x="830263" y="1364237"/>
                  <a:pt x="581025" y="1594156"/>
                  <a:pt x="171450" y="175000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984C1E3-C773-92A8-9453-00CEB5C5A2C3}"/>
              </a:ext>
            </a:extLst>
          </p:cNvPr>
          <p:cNvSpPr/>
          <p:nvPr/>
        </p:nvSpPr>
        <p:spPr>
          <a:xfrm>
            <a:off x="219915" y="1733551"/>
            <a:ext cx="6714285" cy="2602978"/>
          </a:xfrm>
          <a:custGeom>
            <a:avLst/>
            <a:gdLst>
              <a:gd name="connsiteX0" fmla="*/ 6737803 w 6737803"/>
              <a:gd name="connsiteY0" fmla="*/ 2456460 h 3108127"/>
              <a:gd name="connsiteX1" fmla="*/ 1537153 w 6737803"/>
              <a:gd name="connsiteY1" fmla="*/ 2970810 h 3108127"/>
              <a:gd name="connsiteX2" fmla="*/ 32203 w 6737803"/>
              <a:gd name="connsiteY2" fmla="*/ 246660 h 3108127"/>
              <a:gd name="connsiteX3" fmla="*/ 517978 w 6737803"/>
              <a:gd name="connsiteY3" fmla="*/ 160935 h 3108127"/>
              <a:gd name="connsiteX0" fmla="*/ 6603474 w 6603474"/>
              <a:gd name="connsiteY0" fmla="*/ 2303983 h 2920580"/>
              <a:gd name="connsiteX1" fmla="*/ 1402824 w 6603474"/>
              <a:gd name="connsiteY1" fmla="*/ 2818333 h 2920580"/>
              <a:gd name="connsiteX2" fmla="*/ 40749 w 6603474"/>
              <a:gd name="connsiteY2" fmla="*/ 589483 h 2920580"/>
              <a:gd name="connsiteX3" fmla="*/ 383649 w 6603474"/>
              <a:gd name="connsiteY3" fmla="*/ 8458 h 2920580"/>
              <a:gd name="connsiteX0" fmla="*/ 6603474 w 6603474"/>
              <a:gd name="connsiteY0" fmla="*/ 2303983 h 2600914"/>
              <a:gd name="connsiteX1" fmla="*/ 1212324 w 6603474"/>
              <a:gd name="connsiteY1" fmla="*/ 2351608 h 2600914"/>
              <a:gd name="connsiteX2" fmla="*/ 40749 w 6603474"/>
              <a:gd name="connsiteY2" fmla="*/ 589483 h 2600914"/>
              <a:gd name="connsiteX3" fmla="*/ 383649 w 6603474"/>
              <a:gd name="connsiteY3" fmla="*/ 8458 h 2600914"/>
              <a:gd name="connsiteX0" fmla="*/ 6599572 w 6599572"/>
              <a:gd name="connsiteY0" fmla="*/ 2322397 h 2619328"/>
              <a:gd name="connsiteX1" fmla="*/ 1208422 w 6599572"/>
              <a:gd name="connsiteY1" fmla="*/ 2370022 h 2619328"/>
              <a:gd name="connsiteX2" fmla="*/ 36847 w 6599572"/>
              <a:gd name="connsiteY2" fmla="*/ 607897 h 2619328"/>
              <a:gd name="connsiteX3" fmla="*/ 436897 w 6599572"/>
              <a:gd name="connsiteY3" fmla="*/ 7822 h 2619328"/>
              <a:gd name="connsiteX0" fmla="*/ 6634093 w 6634093"/>
              <a:gd name="connsiteY0" fmla="*/ 2314575 h 2611506"/>
              <a:gd name="connsiteX1" fmla="*/ 1242943 w 6634093"/>
              <a:gd name="connsiteY1" fmla="*/ 2362200 h 2611506"/>
              <a:gd name="connsiteX2" fmla="*/ 71368 w 6634093"/>
              <a:gd name="connsiteY2" fmla="*/ 600075 h 2611506"/>
              <a:gd name="connsiteX3" fmla="*/ 471418 w 6634093"/>
              <a:gd name="connsiteY3" fmla="*/ 0 h 2611506"/>
              <a:gd name="connsiteX0" fmla="*/ 6714285 w 6714285"/>
              <a:gd name="connsiteY0" fmla="*/ 2314575 h 2595304"/>
              <a:gd name="connsiteX1" fmla="*/ 1323135 w 6714285"/>
              <a:gd name="connsiteY1" fmla="*/ 2362200 h 2595304"/>
              <a:gd name="connsiteX2" fmla="*/ 56310 w 6714285"/>
              <a:gd name="connsiteY2" fmla="*/ 876300 h 2595304"/>
              <a:gd name="connsiteX3" fmla="*/ 551610 w 6714285"/>
              <a:gd name="connsiteY3" fmla="*/ 0 h 2595304"/>
              <a:gd name="connsiteX0" fmla="*/ 6714285 w 6714285"/>
              <a:gd name="connsiteY0" fmla="*/ 2314575 h 2602978"/>
              <a:gd name="connsiteX1" fmla="*/ 1323135 w 6714285"/>
              <a:gd name="connsiteY1" fmla="*/ 2362200 h 2602978"/>
              <a:gd name="connsiteX2" fmla="*/ 56310 w 6714285"/>
              <a:gd name="connsiteY2" fmla="*/ 876300 h 2602978"/>
              <a:gd name="connsiteX3" fmla="*/ 551610 w 6714285"/>
              <a:gd name="connsiteY3" fmla="*/ 0 h 260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4285" h="2602978">
                <a:moveTo>
                  <a:pt x="6714285" y="2314575"/>
                </a:moveTo>
                <a:cubicBezTo>
                  <a:pt x="4844210" y="2774950"/>
                  <a:pt x="2432798" y="2601913"/>
                  <a:pt x="1323135" y="2362200"/>
                </a:cubicBezTo>
                <a:cubicBezTo>
                  <a:pt x="213473" y="2122488"/>
                  <a:pt x="226172" y="1344612"/>
                  <a:pt x="56310" y="876300"/>
                </a:cubicBezTo>
                <a:cubicBezTo>
                  <a:pt x="-113552" y="407988"/>
                  <a:pt x="115047" y="103187"/>
                  <a:pt x="551610" y="0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68CC460-618A-B212-6557-FA2CF6AC066A}"/>
              </a:ext>
            </a:extLst>
          </p:cNvPr>
          <p:cNvSpPr/>
          <p:nvPr/>
        </p:nvSpPr>
        <p:spPr>
          <a:xfrm>
            <a:off x="2000250" y="2771776"/>
            <a:ext cx="3638550" cy="3298498"/>
          </a:xfrm>
          <a:custGeom>
            <a:avLst/>
            <a:gdLst>
              <a:gd name="connsiteX0" fmla="*/ 0 w 3638550"/>
              <a:gd name="connsiteY0" fmla="*/ 0 h 3230773"/>
              <a:gd name="connsiteX1" fmla="*/ 762000 w 3638550"/>
              <a:gd name="connsiteY1" fmla="*/ 3009900 h 3230773"/>
              <a:gd name="connsiteX2" fmla="*/ 3638550 w 3638550"/>
              <a:gd name="connsiteY2" fmla="*/ 3038475 h 3230773"/>
              <a:gd name="connsiteX0" fmla="*/ 0 w 3638550"/>
              <a:gd name="connsiteY0" fmla="*/ 0 h 3237914"/>
              <a:gd name="connsiteX1" fmla="*/ 1047750 w 3638550"/>
              <a:gd name="connsiteY1" fmla="*/ 3019425 h 3237914"/>
              <a:gd name="connsiteX2" fmla="*/ 3638550 w 3638550"/>
              <a:gd name="connsiteY2" fmla="*/ 3038475 h 3237914"/>
              <a:gd name="connsiteX0" fmla="*/ 0 w 3638550"/>
              <a:gd name="connsiteY0" fmla="*/ 0 h 3298498"/>
              <a:gd name="connsiteX1" fmla="*/ 1047750 w 3638550"/>
              <a:gd name="connsiteY1" fmla="*/ 3019425 h 3298498"/>
              <a:gd name="connsiteX2" fmla="*/ 3638550 w 3638550"/>
              <a:gd name="connsiteY2" fmla="*/ 3038475 h 329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8550" h="3298498">
                <a:moveTo>
                  <a:pt x="0" y="0"/>
                </a:moveTo>
                <a:cubicBezTo>
                  <a:pt x="77787" y="1251744"/>
                  <a:pt x="441325" y="2513013"/>
                  <a:pt x="1047750" y="3019425"/>
                </a:cubicBezTo>
                <a:cubicBezTo>
                  <a:pt x="1654175" y="3525838"/>
                  <a:pt x="3255963" y="3224213"/>
                  <a:pt x="3638550" y="3038475"/>
                </a:cubicBezTo>
              </a:path>
            </a:pathLst>
          </a:custGeom>
          <a:noFill/>
          <a:ln w="25400">
            <a:solidFill>
              <a:srgbClr val="0000FF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69435D-DAAF-7432-4B91-337C3DD5F001}"/>
              </a:ext>
            </a:extLst>
          </p:cNvPr>
          <p:cNvCxnSpPr>
            <a:cxnSpLocks/>
            <a:stCxn id="20" idx="1"/>
            <a:endCxn id="9" idx="3"/>
          </p:cNvCxnSpPr>
          <p:nvPr/>
        </p:nvCxnSpPr>
        <p:spPr>
          <a:xfrm flipH="1" flipV="1">
            <a:off x="3149828" y="1771952"/>
            <a:ext cx="168652" cy="13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B33011-FE10-4B2F-2F38-98D44A8D0A21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flipH="1">
            <a:off x="5363849" y="1773295"/>
            <a:ext cx="1686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4EC217-162F-5616-16C6-3389D7890C2E}"/>
              </a:ext>
            </a:extLst>
          </p:cNvPr>
          <p:cNvCxnSpPr>
            <a:cxnSpLocks/>
          </p:cNvCxnSpPr>
          <p:nvPr/>
        </p:nvCxnSpPr>
        <p:spPr>
          <a:xfrm flipH="1">
            <a:off x="5363849" y="3511498"/>
            <a:ext cx="1686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EC9429D-5EF1-2836-D03F-5EFFB7F5E275}"/>
              </a:ext>
            </a:extLst>
          </p:cNvPr>
          <p:cNvCxnSpPr>
            <a:cxnSpLocks/>
          </p:cNvCxnSpPr>
          <p:nvPr/>
        </p:nvCxnSpPr>
        <p:spPr>
          <a:xfrm flipH="1">
            <a:off x="5363849" y="5289313"/>
            <a:ext cx="16865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51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B71FC3-E560-5D4E-9753-D9034BE0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B743FB-7BE2-E0E8-D0C7-FBE4E9F5E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Questions, comments, or concerns?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D1D3234-35A7-7030-9E9C-29FDC5106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FF40-A639-9C81-41B7-7CEB1BA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F572C-197E-480D-B88C-1DC81581CC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889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13 - 2022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2013 - 2022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2013 - 2022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2013 - 2022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292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2013 - 2022 Theme</vt:lpstr>
      <vt:lpstr>CV 510 Modeling, Uncertainty, and  Data for Engineers (July – Nov 2025)</vt:lpstr>
      <vt:lpstr>Flow</vt:lpstr>
      <vt:lpstr>Announcement</vt:lpstr>
      <vt:lpstr>Why should you care about Risk &amp; Reliability?</vt:lpstr>
      <vt:lpstr>Why should you care about Risk &amp; Reliability?</vt:lpstr>
      <vt:lpstr>Module Overview</vt:lpstr>
      <vt:lpstr>Questions, comments, or concerns?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L-B1-outline</dc:title>
  <dc:creator>Prakash Singh</dc:creator>
  <cp:lastModifiedBy>Prakash Singh</cp:lastModifiedBy>
  <cp:revision>234</cp:revision>
  <dcterms:created xsi:type="dcterms:W3CDTF">2023-06-26T00:07:02Z</dcterms:created>
  <dcterms:modified xsi:type="dcterms:W3CDTF">2025-09-04T05:22:53Z</dcterms:modified>
</cp:coreProperties>
</file>