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  <p:sldMasterId id="2147483708" r:id="rId3"/>
  </p:sldMasterIdLst>
  <p:notesMasterIdLst>
    <p:notesMasterId r:id="rId18"/>
  </p:notesMasterIdLst>
  <p:handoutMasterIdLst>
    <p:handoutMasterId r:id="rId19"/>
  </p:handoutMasterIdLst>
  <p:sldIdLst>
    <p:sldId id="293" r:id="rId4"/>
    <p:sldId id="459" r:id="rId5"/>
    <p:sldId id="456" r:id="rId6"/>
    <p:sldId id="370" r:id="rId7"/>
    <p:sldId id="462" r:id="rId8"/>
    <p:sldId id="460" r:id="rId9"/>
    <p:sldId id="463" r:id="rId10"/>
    <p:sldId id="464" r:id="rId11"/>
    <p:sldId id="465" r:id="rId12"/>
    <p:sldId id="466" r:id="rId13"/>
    <p:sldId id="461" r:id="rId14"/>
    <p:sldId id="468" r:id="rId15"/>
    <p:sldId id="371" r:id="rId16"/>
    <p:sldId id="469" r:id="rId17"/>
  </p:sldIdLst>
  <p:sldSz cx="9144000" cy="6858000" type="screen4x3"/>
  <p:notesSz cx="6797675" cy="9929813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0B76DA-DCE7-4868-B9EF-E56CF0BDC53D}">
          <p14:sldIdLst>
            <p14:sldId id="293"/>
            <p14:sldId id="459"/>
            <p14:sldId id="456"/>
            <p14:sldId id="370"/>
            <p14:sldId id="462"/>
            <p14:sldId id="460"/>
            <p14:sldId id="463"/>
            <p14:sldId id="464"/>
            <p14:sldId id="465"/>
            <p14:sldId id="466"/>
            <p14:sldId id="461"/>
            <p14:sldId id="468"/>
            <p14:sldId id="371"/>
            <p14:sldId id="4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45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BE5D6"/>
    <a:srgbClr val="FFF2CC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1485D-9B0F-4B68-A127-18F20FCA55D6}" v="50" dt="2025-08-27T16:47:31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09" autoAdjust="0"/>
    <p:restoredTop sz="90605" autoAdjust="0"/>
  </p:normalViewPr>
  <p:slideViewPr>
    <p:cSldViewPr snapToGrid="0">
      <p:cViewPr varScale="1">
        <p:scale>
          <a:sx n="142" d="100"/>
          <a:sy n="142" d="100"/>
        </p:scale>
        <p:origin x="2236" y="88"/>
      </p:cViewPr>
      <p:guideLst>
        <p:guide orient="horz" pos="2160"/>
        <p:guide pos="354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5225" y="1241425"/>
            <a:ext cx="4467225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27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F978-6E08-6191-1A58-030A16702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AE091FEA-8527-BD9B-E08D-C0CB4547A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11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454E09F9-6C7A-9C93-F0FA-27B7897D3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95ACB12-F237-31FD-612D-EB73134A81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1457792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F7FFF-69F0-D4F4-D1AF-D15A7AEF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7508C58-BB66-D27E-A881-917E1DC7B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12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AF4C0908-FE8E-D46E-DF50-CCDD246438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71CF4AF-D576-A656-219A-BDA44C6A2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338312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C4E206B-D355-4233-A9ED-D28018A14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68E331-9DDD-4CEC-B5BC-C29426F35663}" type="slidenum">
              <a:rPr lang="en-US" altLang="en-US" sz="1300" smtClean="0"/>
              <a:pPr>
                <a:spcBef>
                  <a:spcPct val="0"/>
                </a:spcBef>
              </a:pPr>
              <a:t>13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AB78F8E-BE59-46A4-AABC-6B76D33DCC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6CA0DA7-247E-4826-9B7A-2D0D96A24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Scientific and parallel computing, double for loop and separate (MATLAB code)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C158-BE00-F2CB-890E-D7C69FB4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CE7CD46-B8E8-D733-385D-5C7CAA2ED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14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20F1195-D09F-22DE-2658-060D4E80F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D935FAC-41E3-CE7B-35CB-69262F9D5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1848537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56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026D0992-05F0-4579-969A-C982C32496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4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6D6B753-2AC0-449D-BDA5-7E88D478E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3EB4A37-76E5-448D-A0EA-C1F58CBF16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53096-5475-7EB9-4CCC-6536FE0F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0024D6C-B822-67FE-7A11-CEF0B28FA7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5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51E6AF2-6BAB-D49C-E0AF-DE54DBA338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819D668-C541-87D3-37C4-10B34729E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116156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FE39-B327-250E-A9BF-4835F519A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62B0027-0143-5D66-2AF7-0D36BBA39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6A906C6-A53E-1AAA-9295-F95A34CA2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A69CA26-2DB5-2C8D-4D6A-422E7A6B15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6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EA8A2-8B02-E023-A9A2-18C7C467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6719D01-114E-8DC8-7910-02041F409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7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60824FB-0037-DF34-D998-794E4800CF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DE9BEC44-AD68-5396-A42F-3BFCF614B7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36469891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DA3F5-E126-A2C6-8D0D-33BA6109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3C8E779-4E72-7754-E99D-8D223FCFCD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8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C8880AB-D775-19D0-AE42-E934FFCA2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8ECA59E-A791-A60F-F3D0-CF7ED371F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439763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FDFA0-83D7-5917-BFBA-818F757D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BD00AEB4-838A-CE66-FBD7-F4714CAD3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9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63D3745-90BA-CD90-2301-C30468DB7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8A10E99-4072-79BA-54AC-A46526010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Need for computers…</a:t>
            </a:r>
          </a:p>
        </p:txBody>
      </p:sp>
    </p:spTree>
    <p:extLst>
      <p:ext uri="{BB962C8B-B14F-4D97-AF65-F5344CB8AC3E}">
        <p14:creationId xmlns:p14="http://schemas.microsoft.com/office/powerpoint/2010/main" val="244079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D1ED3-5053-884A-251F-3C590DF97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033F17F-BBAA-E37E-1207-B06FE5B25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94E3B1-008E-48B4-930D-D1F1F83E10C7}" type="slidenum">
              <a:rPr lang="en-US" altLang="en-US" sz="1300" smtClean="0"/>
              <a:pPr>
                <a:spcBef>
                  <a:spcPct val="0"/>
                </a:spcBef>
              </a:pPr>
              <a:t>10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6CCFE75-ED08-599B-EF24-0C14EBA71D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B24403D-7539-51A2-C966-C4AECEF73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8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7" indent="0" algn="ctr">
              <a:buNone/>
              <a:defRPr sz="2000"/>
            </a:lvl2pPr>
            <a:lvl3pPr marL="914395" indent="0" algn="ctr">
              <a:buNone/>
              <a:defRPr sz="1800"/>
            </a:lvl3pPr>
            <a:lvl4pPr marL="1371592" indent="0" algn="ctr">
              <a:buNone/>
              <a:defRPr sz="1600"/>
            </a:lvl4pPr>
            <a:lvl5pPr marL="1828789" indent="0" algn="ctr">
              <a:buNone/>
              <a:defRPr sz="1600"/>
            </a:lvl5pPr>
            <a:lvl6pPr marL="2285987" indent="0" algn="ctr">
              <a:buNone/>
              <a:defRPr sz="1600"/>
            </a:lvl6pPr>
            <a:lvl7pPr marL="2743184" indent="0" algn="ctr">
              <a:buNone/>
              <a:defRPr sz="1600"/>
            </a:lvl7pPr>
            <a:lvl8pPr marL="3200381" indent="0" algn="ctr">
              <a:buNone/>
              <a:defRPr sz="1600"/>
            </a:lvl8pPr>
            <a:lvl9pPr marL="365757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C0B1-D12A-4AA0-B916-98280EE3F8B7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954A-9F4D-4B9F-B453-121296DE4B7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0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4409" y="365125"/>
            <a:ext cx="19709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7750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1016B-52CF-410C-8B9A-E17F2E0402E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3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3C02-F13C-EF1A-5B65-4665F4BEE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48E3A-1C54-E471-7EEC-E8411E84F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8E0D-2FF4-2A04-516B-0DA49AD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DCA1C-2B24-0CB6-472A-10D486FE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53E55-2392-CDD4-F515-B1D0031D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9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4C1-4C35-5894-CC90-78D82534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C09DB-18BE-808D-DD63-06D19277F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3AE43-7B17-32F7-9E1B-52CCE6C0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FE3A1-355B-2D6A-6110-75EF6C7B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89FD-4486-02B3-CEBE-9B2D7A487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75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2B92-ADB3-76D3-BC19-34C66D12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702D-9CF1-63D0-E522-E62560B3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3D751-3D8C-86B2-B7FA-61694E52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9ADA3-FE52-7305-2E08-6A1F85D0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CBFA-677C-9BC3-6F9D-B5281330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9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95A-EFEA-94ED-4F73-25427681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63E28-328D-BC2D-0030-7854C00D5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1EBEA-43D6-2795-A45D-6F84F3497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067BE-4FFC-4D4B-D71E-4309FDF46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C1A47-1F05-0062-D351-D4429FF7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B4DE1-FD96-21EF-1365-9F306363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58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3525-ABA7-3D58-D3E3-BE9D87B4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46DB3-0744-C188-189D-35CBBB2E1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2216E-2E59-DB0E-AB9D-83D5ADA66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6B4ADE-ACCC-F64F-C4FF-0C8B66836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EFB8C-21B2-C904-D16E-E85E83760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5A14E-34A1-EDF3-1039-FA0F088D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B629D-BCF0-8118-9CE3-5C25C60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EDAAF-70C9-7F05-84FC-319FA3D9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5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FD4C-3834-CF37-977A-F54355C4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B2688-DEFA-666A-7F06-DB1DA9A20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A1751-BE8F-51FB-DA86-03005565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AB7C09-5CCF-8287-22CB-FD460D52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7756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962B7-710A-67A0-5196-B36008E1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54DA1-84FA-7F9C-5F87-DF2065AE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2EA6C-EAAA-2813-236E-60DC8BEB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628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F44C-D581-2EF5-CB23-FA06203D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E725-0374-ACD0-6C4C-767E18819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8B111-1281-744B-B4BF-CE6C278A2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24AA8-C2B0-7FC2-0E7A-477626BF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7D203-FAA4-A62B-3D49-F3E57A19D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E4489-ECC3-2411-990E-035D5276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82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3" y="292937"/>
            <a:ext cx="7886700" cy="47874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BC64-6213-4B91-846C-E4193751970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88315" y="843872"/>
            <a:ext cx="8128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8315" y="882208"/>
            <a:ext cx="8128000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365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46F3-7313-5AD4-99AA-CBE758D72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65D52-F25F-D9A8-D088-1E3AA5293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6A2E0-36DF-ED5B-766D-841C5DFAB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19E84-5904-ECE4-AD5F-A01D6C66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9C852-A25C-EFD4-8E0F-F08AD1FA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57836-F1FE-AF1A-807A-6972581A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1387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647F-DF35-DFD8-9511-0512BC09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4AF43-C422-FFF6-5C4F-E26814CB0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42639-5280-24FD-82D4-D5DDDD28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93B43-41FA-F708-1F75-2D8E67C3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80FEE-5D9A-0EBE-932D-D6E59C15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7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1FDF1-CC5C-1D89-E765-12205014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ECAB7-53FF-CF15-4875-C578BA915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7BECB-B35C-B560-F457-8A192FFE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40A2-F891-5B93-28DB-8B0F44E6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7CD1-E508-7FCE-9B4E-6932FAE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4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254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254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7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371E-7FB4-49A6-8C84-5673466597C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5"/>
            <a:ext cx="387301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341" y="1825625"/>
            <a:ext cx="3873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E907-CCC1-4DFA-A8ED-89439E74B1A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0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8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117" y="1681163"/>
            <a:ext cx="38686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117" y="2505075"/>
            <a:ext cx="38686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3"/>
            <a:ext cx="38876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7" indent="0">
              <a:buNone/>
              <a:defRPr sz="2000" b="1"/>
            </a:lvl2pPr>
            <a:lvl3pPr marL="914395" indent="0">
              <a:buNone/>
              <a:defRPr sz="1800" b="1"/>
            </a:lvl3pPr>
            <a:lvl4pPr marL="1371592" indent="0">
              <a:buNone/>
              <a:defRPr sz="1600" b="1"/>
            </a:lvl4pPr>
            <a:lvl5pPr marL="1828789" indent="0">
              <a:buNone/>
              <a:defRPr sz="1600" b="1"/>
            </a:lvl5pPr>
            <a:lvl6pPr marL="2285987" indent="0">
              <a:buNone/>
              <a:defRPr sz="1600" b="1"/>
            </a:lvl6pPr>
            <a:lvl7pPr marL="2743184" indent="0">
              <a:buNone/>
              <a:defRPr sz="1600" b="1"/>
            </a:lvl7pPr>
            <a:lvl8pPr marL="3200381" indent="0">
              <a:buNone/>
              <a:defRPr sz="1600" b="1"/>
            </a:lvl8pPr>
            <a:lvl9pPr marL="36575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6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E384-3230-46D7-A525-9744C7E9C140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BB394-E096-4791-B691-4623B58D70B6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9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AF679-F699-4832-B4C0-0D2C2F78728E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0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667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A5919-103D-43D4-8EA2-FC9FC2ED8C0B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115" y="457200"/>
            <a:ext cx="294835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667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7" indent="0">
              <a:buNone/>
              <a:defRPr sz="2800"/>
            </a:lvl2pPr>
            <a:lvl3pPr marL="914395" indent="0">
              <a:buNone/>
              <a:defRPr sz="2400"/>
            </a:lvl3pPr>
            <a:lvl4pPr marL="1371592" indent="0">
              <a:buNone/>
              <a:defRPr sz="2000"/>
            </a:lvl4pPr>
            <a:lvl5pPr marL="1828789" indent="0">
              <a:buNone/>
              <a:defRPr sz="2000"/>
            </a:lvl5pPr>
            <a:lvl6pPr marL="2285987" indent="0">
              <a:buNone/>
              <a:defRPr sz="2000"/>
            </a:lvl6pPr>
            <a:lvl7pPr marL="2743184" indent="0">
              <a:buNone/>
              <a:defRPr sz="2000"/>
            </a:lvl7pPr>
            <a:lvl8pPr marL="3200381" indent="0">
              <a:buNone/>
              <a:defRPr sz="2000"/>
            </a:lvl8pPr>
            <a:lvl9pPr marL="365757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115" y="2057400"/>
            <a:ext cx="294835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7" indent="0">
              <a:buNone/>
              <a:defRPr sz="1400"/>
            </a:lvl2pPr>
            <a:lvl3pPr marL="914395" indent="0">
              <a:buNone/>
              <a:defRPr sz="1200"/>
            </a:lvl3pPr>
            <a:lvl4pPr marL="1371592" indent="0">
              <a:buNone/>
              <a:defRPr sz="1000"/>
            </a:lvl4pPr>
            <a:lvl5pPr marL="1828789" indent="0">
              <a:buNone/>
              <a:defRPr sz="1000"/>
            </a:lvl5pPr>
            <a:lvl6pPr marL="2285987" indent="0">
              <a:buNone/>
              <a:defRPr sz="1000"/>
            </a:lvl6pPr>
            <a:lvl7pPr marL="2743184" indent="0">
              <a:buNone/>
              <a:defRPr sz="1000"/>
            </a:lvl7pPr>
            <a:lvl8pPr marL="3200381" indent="0">
              <a:buNone/>
              <a:defRPr sz="1000"/>
            </a:lvl8pPr>
            <a:lvl9pPr marL="365757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0F54-2996-4CF1-A4B6-8F44ABC3F5D2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8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3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33CA-26C3-4C04-9218-D3EB3B90F08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3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5FC98-4CB3-4BA6-877E-E49D69D99D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6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1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8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9" algn="l" defTabSz="91439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50992-B63B-36C1-DE60-0CECB4F5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C7EA3-B215-B055-F73C-3AEE80FF8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EC7AD-04D7-83D1-A47F-B6DE61C54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1C53D-6B17-46F5-9AD8-3E43E1BCBBAF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EB060-F81C-0460-29C3-4B290762E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6B9CF-9B07-F1E8-9A83-5FC085D1B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3119A-B80D-45EF-8AD5-BCC99E221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36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png"/><Relationship Id="rId7" Type="http://schemas.openxmlformats.org/officeDocument/2006/relationships/image" Target="../media/image3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hyperlink" Target="https://computing.llnl.gov/tutorials/parallel_comp/" TargetMode="External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4605" y="1249743"/>
            <a:ext cx="8850282" cy="1982009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4400" dirty="0"/>
              <a:t>CV5100 – MUDE</a:t>
            </a:r>
            <a:br>
              <a:rPr lang="en-US" sz="4400" dirty="0"/>
            </a:br>
            <a:r>
              <a:rPr lang="en-US" sz="3600" dirty="0"/>
              <a:t>Modeling, Uncertainty, and Data for Engineers</a:t>
            </a:r>
            <a:br>
              <a:rPr lang="en-US" sz="3600" dirty="0">
                <a:ea typeface="Calibri Light"/>
                <a:cs typeface="Calibri Light"/>
              </a:rPr>
            </a:br>
            <a:r>
              <a:rPr lang="en-US" sz="3600" dirty="0">
                <a:ea typeface="Calibri Light"/>
                <a:cs typeface="Calibri Light"/>
              </a:rPr>
              <a:t>Ch4 – Linear Algebra</a:t>
            </a:r>
            <a:br>
              <a:rPr lang="en-US" sz="4400" dirty="0"/>
            </a:b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22354" y="2141583"/>
            <a:ext cx="7151395" cy="4258733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               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Course instructors:</a:t>
            </a:r>
          </a:p>
          <a:p>
            <a:pPr algn="ctr"/>
            <a:r>
              <a:rPr lang="en-US" sz="3200" b="1" dirty="0"/>
              <a:t>Prof. Phanisri Pradeep Pratapa</a:t>
            </a:r>
          </a:p>
          <a:p>
            <a:pPr algn="ctr"/>
            <a:r>
              <a:rPr lang="en-US" sz="3200" b="1" dirty="0"/>
              <a:t>Prof. Prakash Singh Badal </a:t>
            </a:r>
          </a:p>
          <a:p>
            <a:pPr algn="ctr"/>
            <a:r>
              <a:rPr lang="en-US" sz="3200" b="1" dirty="0"/>
              <a:t>Prof. Sudheendra </a:t>
            </a:r>
            <a:r>
              <a:rPr lang="en-US" sz="3200" b="1" dirty="0" err="1"/>
              <a:t>Herkal</a:t>
            </a:r>
            <a:endParaRPr lang="en-US" sz="3200" b="1" dirty="0"/>
          </a:p>
          <a:p>
            <a:pPr algn="ctr"/>
            <a:r>
              <a:rPr lang="en-US" sz="2200" dirty="0"/>
              <a:t>Department of Civil Engineering</a:t>
            </a:r>
          </a:p>
          <a:p>
            <a:pPr algn="ctr"/>
            <a:r>
              <a:rPr lang="en-US" sz="2200" b="1" dirty="0">
                <a:solidFill>
                  <a:srgbClr val="C00000"/>
                </a:solidFill>
              </a:rPr>
              <a:t>Indian Institute of Technology Madras</a:t>
            </a:r>
          </a:p>
          <a:p>
            <a:pPr algn="ctr"/>
            <a:endParaRPr lang="en-US" sz="2200" b="1" dirty="0">
              <a:solidFill>
                <a:srgbClr val="C00000"/>
              </a:solidFill>
            </a:endParaRPr>
          </a:p>
          <a:p>
            <a:pPr algn="ctr"/>
            <a:r>
              <a:rPr lang="en-US" sz="2800" dirty="0"/>
              <a:t> </a:t>
            </a:r>
            <a:fld id="{5F596C70-9FF7-4479-87E5-DFC9959629D0}" type="datetime3">
              <a:rPr lang="en-US" sz="2000" smtClean="0"/>
              <a:pPr algn="ctr"/>
              <a:t>27 August 2025</a:t>
            </a:fld>
            <a:endParaRPr lang="en-US" sz="2000" dirty="0"/>
          </a:p>
          <a:p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8315" y="2988138"/>
            <a:ext cx="8128000" cy="31750"/>
            <a:chOff x="488315" y="2813050"/>
            <a:chExt cx="8128000" cy="3175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488315" y="2813050"/>
              <a:ext cx="8128000" cy="0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88315" y="2844800"/>
              <a:ext cx="8128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0C639D-2D20-FBB3-6768-24BDC96D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0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54DA4-ECC9-8DE7-E684-764EA1C7E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EB64E2CD-0AD0-2F6F-99EA-ADD7C99323ED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>
                <a:solidFill>
                  <a:srgbClr val="C00000"/>
                </a:solidFill>
              </a:rPr>
              <a:t>Orthogonalization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4F16-1098-DDCF-65BD-9F8F08D88976}"/>
              </a:ext>
            </a:extLst>
          </p:cNvPr>
          <p:cNvSpPr txBox="1">
            <a:spLocks/>
          </p:cNvSpPr>
          <p:nvPr/>
        </p:nvSpPr>
        <p:spPr>
          <a:xfrm>
            <a:off x="754159" y="1094036"/>
            <a:ext cx="3737159" cy="82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/>
              <a:t>Gram-Schmidt process</a:t>
            </a: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E2C37-00C3-F01E-35E4-2779AF4A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352" y="1600369"/>
            <a:ext cx="6209293" cy="6451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FB9F2-48DB-5DFB-4B4B-D26859537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91" y="2305661"/>
            <a:ext cx="4519668" cy="31059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CA99D4-0902-FC56-7077-1B6FF84C7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63" y="5781161"/>
            <a:ext cx="5294156" cy="2466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754FE-6533-91B8-A075-482D30EE8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604" y="5603096"/>
            <a:ext cx="1834275" cy="5943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C9FA60-4075-C56F-C5C4-E8E4EB0171FA}"/>
              </a:ext>
            </a:extLst>
          </p:cNvPr>
          <p:cNvSpPr txBox="1"/>
          <p:nvPr/>
        </p:nvSpPr>
        <p:spPr>
          <a:xfrm>
            <a:off x="2316773" y="6584774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https://en.wikipedia.org/wiki/Gram%E2%80%93Schmidt_process</a:t>
            </a:r>
          </a:p>
        </p:txBody>
      </p:sp>
    </p:spTree>
    <p:extLst>
      <p:ext uri="{BB962C8B-B14F-4D97-AF65-F5344CB8AC3E}">
        <p14:creationId xmlns:p14="http://schemas.microsoft.com/office/powerpoint/2010/main" val="1480096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A5A3E-109E-E99C-CD39-10B916B8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031716F-04AB-D3FD-9419-A2DDD6531049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Solution using indirect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E174F-A100-1492-93E4-A51C92EBB399}"/>
              </a:ext>
            </a:extLst>
          </p:cNvPr>
          <p:cNvSpPr txBox="1">
            <a:spLocks/>
          </p:cNvSpPr>
          <p:nvPr/>
        </p:nvSpPr>
        <p:spPr>
          <a:xfrm>
            <a:off x="754159" y="1094036"/>
            <a:ext cx="3737159" cy="82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Jacobi iteration</a:t>
            </a: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E90E8-A120-0E28-4407-81D8FB2A6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534" y="941252"/>
            <a:ext cx="4278407" cy="1203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D9639A-578A-977D-C9EF-31CBE6068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08" y="1821164"/>
            <a:ext cx="1400287" cy="33227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776C708-A83E-A9B4-D00C-0EB90C2A4F77}"/>
              </a:ext>
            </a:extLst>
          </p:cNvPr>
          <p:cNvSpPr txBox="1">
            <a:spLocks/>
          </p:cNvSpPr>
          <p:nvPr/>
        </p:nvSpPr>
        <p:spPr>
          <a:xfrm>
            <a:off x="6249525" y="2438954"/>
            <a:ext cx="2544852" cy="19358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1800" dirty="0"/>
              <a:t>Fixed-point iteration</a:t>
            </a:r>
          </a:p>
          <a:p>
            <a:pPr marL="342900" indent="-342900" algn="l">
              <a:buFont typeface="Arial"/>
              <a:buChar char="•"/>
            </a:pPr>
            <a:r>
              <a:rPr lang="en-IN" sz="1800" dirty="0"/>
              <a:t>Residual vs. Error</a:t>
            </a:r>
          </a:p>
          <a:p>
            <a:pPr marL="342900" indent="-342900" algn="l">
              <a:buFont typeface="Arial"/>
              <a:buChar char="•"/>
            </a:pPr>
            <a:r>
              <a:rPr lang="en-IN" sz="1800" dirty="0"/>
              <a:t>L^2 norm</a:t>
            </a:r>
          </a:p>
          <a:p>
            <a:pPr marL="342900" indent="-342900" algn="l">
              <a:buFont typeface="Arial"/>
              <a:buChar char="•"/>
            </a:pPr>
            <a:r>
              <a:rPr lang="en-IN" sz="1800" dirty="0">
                <a:ea typeface="Calibri"/>
                <a:cs typeface="Calibri"/>
              </a:rPr>
              <a:t>Condition number</a:t>
            </a:r>
          </a:p>
          <a:p>
            <a:pPr marL="342900" indent="-342900" algn="l">
              <a:buFont typeface="Arial"/>
              <a:buChar char="•"/>
            </a:pPr>
            <a:r>
              <a:rPr lang="en-IN" sz="1800" dirty="0">
                <a:ea typeface="Calibri"/>
                <a:cs typeface="Calibri"/>
              </a:rPr>
              <a:t>Spectral radius</a:t>
            </a:r>
            <a:endParaRPr lang="en-US" sz="1800" dirty="0">
              <a:ea typeface="Calibri"/>
              <a:cs typeface="Calibri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3EBA654-129E-1567-FDD0-FF88BFC835B7}"/>
              </a:ext>
            </a:extLst>
          </p:cNvPr>
          <p:cNvGrpSpPr/>
          <p:nvPr/>
        </p:nvGrpSpPr>
        <p:grpSpPr>
          <a:xfrm>
            <a:off x="682269" y="2458015"/>
            <a:ext cx="2463556" cy="1187856"/>
            <a:chOff x="682269" y="2458015"/>
            <a:chExt cx="2463556" cy="118785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7B58AD-F03C-97EF-FDC5-D2D6531E1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2269" y="2458015"/>
              <a:ext cx="2463556" cy="44619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9F1E97-E855-1728-2D1C-6101B8307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523" y="2872932"/>
              <a:ext cx="1870215" cy="40347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3E83AD-E2B7-7183-C7EF-C5F0CC5C6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0956" y="3256638"/>
              <a:ext cx="1594904" cy="389233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27EAFBC-C366-55DC-CCCB-FB6A0F1E9B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509" y="3828363"/>
            <a:ext cx="1537943" cy="34651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8693D3-E057-167E-3F4E-C74B8AE459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955" y="4475308"/>
            <a:ext cx="2178162" cy="4762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F726F0-BA6B-EE9F-74BC-7B6B6B6EC0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1317" y="6009863"/>
            <a:ext cx="4235668" cy="4064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DE6D0C6-FA68-394B-77A9-23B83BBEE55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1955" y="5260700"/>
            <a:ext cx="2190863" cy="52072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3BADAEE-9E03-C18D-778C-990B5DB5FD1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8021" y="3137075"/>
            <a:ext cx="3322716" cy="5838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8627DD8-BCE4-BF62-1555-E38F0138FB0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15863" y="3721429"/>
            <a:ext cx="1950909" cy="484167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FBBD31AC-544E-9FB9-0F5E-73BB3B8C1E87}"/>
              </a:ext>
            </a:extLst>
          </p:cNvPr>
          <p:cNvGrpSpPr/>
          <p:nvPr/>
        </p:nvGrpSpPr>
        <p:grpSpPr>
          <a:xfrm>
            <a:off x="1295739" y="4713445"/>
            <a:ext cx="3137594" cy="906575"/>
            <a:chOff x="1295739" y="4713445"/>
            <a:chExt cx="3137594" cy="90657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00C0B3D-898E-506B-16B8-3B1B1A0D9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95739" y="4713445"/>
              <a:ext cx="3137594" cy="398726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5036F8E-F679-1EC7-CFA7-34029A8EE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53149" y="5131106"/>
              <a:ext cx="2093311" cy="488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112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CF5C9-604A-6907-EBC1-49511293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F8E936C0-6912-6BEA-4F2A-C06386C01B46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Solution using indirect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E7C24-C92B-3E07-FF15-C68E246F5EF0}"/>
              </a:ext>
            </a:extLst>
          </p:cNvPr>
          <p:cNvSpPr txBox="1">
            <a:spLocks/>
          </p:cNvSpPr>
          <p:nvPr/>
        </p:nvSpPr>
        <p:spPr>
          <a:xfrm>
            <a:off x="754159" y="1094035"/>
            <a:ext cx="6632759" cy="39441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Gauss-Seidel Method</a:t>
            </a: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600" dirty="0"/>
              <a:t>Conjugate Gradient Method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GMRES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Preconditioned Conjugate Gradient (PCG)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Multigrid methods</a:t>
            </a:r>
          </a:p>
          <a:p>
            <a:pPr marL="342900" indent="-342900" algn="l">
              <a:buFont typeface="Arial"/>
              <a:buChar char="•"/>
            </a:pPr>
            <a:endParaRPr lang="en-US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Anderson-Jacobi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Alternating Anderson Jacobi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F9D1D-2CF0-29AF-8844-F658BDDE6359}"/>
              </a:ext>
            </a:extLst>
          </p:cNvPr>
          <p:cNvSpPr txBox="1"/>
          <p:nvPr/>
        </p:nvSpPr>
        <p:spPr>
          <a:xfrm>
            <a:off x="1075763" y="5190947"/>
            <a:ext cx="54729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Pratapa, P. P., Suryanarayana, P., &amp; Pask, J. E. (2016). Anderson acceleration of the Jacobi iterative method: An efficient alternative to Krylov methods for large, sparse linear systems.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Computational Physics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306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43-54.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2986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6674200-317C-4C72-BDA6-2FA25D259D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0"/>
            <a:ext cx="8893175" cy="792163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0066"/>
                </a:solidFill>
              </a:rPr>
              <a:t>High Performance &amp; Parallel Computing</a:t>
            </a:r>
            <a:endParaRPr lang="es-ES" altLang="en-US" sz="3600">
              <a:solidFill>
                <a:srgbClr val="00006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71A5C-5BB6-45E0-A36C-723C0137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40" y="3068960"/>
            <a:ext cx="3773620" cy="2520000"/>
          </a:xfrm>
          <a:prstGeom prst="rect">
            <a:avLst/>
          </a:prstGeom>
          <a:ln w="19050">
            <a:solidFill>
              <a:srgbClr val="A5002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8E573F-810A-4FBF-B70C-82A08F3A1126}"/>
              </a:ext>
            </a:extLst>
          </p:cNvPr>
          <p:cNvSpPr txBox="1"/>
          <p:nvPr/>
        </p:nvSpPr>
        <p:spPr>
          <a:xfrm>
            <a:off x="5292080" y="6621852"/>
            <a:ext cx="4176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Ref: </a:t>
            </a:r>
            <a:r>
              <a:rPr lang="en-IN" sz="1000" dirty="0">
                <a:hlinkClick r:id="rId4"/>
              </a:rPr>
              <a:t>https://computing.llnl.gov/tutorials/parallel_comp/</a:t>
            </a:r>
            <a:endParaRPr lang="en-IN" sz="10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235D144-2790-4C3B-B414-4E415F1A11A7}"/>
              </a:ext>
            </a:extLst>
          </p:cNvPr>
          <p:cNvGrpSpPr/>
          <p:nvPr/>
        </p:nvGrpSpPr>
        <p:grpSpPr>
          <a:xfrm>
            <a:off x="5190870" y="2495338"/>
            <a:ext cx="2914029" cy="1239666"/>
            <a:chOff x="5190870" y="2495338"/>
            <a:chExt cx="2914029" cy="1239666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66B760DC-20AE-48E4-A2B2-E4A6C803D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0870" y="2504666"/>
              <a:ext cx="2914029" cy="1230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1C26F8-0178-45EA-8D3A-4AC819915976}"/>
                </a:ext>
              </a:extLst>
            </p:cNvPr>
            <p:cNvSpPr/>
            <p:nvPr/>
          </p:nvSpPr>
          <p:spPr bwMode="auto">
            <a:xfrm>
              <a:off x="5198912" y="2495338"/>
              <a:ext cx="1656184" cy="324000"/>
            </a:xfrm>
            <a:prstGeom prst="rect">
              <a:avLst/>
            </a:prstGeom>
            <a:noFill/>
            <a:ln w="158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299EB75E-6AC6-4C2F-955B-02FF7488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57" y="2564904"/>
            <a:ext cx="3987311" cy="288000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0D789F59-9683-44F4-9472-3A2985A312EA}"/>
              </a:ext>
            </a:extLst>
          </p:cNvPr>
          <p:cNvGrpSpPr/>
          <p:nvPr/>
        </p:nvGrpSpPr>
        <p:grpSpPr>
          <a:xfrm>
            <a:off x="2483768" y="810826"/>
            <a:ext cx="6517357" cy="5786526"/>
            <a:chOff x="2483768" y="810826"/>
            <a:chExt cx="6517357" cy="578652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2F5722C-3481-4391-96B1-7416E268C484}"/>
                </a:ext>
              </a:extLst>
            </p:cNvPr>
            <p:cNvSpPr/>
            <p:nvPr/>
          </p:nvSpPr>
          <p:spPr bwMode="auto">
            <a:xfrm>
              <a:off x="4499992" y="4941168"/>
              <a:ext cx="4501133" cy="1656184"/>
            </a:xfrm>
            <a:prstGeom prst="rect">
              <a:avLst/>
            </a:prstGeom>
            <a:noFill/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1DCFD02-0AD3-4284-B070-E9DA752DF342}"/>
                </a:ext>
              </a:extLst>
            </p:cNvPr>
            <p:cNvGrpSpPr/>
            <p:nvPr/>
          </p:nvGrpSpPr>
          <p:grpSpPr>
            <a:xfrm>
              <a:off x="2483768" y="810826"/>
              <a:ext cx="6351176" cy="5786526"/>
              <a:chOff x="2483768" y="810826"/>
              <a:chExt cx="6351176" cy="578652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BF4E76B-0E87-44B0-AB95-61FE4ACB59DC}"/>
                  </a:ext>
                </a:extLst>
              </p:cNvPr>
              <p:cNvGrpSpPr/>
              <p:nvPr/>
            </p:nvGrpSpPr>
            <p:grpSpPr>
              <a:xfrm>
                <a:off x="4566989" y="810826"/>
                <a:ext cx="4267955" cy="5714518"/>
                <a:chOff x="4566989" y="810826"/>
                <a:chExt cx="4267955" cy="5714518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966D4DC-1CE0-4D0D-B04A-F96426A1DBCD}"/>
                    </a:ext>
                  </a:extLst>
                </p:cNvPr>
                <p:cNvGrpSpPr/>
                <p:nvPr/>
              </p:nvGrpSpPr>
              <p:grpSpPr>
                <a:xfrm>
                  <a:off x="4566989" y="2567346"/>
                  <a:ext cx="4267955" cy="3957998"/>
                  <a:chOff x="4566989" y="2567346"/>
                  <a:chExt cx="4267955" cy="3957998"/>
                </a:xfrm>
              </p:grpSpPr>
              <p:pic>
                <p:nvPicPr>
                  <p:cNvPr id="35847" name="Picture 7">
                    <a:extLst>
                      <a:ext uri="{FF2B5EF4-FFF2-40B4-BE49-F238E27FC236}">
                        <a16:creationId xmlns:a16="http://schemas.microsoft.com/office/drawing/2014/main" id="{09C91BC7-A8FD-4FB6-8FDB-B3B30D0F5F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66989" y="5049344"/>
                    <a:ext cx="4267955" cy="147600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E01DDFFA-3231-4B40-8700-23786EA705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5176" y="2567346"/>
                    <a:ext cx="648072" cy="20764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I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cxnSp>
                <p:nvCxnSpPr>
                  <p:cNvPr id="20" name="Connector: Elbow 19">
                    <a:extLst>
                      <a:ext uri="{FF2B5EF4-FFF2-40B4-BE49-F238E27FC236}">
                        <a16:creationId xmlns:a16="http://schemas.microsoft.com/office/drawing/2014/main" id="{0D12937C-3109-430B-AE87-C2699F5A9E2D}"/>
                      </a:ext>
                    </a:extLst>
                  </p:cNvPr>
                  <p:cNvCxnSpPr>
                    <a:cxnSpLocks/>
                    <a:stCxn id="15" idx="3"/>
                  </p:cNvCxnSpPr>
                  <p:nvPr/>
                </p:nvCxnSpPr>
                <p:spPr bwMode="auto">
                  <a:xfrm flipH="1">
                    <a:off x="5796136" y="2671166"/>
                    <a:ext cx="2427112" cy="2453276"/>
                  </a:xfrm>
                  <a:prstGeom prst="bentConnector4">
                    <a:avLst>
                      <a:gd name="adj1" fmla="val -9419"/>
                      <a:gd name="adj2" fmla="val 52116"/>
                    </a:avLst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54CBD94-ADDD-4EB9-A561-9760EE2B80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5176" y="2839922"/>
                    <a:ext cx="648072" cy="20764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IN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F88C8F8A-FF88-4219-9BDB-51705AA76C7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5176" y="3195168"/>
                    <a:ext cx="648072" cy="20764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I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B382E567-DB96-4BA8-AEA5-8EEB60ED4A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575176" y="3462346"/>
                    <a:ext cx="648072" cy="207640"/>
                  </a:xfrm>
                  <a:prstGeom prst="rect">
                    <a:avLst/>
                  </a:prstGeom>
                  <a:noFill/>
                  <a:ln w="15875" cap="flat" cmpd="sng" algn="ctr">
                    <a:solidFill>
                      <a:srgbClr val="00B05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IN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charset="0"/>
                    </a:endParaRPr>
                  </a:p>
                </p:txBody>
              </p:sp>
              <p:cxnSp>
                <p:nvCxnSpPr>
                  <p:cNvPr id="24" name="Connector: Elbow 23">
                    <a:extLst>
                      <a:ext uri="{FF2B5EF4-FFF2-40B4-BE49-F238E27FC236}">
                        <a16:creationId xmlns:a16="http://schemas.microsoft.com/office/drawing/2014/main" id="{3A9261CA-6A66-4910-BE61-960A5C6D037F}"/>
                      </a:ext>
                    </a:extLst>
                  </p:cNvPr>
                  <p:cNvCxnSpPr>
                    <a:cxnSpLocks/>
                    <a:stCxn id="25" idx="3"/>
                  </p:cNvCxnSpPr>
                  <p:nvPr/>
                </p:nvCxnSpPr>
                <p:spPr bwMode="auto">
                  <a:xfrm flipH="1">
                    <a:off x="6300192" y="2943742"/>
                    <a:ext cx="1923056" cy="2136348"/>
                  </a:xfrm>
                  <a:prstGeom prst="bentConnector4">
                    <a:avLst>
                      <a:gd name="adj1" fmla="val -19317"/>
                      <a:gd name="adj2" fmla="val 52430"/>
                    </a:avLst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33" name="Connector: Elbow 32">
                    <a:extLst>
                      <a:ext uri="{FF2B5EF4-FFF2-40B4-BE49-F238E27FC236}">
                        <a16:creationId xmlns:a16="http://schemas.microsoft.com/office/drawing/2014/main" id="{728D6C50-0537-4253-BB33-5D58959FCA87}"/>
                      </a:ext>
                    </a:extLst>
                  </p:cNvPr>
                  <p:cNvCxnSpPr>
                    <a:stCxn id="26" idx="3"/>
                  </p:cNvCxnSpPr>
                  <p:nvPr/>
                </p:nvCxnSpPr>
                <p:spPr bwMode="auto">
                  <a:xfrm flipH="1">
                    <a:off x="7009692" y="3298988"/>
                    <a:ext cx="1213556" cy="1825454"/>
                  </a:xfrm>
                  <a:prstGeom prst="bentConnector4">
                    <a:avLst>
                      <a:gd name="adj1" fmla="val -42384"/>
                      <a:gd name="adj2" fmla="val 52844"/>
                    </a:avLst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711D0F4A-6F4E-484C-9BF4-EF3C759ADF5D}"/>
                      </a:ext>
                    </a:extLst>
                  </p:cNvPr>
                  <p:cNvCxnSpPr>
                    <a:stCxn id="27" idx="3"/>
                  </p:cNvCxnSpPr>
                  <p:nvPr/>
                </p:nvCxnSpPr>
                <p:spPr bwMode="auto">
                  <a:xfrm flipH="1">
                    <a:off x="7616470" y="3566166"/>
                    <a:ext cx="606778" cy="1513924"/>
                  </a:xfrm>
                  <a:prstGeom prst="bentConnector4">
                    <a:avLst>
                      <a:gd name="adj1" fmla="val -111453"/>
                      <a:gd name="adj2" fmla="val 53429"/>
                    </a:avLst>
                  </a:prstGeom>
                  <a:solidFill>
                    <a:schemeClr val="accent1"/>
                  </a:solidFill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</p:grpSp>
            <p:pic>
              <p:nvPicPr>
                <p:cNvPr id="35849" name="Picture 9">
                  <a:extLst>
                    <a:ext uri="{FF2B5EF4-FFF2-40B4-BE49-F238E27FC236}">
                      <a16:creationId xmlns:a16="http://schemas.microsoft.com/office/drawing/2014/main" id="{895FD13B-B6B5-4D02-B65A-213B47954B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6136" y="810826"/>
                  <a:ext cx="2906458" cy="155495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CF2E52-45AC-4E7A-92CD-5B663350BB95}"/>
                  </a:ext>
                </a:extLst>
              </p:cNvPr>
              <p:cNvSpPr txBox="1"/>
              <p:nvPr/>
            </p:nvSpPr>
            <p:spPr>
              <a:xfrm>
                <a:off x="2483768" y="5951021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>
                    <a:solidFill>
                      <a:srgbClr val="0070C0"/>
                    </a:solidFill>
                  </a:rPr>
                  <a:t>Computer Cluster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0484123-C0A2-4BE0-AFF8-E451F4FACD07}"/>
                  </a:ext>
                </a:extLst>
              </p:cNvPr>
              <p:cNvCxnSpPr>
                <a:stCxn id="42" idx="3"/>
              </p:cNvCxnSpPr>
              <p:nvPr/>
            </p:nvCxnSpPr>
            <p:spPr bwMode="auto">
              <a:xfrm flipV="1">
                <a:off x="3851920" y="6274186"/>
                <a:ext cx="63345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0E04-91CE-4172-A450-84D52AB35D33}"/>
              </a:ext>
            </a:extLst>
          </p:cNvPr>
          <p:cNvGrpSpPr/>
          <p:nvPr/>
        </p:nvGrpSpPr>
        <p:grpSpPr>
          <a:xfrm>
            <a:off x="74089" y="810296"/>
            <a:ext cx="5352012" cy="3523944"/>
            <a:chOff x="74089" y="810296"/>
            <a:chExt cx="5352012" cy="35239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B67B83-B23B-4191-8370-80AE639F6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089" y="810296"/>
              <a:ext cx="2553695" cy="1584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A533281-2297-42CC-813E-D0373197F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99792" y="810296"/>
              <a:ext cx="2726309" cy="1584000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2BCE822-4CBC-402B-B913-83BABA065505}"/>
                </a:ext>
              </a:extLst>
            </p:cNvPr>
            <p:cNvGrpSpPr/>
            <p:nvPr/>
          </p:nvGrpSpPr>
          <p:grpSpPr>
            <a:xfrm>
              <a:off x="510348" y="3749465"/>
              <a:ext cx="3849526" cy="584775"/>
              <a:chOff x="510348" y="3749465"/>
              <a:chExt cx="3849526" cy="58477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69EB79-1866-4992-8873-6118EB51FD46}"/>
                  </a:ext>
                </a:extLst>
              </p:cNvPr>
              <p:cNvSpPr txBox="1"/>
              <p:nvPr/>
            </p:nvSpPr>
            <p:spPr>
              <a:xfrm>
                <a:off x="2094128" y="3749465"/>
                <a:ext cx="226574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>
                    <a:solidFill>
                      <a:srgbClr val="0070C0"/>
                    </a:solidFill>
                  </a:rPr>
                  <a:t>Run on multiple computers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EA32A9B-7FDD-40FA-B52E-0DB6CBA5501F}"/>
                  </a:ext>
                </a:extLst>
              </p:cNvPr>
              <p:cNvSpPr/>
              <p:nvPr/>
            </p:nvSpPr>
            <p:spPr bwMode="auto">
              <a:xfrm>
                <a:off x="510348" y="3807839"/>
                <a:ext cx="1325348" cy="269233"/>
              </a:xfrm>
              <a:prstGeom prst="rect">
                <a:avLst/>
              </a:prstGeom>
              <a:noFill/>
              <a:ln w="1587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I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FAEC05DD-D9EA-4FF6-9C4B-56FE10D2383A}"/>
                  </a:ext>
                </a:extLst>
              </p:cNvPr>
              <p:cNvCxnSpPr/>
              <p:nvPr/>
            </p:nvCxnSpPr>
            <p:spPr bwMode="auto">
              <a:xfrm flipV="1">
                <a:off x="1835696" y="3942455"/>
                <a:ext cx="633450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0C8E1-F486-D034-77EF-520C6778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872F749-A203-474D-C236-4D2EF8BC51A5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Other things if you are curious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739AF-A4A9-BE71-8948-15872B628FB7}"/>
              </a:ext>
            </a:extLst>
          </p:cNvPr>
          <p:cNvSpPr txBox="1">
            <a:spLocks/>
          </p:cNvSpPr>
          <p:nvPr/>
        </p:nvSpPr>
        <p:spPr>
          <a:xfrm>
            <a:off x="754159" y="1094035"/>
            <a:ext cx="6632759" cy="51001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Scientific/High-performance computing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/>
              <a:t>Profiling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/>
              <a:t>BLAS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LAPACK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MPI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 err="1">
                <a:ea typeface="Calibri"/>
                <a:cs typeface="Calibri"/>
              </a:rPr>
              <a:t>PETSc</a:t>
            </a: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Threading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Parallel scaling, parallel computing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Cache, retrieval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Communication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Petaflops, Exaflops, Supercomputers</a:t>
            </a:r>
            <a:endParaRPr lang="en-US" sz="2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76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6967B-95D4-4C5B-4CA4-ACBEEA69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ea typeface="Calibri Light"/>
                <a:cs typeface="Calibri Light"/>
              </a:rPr>
              <a:t>Numerical Modelling, Linear Algebra, Optimization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3844F-AA20-1BFF-B34E-CBD7BE2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E797AC-1092-11BB-E755-C4445E2C6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930"/>
            <a:ext cx="9144000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3" y="1053782"/>
            <a:ext cx="7886700" cy="2293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227965" indent="-227965"/>
            <a:endParaRPr lang="en-IN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227965" indent="-227965"/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D8068-F289-263A-7B7E-DF50FD9E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5FC98-4CB3-4BA6-877E-E49D69D99D2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32D025-C650-D8C1-3B1F-2C0C9D236DCD}"/>
              </a:ext>
            </a:extLst>
          </p:cNvPr>
          <p:cNvSpPr txBox="1">
            <a:spLocks/>
          </p:cNvSpPr>
          <p:nvPr/>
        </p:nvSpPr>
        <p:spPr>
          <a:xfrm>
            <a:off x="999679" y="1156751"/>
            <a:ext cx="7132680" cy="39320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Vector space concepts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System of linear equations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Solution using direct methods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Solution using indirect (iterative) methods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Eigenvalue problem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Orthogonality and orthogonalization</a:t>
            </a:r>
            <a:endParaRPr lang="en-US" sz="2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486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3069EDC-29E2-D5E5-CFB5-12932D733699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Vector space concepts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6228A25-717E-B6C9-517F-FA0FBD5A8632}"/>
              </a:ext>
            </a:extLst>
          </p:cNvPr>
          <p:cNvSpPr txBox="1">
            <a:spLocks/>
          </p:cNvSpPr>
          <p:nvPr/>
        </p:nvSpPr>
        <p:spPr>
          <a:xfrm>
            <a:off x="628653" y="1058176"/>
            <a:ext cx="7886700" cy="40023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Vector (Linear) space and subspace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Span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Linear dependence/independence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Basis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Dimension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Orthogonal vs. non-orthogonal basis</a:t>
            </a:r>
          </a:p>
          <a:p>
            <a:pPr marL="342900" indent="-342900" algn="l">
              <a:buFont typeface="Arial"/>
              <a:buChar char="•"/>
            </a:pPr>
            <a:r>
              <a:rPr lang="en-US" sz="2600" dirty="0">
                <a:ea typeface="Calibri"/>
                <a:cs typeface="Calibri"/>
              </a:rPr>
              <a:t>Column space, null space, rank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3D0A9-6197-5AE2-91E9-D406B3D4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2E85E5D3-BA3B-C116-9083-8D572F43E546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System of Linear Equations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F2F9AD-3C5A-0240-9F16-5A2B1F26219D}"/>
              </a:ext>
            </a:extLst>
          </p:cNvPr>
          <p:cNvSpPr txBox="1">
            <a:spLocks/>
          </p:cNvSpPr>
          <p:nvPr/>
        </p:nvSpPr>
        <p:spPr>
          <a:xfrm>
            <a:off x="628653" y="1058177"/>
            <a:ext cx="7886700" cy="10767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Algebraic to Matrix form</a:t>
            </a: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9F080-0A6C-B95E-28A4-E78AFAAF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7" y="1950007"/>
            <a:ext cx="3527855" cy="13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01102-CC74-E6F5-4A4A-B63452D40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805" y="1930694"/>
            <a:ext cx="3553606" cy="13390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A90A2B-DB90-CE79-ABA3-8BF9B229B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503" y="3505248"/>
            <a:ext cx="833522" cy="3937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D8D50E-34AA-C998-DF34-C600162BB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4975" y="4068337"/>
            <a:ext cx="4543950" cy="15218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F85E9B-F55B-3FF0-073C-FD651A192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7225" y="5928799"/>
            <a:ext cx="4816353" cy="40260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77096E-260D-57ED-9DB6-FAE2CA337FDC}"/>
              </a:ext>
            </a:extLst>
          </p:cNvPr>
          <p:cNvSpPr txBox="1">
            <a:spLocks/>
          </p:cNvSpPr>
          <p:nvPr/>
        </p:nvSpPr>
        <p:spPr>
          <a:xfrm>
            <a:off x="6618287" y="4142251"/>
            <a:ext cx="2606396" cy="126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IN" sz="2000" dirty="0"/>
              <a:t>Give an example of linear equation in structural engineering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43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86727-EC1B-AB37-341A-600B1A126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762916A7-2DCF-CD11-E949-066D819934AD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Solution using direct methods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E230E3A-8B5D-5815-6F66-AA0398EB1B2A}"/>
              </a:ext>
            </a:extLst>
          </p:cNvPr>
          <p:cNvSpPr txBox="1">
            <a:spLocks/>
          </p:cNvSpPr>
          <p:nvPr/>
        </p:nvSpPr>
        <p:spPr>
          <a:xfrm>
            <a:off x="628653" y="1058178"/>
            <a:ext cx="3737159" cy="82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Gaussian Elimination</a:t>
            </a:r>
            <a:endParaRPr lang="en-US" sz="2600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6E3DF-5E34-E217-75AA-E3F86166B2BE}"/>
              </a:ext>
            </a:extLst>
          </p:cNvPr>
          <p:cNvSpPr txBox="1"/>
          <p:nvPr/>
        </p:nvSpPr>
        <p:spPr>
          <a:xfrm>
            <a:off x="125412" y="1472625"/>
            <a:ext cx="5674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i="0" dirty="0">
                <a:effectLst/>
                <a:latin typeface="Arial" panose="020B0604020202020204" pitchFamily="34" charset="0"/>
              </a:rPr>
              <a:t>Elementary row operations to get row echelon form: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Arial" panose="020B0604020202020204" pitchFamily="34" charset="0"/>
              </a:rPr>
              <a:t>Interchanging two rows.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Arial" panose="020B0604020202020204" pitchFamily="34" charset="0"/>
              </a:rPr>
              <a:t>Multiplying a row by a non-zero scalar.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Arial" panose="020B0604020202020204" pitchFamily="34" charset="0"/>
              </a:rPr>
              <a:t>Adding a scalar multiple of one row to another.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C3B8C-89B1-F9D5-04E8-586AB7C22C7C}"/>
              </a:ext>
            </a:extLst>
          </p:cNvPr>
          <p:cNvSpPr txBox="1"/>
          <p:nvPr/>
        </p:nvSpPr>
        <p:spPr>
          <a:xfrm>
            <a:off x="2205317" y="6404846"/>
            <a:ext cx="5190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https://en.wikipedia.org/wiki/Gaussian_elimination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628398-6625-7B19-BB0D-BC165356C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24" y="1641253"/>
            <a:ext cx="3246463" cy="9837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90D131-BFE6-93DF-1AF2-36B4C239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1" y="2625030"/>
            <a:ext cx="5580529" cy="12315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E7D3ED-35AA-6EFE-55F4-413CC842C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636" y="4044756"/>
            <a:ext cx="4755776" cy="8561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9BC6A4-F4EC-A32B-834B-60D7C430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36" y="5089056"/>
            <a:ext cx="4755776" cy="8484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53C330-9C43-5ECB-52CC-C392DBB98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2716" y="4003000"/>
            <a:ext cx="4018864" cy="201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93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43156-0E89-484B-6972-795513EA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B61B4DE-4C4A-F92B-C878-9A438DAA4016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Solution using direct methods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30193BE-D7C0-2C63-FAF2-406EF961E4C7}"/>
              </a:ext>
            </a:extLst>
          </p:cNvPr>
          <p:cNvSpPr txBox="1">
            <a:spLocks/>
          </p:cNvSpPr>
          <p:nvPr/>
        </p:nvSpPr>
        <p:spPr>
          <a:xfrm>
            <a:off x="982759" y="5119191"/>
            <a:ext cx="3737159" cy="82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Useful for multiple RHS</a:t>
            </a:r>
            <a:br>
              <a:rPr lang="en-IN" sz="2600" dirty="0"/>
            </a:br>
            <a:r>
              <a:rPr lang="en-IN" sz="2600" dirty="0"/>
              <a:t>e.g.?</a:t>
            </a:r>
            <a:endParaRPr lang="en-US" sz="26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C03E-BF40-B22D-D52F-4B36BD16E41A}"/>
              </a:ext>
            </a:extLst>
          </p:cNvPr>
          <p:cNvSpPr txBox="1">
            <a:spLocks/>
          </p:cNvSpPr>
          <p:nvPr/>
        </p:nvSpPr>
        <p:spPr>
          <a:xfrm>
            <a:off x="754159" y="1094036"/>
            <a:ext cx="3737159" cy="82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LU decomposition</a:t>
            </a:r>
            <a:endParaRPr lang="en-US" sz="2600" dirty="0"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2644FE-93C9-1E34-7323-999D70B1159C}"/>
              </a:ext>
            </a:extLst>
          </p:cNvPr>
          <p:cNvSpPr txBox="1">
            <a:spLocks/>
          </p:cNvSpPr>
          <p:nvPr/>
        </p:nvSpPr>
        <p:spPr>
          <a:xfrm>
            <a:off x="5102041" y="5119191"/>
            <a:ext cx="3737159" cy="82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What if A is symmetric?</a:t>
            </a:r>
            <a:br>
              <a:rPr lang="en-IN" sz="2600" dirty="0"/>
            </a:br>
            <a:r>
              <a:rPr lang="en-IN" sz="2600" dirty="0"/>
              <a:t>LU </a:t>
            </a:r>
            <a:r>
              <a:rPr lang="en-IN" sz="2600" dirty="0">
                <a:sym typeface="Wingdings" panose="05000000000000000000" pitchFamily="2" charset="2"/>
              </a:rPr>
              <a:t> LL^T Cholesky</a:t>
            </a:r>
            <a:endParaRPr lang="en-US" sz="2600" dirty="0"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7F3C7D-338C-DF33-60B0-1A66FEFD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43" y="1597550"/>
            <a:ext cx="5958926" cy="1054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1EB43-5A03-9A71-0F05-C71D49740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4243" y="3097381"/>
            <a:ext cx="6072102" cy="137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28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8748-50A4-6CD9-C602-E505CDD85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CFE3B2E-8EBF-640B-F347-7DC21A523FFD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Solution using direct methods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5CFB74-2D31-B461-E1F0-DC0B2614F56C}"/>
              </a:ext>
            </a:extLst>
          </p:cNvPr>
          <p:cNvSpPr txBox="1">
            <a:spLocks/>
          </p:cNvSpPr>
          <p:nvPr/>
        </p:nvSpPr>
        <p:spPr>
          <a:xfrm>
            <a:off x="713817" y="1362978"/>
            <a:ext cx="8259853" cy="15371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Gaussian Elimination – Computational efficiency</a:t>
            </a:r>
          </a:p>
          <a:p>
            <a:pPr marL="800097" lvl="1" indent="-342900" algn="l">
              <a:buFont typeface="Arial"/>
              <a:buChar char="•"/>
            </a:pPr>
            <a:r>
              <a:rPr lang="en-IN" sz="2200" dirty="0">
                <a:ea typeface="Calibri"/>
                <a:cs typeface="Calibri"/>
              </a:rPr>
              <a:t>Eliminate elements of first column – </a:t>
            </a:r>
            <a:r>
              <a:rPr lang="en-IN" sz="2200" dirty="0" err="1">
                <a:ea typeface="Calibri"/>
                <a:cs typeface="Calibri"/>
              </a:rPr>
              <a:t>nxn</a:t>
            </a:r>
            <a:r>
              <a:rPr lang="en-IN" sz="2200" dirty="0">
                <a:ea typeface="Calibri"/>
                <a:cs typeface="Calibri"/>
              </a:rPr>
              <a:t> ops</a:t>
            </a:r>
          </a:p>
          <a:p>
            <a:pPr marL="800097" lvl="1" indent="-342900" algn="l">
              <a:buFont typeface="Arial"/>
              <a:buChar char="•"/>
            </a:pPr>
            <a:r>
              <a:rPr lang="en-US" sz="2200" dirty="0">
                <a:ea typeface="Calibri"/>
                <a:cs typeface="Calibri"/>
              </a:rPr>
              <a:t>For every subsequent column reduce n by 1</a:t>
            </a:r>
          </a:p>
          <a:p>
            <a:pPr marL="800097" lvl="1" indent="-342900" algn="l">
              <a:buFont typeface="Arial"/>
              <a:buChar char="•"/>
            </a:pPr>
            <a:r>
              <a:rPr lang="en-US" sz="2200" dirty="0">
                <a:ea typeface="Calibri"/>
                <a:cs typeface="Calibri"/>
              </a:rPr>
              <a:t>Sum of squares of n natural number – O(n^3)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996FB7-8D22-476E-A79F-16D8437DA3C6}"/>
              </a:ext>
            </a:extLst>
          </p:cNvPr>
          <p:cNvSpPr txBox="1">
            <a:spLocks/>
          </p:cNvSpPr>
          <p:nvPr/>
        </p:nvSpPr>
        <p:spPr>
          <a:xfrm>
            <a:off x="713817" y="3038385"/>
            <a:ext cx="3239618" cy="566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Run time scaling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7CDCF4-D4F5-84EF-70CC-04A0C04F3BBB}"/>
              </a:ext>
            </a:extLst>
          </p:cNvPr>
          <p:cNvSpPr txBox="1">
            <a:spLocks/>
          </p:cNvSpPr>
          <p:nvPr/>
        </p:nvSpPr>
        <p:spPr>
          <a:xfrm>
            <a:off x="713817" y="3743533"/>
            <a:ext cx="8259853" cy="566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Memory scaling (storing the matrix); </a:t>
            </a:r>
            <a:r>
              <a:rPr lang="en-IN" sz="2600" dirty="0">
                <a:solidFill>
                  <a:schemeClr val="bg1">
                    <a:lumMod val="65000"/>
                  </a:schemeClr>
                </a:solidFill>
              </a:rPr>
              <a:t>8 bytes per number in 64-bit (double precision) – 15 decimals</a:t>
            </a:r>
            <a:endParaRPr lang="en-US" sz="2200" dirty="0">
              <a:solidFill>
                <a:schemeClr val="bg1">
                  <a:lumMod val="6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5E8AF3-0467-0BED-D839-020E147CA067}"/>
              </a:ext>
            </a:extLst>
          </p:cNvPr>
          <p:cNvSpPr txBox="1">
            <a:spLocks/>
          </p:cNvSpPr>
          <p:nvPr/>
        </p:nvSpPr>
        <p:spPr>
          <a:xfrm>
            <a:off x="713817" y="4584148"/>
            <a:ext cx="7677148" cy="566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Triangular matrix – solved sequentially (not efficient for parallel computing)</a:t>
            </a:r>
            <a:endParaRPr lang="en-US" sz="2200" dirty="0">
              <a:ea typeface="Calibri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9A95EBB-1ACF-A6B7-E417-A8C9AAA14515}"/>
              </a:ext>
            </a:extLst>
          </p:cNvPr>
          <p:cNvSpPr txBox="1">
            <a:spLocks/>
          </p:cNvSpPr>
          <p:nvPr/>
        </p:nvSpPr>
        <p:spPr>
          <a:xfrm>
            <a:off x="673476" y="5529911"/>
            <a:ext cx="7865406" cy="5668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US" sz="2600" dirty="0"/>
              <a:t>Finds the exact solution in a finite number of steps</a:t>
            </a:r>
          </a:p>
        </p:txBody>
      </p:sp>
    </p:spTree>
    <p:extLst>
      <p:ext uri="{BB962C8B-B14F-4D97-AF65-F5344CB8AC3E}">
        <p14:creationId xmlns:p14="http://schemas.microsoft.com/office/powerpoint/2010/main" val="3539510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7F32-BBFE-C41D-AD94-10F94577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E10FC2E-2F74-D33B-D144-3136216A044D}"/>
              </a:ext>
            </a:extLst>
          </p:cNvPr>
          <p:cNvSpPr txBox="1">
            <a:spLocks noChangeArrowheads="1"/>
          </p:cNvSpPr>
          <p:nvPr/>
        </p:nvSpPr>
        <p:spPr>
          <a:xfrm>
            <a:off x="125412" y="149089"/>
            <a:ext cx="8893175" cy="7921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39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200" b="1" dirty="0">
                <a:solidFill>
                  <a:srgbClr val="C00000"/>
                </a:solidFill>
              </a:rPr>
              <a:t>Eigenvalue problem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0D8200-50A0-72C0-2E5D-5AC63CE2DF18}"/>
              </a:ext>
            </a:extLst>
          </p:cNvPr>
          <p:cNvSpPr txBox="1">
            <a:spLocks/>
          </p:cNvSpPr>
          <p:nvPr/>
        </p:nvSpPr>
        <p:spPr>
          <a:xfrm>
            <a:off x="2758463" y="4725559"/>
            <a:ext cx="2606396" cy="12695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IN" sz="2000" dirty="0"/>
              <a:t>Where do we come across eigenvalues in structural engineering?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0F86-6CC4-D7A8-2CEB-25E3FFE86CE3}"/>
              </a:ext>
            </a:extLst>
          </p:cNvPr>
          <p:cNvSpPr txBox="1">
            <a:spLocks/>
          </p:cNvSpPr>
          <p:nvPr/>
        </p:nvSpPr>
        <p:spPr>
          <a:xfrm>
            <a:off x="713817" y="1362977"/>
            <a:ext cx="8259853" cy="294085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9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9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95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92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8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87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84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81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79" indent="0" algn="ctr" defTabSz="91439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/>
              <a:buChar char="•"/>
            </a:pPr>
            <a:r>
              <a:rPr lang="en-IN" sz="2600" dirty="0"/>
              <a:t>Definition and details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Computational complexity/scaling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i="1" dirty="0" err="1">
                <a:ea typeface="Calibri"/>
                <a:cs typeface="Calibri"/>
              </a:rPr>
              <a:t>eig</a:t>
            </a:r>
            <a:r>
              <a:rPr lang="en-IN" sz="2600" dirty="0">
                <a:ea typeface="Calibri"/>
                <a:cs typeface="Calibri"/>
              </a:rPr>
              <a:t> vs. </a:t>
            </a:r>
            <a:r>
              <a:rPr lang="en-IN" sz="2600" i="1" dirty="0" err="1">
                <a:ea typeface="Calibri"/>
                <a:cs typeface="Calibri"/>
              </a:rPr>
              <a:t>eigs</a:t>
            </a:r>
            <a:r>
              <a:rPr lang="en-IN" sz="2600" dirty="0">
                <a:ea typeface="Calibri"/>
                <a:cs typeface="Calibri"/>
              </a:rPr>
              <a:t> </a:t>
            </a:r>
            <a:r>
              <a:rPr lang="en-IN" sz="2600" dirty="0" err="1">
                <a:ea typeface="Calibri"/>
                <a:cs typeface="Calibri"/>
              </a:rPr>
              <a:t>eigensolvers</a:t>
            </a:r>
            <a:r>
              <a:rPr lang="en-IN" sz="2600" dirty="0">
                <a:ea typeface="Calibri"/>
                <a:cs typeface="Calibri"/>
              </a:rPr>
              <a:t> (</a:t>
            </a:r>
            <a:r>
              <a:rPr lang="en-IN" sz="2600" dirty="0" err="1">
                <a:ea typeface="Calibri"/>
                <a:cs typeface="Calibri"/>
              </a:rPr>
              <a:t>numpy</a:t>
            </a:r>
            <a:r>
              <a:rPr lang="en-IN" sz="2600" dirty="0">
                <a:ea typeface="Calibri"/>
                <a:cs typeface="Calibri"/>
              </a:rPr>
              <a:t> vs </a:t>
            </a:r>
            <a:r>
              <a:rPr lang="en-IN" sz="2600" dirty="0" err="1">
                <a:ea typeface="Calibri"/>
                <a:cs typeface="Calibri"/>
              </a:rPr>
              <a:t>scipy</a:t>
            </a:r>
            <a:r>
              <a:rPr lang="en-IN" sz="2600" dirty="0">
                <a:ea typeface="Calibri"/>
                <a:cs typeface="Calibri"/>
              </a:rPr>
              <a:t>) – full vs sparse matrices – direct vs indirect/iterative methods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Inverse and pseudoinverse</a:t>
            </a:r>
          </a:p>
          <a:p>
            <a:pPr marL="342900" indent="-342900" algn="l">
              <a:buFont typeface="Arial"/>
              <a:buChar char="•"/>
            </a:pPr>
            <a:r>
              <a:rPr lang="en-IN" sz="2600" dirty="0">
                <a:ea typeface="Calibri"/>
                <a:cs typeface="Calibri"/>
              </a:rPr>
              <a:t>Energy and eigenvalues</a:t>
            </a:r>
          </a:p>
          <a:p>
            <a:pPr marL="342900" indent="-342900" algn="l">
              <a:buFont typeface="Arial"/>
              <a:buChar char="•"/>
            </a:pPr>
            <a:endParaRPr lang="en-IN" sz="2600" dirty="0"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37166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On-screen Show (4:3)</PresentationFormat>
  <Paragraphs>124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Calibri Light</vt:lpstr>
      <vt:lpstr>Wingdings</vt:lpstr>
      <vt:lpstr>Custom Design</vt:lpstr>
      <vt:lpstr>Office Theme</vt:lpstr>
      <vt:lpstr>CV5100 – MUDE Modeling, Uncertainty, and Data for Engineers Ch4 – Linear Algebra </vt:lpstr>
      <vt:lpstr>Numerical Modelling, Linear Algebra, Optimization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 Performance &amp; Parallel Computing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388</cp:revision>
  <dcterms:created xsi:type="dcterms:W3CDTF">2015-06-26T03:18:44Z</dcterms:created>
  <dcterms:modified xsi:type="dcterms:W3CDTF">2025-08-27T16:47:34Z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