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ham Kaushik" initials="PK" lastIdx="2" clrIdx="0">
    <p:extLst>
      <p:ext uri="{19B8F6BF-5375-455C-9EA6-DF929625EA0E}">
        <p15:presenceInfo xmlns:p15="http://schemas.microsoft.com/office/powerpoint/2012/main" userId="9ebea1f5eb389456" providerId="Windows Live"/>
      </p:ext>
    </p:extLst>
  </p:cmAuthor>
  <p:cmAuthor id="2" name="Vasireddy, Bharath Chandra" initials="VBC" lastIdx="1" clrIdx="1">
    <p:extLst>
      <p:ext uri="{19B8F6BF-5375-455C-9EA6-DF929625EA0E}">
        <p15:presenceInfo xmlns:p15="http://schemas.microsoft.com/office/powerpoint/2012/main" userId="S::bharath-chandra.vasireddy@capgemini.com::46ec17a5-5c30-4f6d-b044-129dcb9ba1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88488" autoAdjust="0"/>
  </p:normalViewPr>
  <p:slideViewPr>
    <p:cSldViewPr>
      <p:cViewPr varScale="1">
        <p:scale>
          <a:sx n="64" d="100"/>
          <a:sy n="64" d="100"/>
        </p:scale>
        <p:origin x="942"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19/07/2022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19/07/2022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15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9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2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4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7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9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41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44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20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226"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25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27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7/19/2022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130"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70"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704234250"/>
              </p:ext>
            </p:extLst>
          </p:nvPr>
        </p:nvGraphicFramePr>
        <p:xfrm>
          <a:off x="9372600" y="1831182"/>
          <a:ext cx="3276600" cy="4164303"/>
        </p:xfrm>
        <a:graphic>
          <a:graphicData uri="http://schemas.openxmlformats.org/drawingml/2006/table">
            <a:tbl>
              <a:tblPr firstRow="1" bandRow="1">
                <a:tableStyleId>{0E3FDE45-AF77-4B5C-9715-49D594BDF05E}</a:tableStyleId>
              </a:tblPr>
              <a:tblGrid>
                <a:gridCol w="1208447">
                  <a:extLst>
                    <a:ext uri="{9D8B030D-6E8A-4147-A177-3AD203B41FA5}">
                      <a16:colId xmlns:a16="http://schemas.microsoft.com/office/drawing/2014/main" val="3331298770"/>
                    </a:ext>
                  </a:extLst>
                </a:gridCol>
                <a:gridCol w="2068153">
                  <a:extLst>
                    <a:ext uri="{9D8B030D-6E8A-4147-A177-3AD203B41FA5}">
                      <a16:colId xmlns:a16="http://schemas.microsoft.com/office/drawing/2014/main" val="879084521"/>
                    </a:ext>
                  </a:extLst>
                </a:gridCol>
              </a:tblGrid>
              <a:tr h="418191">
                <a:tc>
                  <a:txBody>
                    <a:bodyPr/>
                    <a:lstStyle/>
                    <a:p>
                      <a:r>
                        <a:rPr kumimoji="0" lang="en-US" altLang="en-US" sz="1400" b="0" u="none" strike="noStrike" kern="1200" cap="none" spc="0" normalizeH="0" baseline="0" noProof="0" dirty="0">
                          <a:ln>
                            <a:noFill/>
                          </a:ln>
                          <a:effectLst/>
                          <a:uLnTx/>
                          <a:uFillTx/>
                          <a:latin typeface="Calibri" panose="020F0502020204030204" pitchFamily="34" charset="0"/>
                          <a:cs typeface="Calibri" panose="020F0502020204030204" pitchFamily="34" charset="0"/>
                        </a:rPr>
                        <a:t>Core Java</a:t>
                      </a:r>
                      <a:endPar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dirty="0">
                          <a:ln>
                            <a:noFill/>
                          </a:ln>
                          <a:effectLst/>
                          <a:uLnTx/>
                          <a:uFillTx/>
                          <a:latin typeface="Calibri" panose="020F0502020204030204" pitchFamily="34" charset="0"/>
                          <a:cs typeface="Calibri" panose="020F0502020204030204" pitchFamily="34" charset="0"/>
                        </a:rPr>
                        <a:t>Java Basics, OOPS, Spring boot</a:t>
                      </a:r>
                    </a:p>
                  </a:txBody>
                  <a:tcPr/>
                </a:tc>
                <a:extLst>
                  <a:ext uri="{0D108BD9-81ED-4DB2-BD59-A6C34878D82A}">
                    <a16:rowId xmlns:a16="http://schemas.microsoft.com/office/drawing/2014/main" val="3727898659"/>
                  </a:ext>
                </a:extLst>
              </a:tr>
              <a:tr h="418191">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Database</a:t>
                      </a:r>
                    </a:p>
                  </a:txBody>
                  <a:tcPr/>
                </a:tc>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My SQL, Postgres SQL</a:t>
                      </a:r>
                    </a:p>
                  </a:txBody>
                  <a:tcPr/>
                </a:tc>
                <a:extLst>
                  <a:ext uri="{0D108BD9-81ED-4DB2-BD59-A6C34878D82A}">
                    <a16:rowId xmlns:a16="http://schemas.microsoft.com/office/drawing/2014/main" val="2298680090"/>
                  </a:ext>
                </a:extLst>
              </a:tr>
              <a:tr h="554023">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UI Tech </a:t>
                      </a:r>
                    </a:p>
                  </a:txBody>
                  <a:tcPr/>
                </a:tc>
                <a:tc>
                  <a:txBody>
                    <a:bodyPr/>
                    <a:lstStyle/>
                    <a:p>
                      <a:pPr marL="0" lvl="1" indent="0" algn="l" defTabSz="914400" rtl="0" eaLnBrk="1" latinLnBrk="0" hangingPunct="1">
                        <a:buFont typeface="Arial" panose="020B0604020202020204" pitchFamily="34" charset="0"/>
                        <a:buNone/>
                      </a:pPr>
                      <a:r>
                        <a:rPr kumimoji="0" lang="en-US" sz="1400" u="none" strike="noStrike" kern="1200" cap="none" spc="0" normalizeH="0" baseline="0" dirty="0">
                          <a:ln>
                            <a:noFill/>
                          </a:ln>
                          <a:solidFill>
                            <a:schemeClr val="tx1"/>
                          </a:solidFill>
                          <a:effectLst/>
                          <a:uLnTx/>
                          <a:uFillTx/>
                          <a:latin typeface="Calibri" panose="020F0502020204030204" pitchFamily="34" charset="0"/>
                          <a:ea typeface="+mn-ea"/>
                          <a:cs typeface="Calibri" panose="020F0502020204030204" pitchFamily="34" charset="0"/>
                        </a:rPr>
                        <a:t>HTML 5 &amp; CSS 3</a:t>
                      </a:r>
                    </a:p>
                  </a:txBody>
                  <a:tcPr/>
                </a:tc>
                <a:extLst>
                  <a:ext uri="{0D108BD9-81ED-4DB2-BD59-A6C34878D82A}">
                    <a16:rowId xmlns:a16="http://schemas.microsoft.com/office/drawing/2014/main" val="9512774"/>
                  </a:ext>
                </a:extLst>
              </a:tr>
              <a:tr h="722328">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Tool</a:t>
                      </a:r>
                    </a:p>
                  </a:txBody>
                  <a:tcPr/>
                </a:tc>
                <a:tc>
                  <a:txBody>
                    <a:bodyPr/>
                    <a:lstStyle/>
                    <a:p>
                      <a:pPr marL="0" lvl="1" indent="0" algn="l" defTabSz="914400" rtl="0" eaLnBrk="1" latinLnBrk="0" hangingPunct="1">
                        <a:buFont typeface="Arial" panose="020B0604020202020204" pitchFamily="34" charset="0"/>
                        <a:buNone/>
                      </a:pPr>
                      <a:r>
                        <a:rPr kumimoji="0" lang="en-US" sz="1400" u="none" strike="noStrike" kern="1200" cap="none" spc="0" normalizeH="0" baseline="0" dirty="0">
                          <a:ln>
                            <a:noFill/>
                          </a:ln>
                          <a:solidFill>
                            <a:schemeClr val="tx1"/>
                          </a:solidFill>
                          <a:effectLst/>
                          <a:uLnTx/>
                          <a:uFillTx/>
                          <a:latin typeface="Calibri" panose="020F0502020204030204" pitchFamily="34" charset="0"/>
                          <a:ea typeface="+mn-ea"/>
                          <a:cs typeface="Calibri" panose="020F0502020204030204" pitchFamily="34" charset="0"/>
                        </a:rPr>
                        <a:t>Agile</a:t>
                      </a:r>
                    </a:p>
                  </a:txBody>
                  <a:tcPr/>
                </a:tc>
                <a:extLst>
                  <a:ext uri="{0D108BD9-81ED-4DB2-BD59-A6C34878D82A}">
                    <a16:rowId xmlns:a16="http://schemas.microsoft.com/office/drawing/2014/main" val="4039147795"/>
                  </a:ext>
                </a:extLst>
              </a:tr>
              <a:tr h="334538">
                <a:tc>
                  <a:txBody>
                    <a:bodyPr/>
                    <a:lstStyle/>
                    <a:p>
                      <a:endPar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a:tc>
                <a:tc>
                  <a:txBody>
                    <a:bodyPr/>
                    <a:lstStyle/>
                    <a:p>
                      <a:endPar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645317192"/>
                  </a:ext>
                </a:extLst>
              </a:tr>
              <a:tr h="334538">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OS</a:t>
                      </a:r>
                    </a:p>
                  </a:txBody>
                  <a:tcPr/>
                </a:tc>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Windows 10</a:t>
                      </a:r>
                    </a:p>
                  </a:txBody>
                  <a:tcPr/>
                </a:tc>
                <a:extLst>
                  <a:ext uri="{0D108BD9-81ED-4DB2-BD59-A6C34878D82A}">
                    <a16:rowId xmlns:a16="http://schemas.microsoft.com/office/drawing/2014/main" val="947984694"/>
                  </a:ext>
                </a:extLst>
              </a:tr>
              <a:tr h="551005">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IDE’s</a:t>
                      </a:r>
                    </a:p>
                  </a:txBody>
                  <a:tcPr/>
                </a:tc>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Eclipse ,Anypoint Studio, Intellj studio</a:t>
                      </a:r>
                    </a:p>
                  </a:txBody>
                  <a:tcPr/>
                </a:tc>
                <a:extLst>
                  <a:ext uri="{0D108BD9-81ED-4DB2-BD59-A6C34878D82A}">
                    <a16:rowId xmlns:a16="http://schemas.microsoft.com/office/drawing/2014/main" val="3653916308"/>
                  </a:ext>
                </a:extLst>
              </a:tr>
              <a:tr h="551005">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Functional</a:t>
                      </a:r>
                    </a:p>
                  </a:txBody>
                  <a:tcPr/>
                </a:tc>
                <a:tc>
                  <a:txBody>
                    <a:bodyPr/>
                    <a:lstStyle/>
                    <a:p>
                      <a:r>
                        <a:rPr kumimoji="0" lang="en-US" sz="14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Communication,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930776" y="2994512"/>
            <a:ext cx="3899693" cy="1804987"/>
          </a:xfrm>
        </p:spPr>
        <p:txBody>
          <a:bodyPr/>
          <a:lstStyle/>
          <a:p>
            <a:pPr>
              <a:lnSpc>
                <a:spcPct val="100000"/>
              </a:lnSpc>
            </a:pPr>
            <a:r>
              <a:rPr lang="en-IN" sz="1800" dirty="0">
                <a:latin typeface="Calibri" panose="020F0502020204030204" pitchFamily="34" charset="0"/>
                <a:cs typeface="Calibri" panose="020F0502020204030204" pitchFamily="34" charset="0"/>
              </a:rPr>
              <a:t>.  Got certified in Agile Certification</a:t>
            </a:r>
          </a:p>
          <a:p>
            <a:pPr eaLnBrk="1" hangingPunct="1">
              <a:lnSpc>
                <a:spcPct val="114000"/>
              </a:lnSpc>
            </a:pPr>
            <a:r>
              <a:rPr lang="en-US" sz="1800" dirty="0">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Completed </a:t>
            </a:r>
            <a:r>
              <a:rPr lang="en-US" sz="1800" dirty="0">
                <a:latin typeface="Calibri" panose="020F0502020204030204" pitchFamily="34" charset="0"/>
                <a:ea typeface="Times New Roman" panose="02020603050405020304" pitchFamily="18" charset="0"/>
                <a:cs typeface="Calibri" panose="020F0502020204030204" pitchFamily="34" charset="0"/>
              </a:rPr>
              <a:t>Tibco Certification and AWS              cloud fundamental</a:t>
            </a: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IN" altLang="en-US" sz="1800" dirty="0">
              <a:latin typeface="Calibri" panose="020F0502020204030204" pitchFamily="34" charset="0"/>
              <a:cs typeface="Calibri" panose="020F0502020204030204" pitchFamily="34" charset="0"/>
            </a:endParaRPr>
          </a:p>
          <a:p>
            <a:pPr eaLnBrk="1" hangingPunct="1">
              <a:lnSpc>
                <a:spcPct val="114000"/>
              </a:lnSpc>
            </a:pPr>
            <a:endParaRPr lang="en-US" altLang="nl-NL" sz="1800" b="1" dirty="0">
              <a:latin typeface="Calibri" panose="020F0502020204030204" pitchFamily="34" charset="0"/>
              <a:cs typeface="Calibri" panose="020F0502020204030204" pitchFamily="34" charset="0"/>
            </a:endParaRPr>
          </a:p>
          <a:p>
            <a:pPr eaLnBrk="1" hangingPunct="1">
              <a:lnSpc>
                <a:spcPct val="114000"/>
              </a:lnSpc>
            </a:pPr>
            <a:br>
              <a:rPr lang="en-US" altLang="nl-NL" sz="1800" dirty="0">
                <a:latin typeface="Calibri" panose="020F0502020204030204" pitchFamily="34" charset="0"/>
                <a:cs typeface="Calibri" panose="020F0502020204030204" pitchFamily="34" charset="0"/>
              </a:rPr>
            </a:br>
            <a:br>
              <a:rPr lang="en-US" altLang="nl-NL" sz="1800" dirty="0">
                <a:latin typeface="Calibri" panose="020F0502020204030204" pitchFamily="34" charset="0"/>
                <a:cs typeface="Calibri" panose="020F0502020204030204" pitchFamily="34" charset="0"/>
              </a:rPr>
            </a:br>
            <a:endParaRPr lang="nl-NL" altLang="nl-NL" sz="1800" dirty="0">
              <a:latin typeface="Calibri" panose="020F0502020204030204" pitchFamily="34" charset="0"/>
              <a:cs typeface="Calibri" panose="020F0502020204030204" pitchFamily="34" charset="0"/>
            </a:endParaRPr>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28600" y="2756260"/>
            <a:ext cx="4702176" cy="5005428"/>
          </a:xfrm>
        </p:spPr>
        <p:txBody>
          <a:bodyPr/>
          <a:lstStyle/>
          <a:p>
            <a:pPr algn="l"/>
            <a:r>
              <a:rPr lang="en-IN" sz="1800" dirty="0">
                <a:solidFill>
                  <a:srgbClr val="242424"/>
                </a:solidFill>
                <a:latin typeface="Calibri" panose="020F0502020204030204" pitchFamily="34" charset="0"/>
                <a:cs typeface="Calibri" panose="020F0502020204030204" pitchFamily="34" charset="0"/>
              </a:rPr>
              <a:t>1.</a:t>
            </a:r>
            <a:r>
              <a:rPr lang="en-IN" sz="1800" dirty="0">
                <a:solidFill>
                  <a:srgbClr val="242424"/>
                </a:solidFill>
                <a:effectLst/>
                <a:latin typeface="Calibri" panose="020F0502020204030204" pitchFamily="34" charset="0"/>
                <a:cs typeface="Calibri" panose="020F0502020204030204" pitchFamily="34" charset="0"/>
              </a:rPr>
              <a:t>Decent knowledge on SQL statements and queries.</a:t>
            </a:r>
            <a:endParaRPr lang="en-IN" sz="1800" dirty="0">
              <a:solidFill>
                <a:srgbClr val="242424"/>
              </a:solidFill>
              <a:latin typeface="Calibri" panose="020F0502020204030204" pitchFamily="34" charset="0"/>
              <a:cs typeface="Calibri" panose="020F0502020204030204" pitchFamily="34" charset="0"/>
            </a:endParaRPr>
          </a:p>
          <a:p>
            <a:pPr algn="l"/>
            <a:r>
              <a:rPr lang="en-IN" sz="1800" dirty="0">
                <a:solidFill>
                  <a:srgbClr val="242424"/>
                </a:solidFill>
                <a:latin typeface="Calibri" panose="020F0502020204030204" pitchFamily="34" charset="0"/>
                <a:cs typeface="Calibri" panose="020F0502020204030204" pitchFamily="34" charset="0"/>
              </a:rPr>
              <a:t>2.</a:t>
            </a:r>
            <a:r>
              <a:rPr lang="en-IN" sz="1800" dirty="0">
                <a:solidFill>
                  <a:srgbClr val="242424"/>
                </a:solidFill>
                <a:effectLst/>
                <a:latin typeface="Calibri" panose="020F0502020204030204" pitchFamily="34" charset="0"/>
                <a:cs typeface="Calibri" panose="020F0502020204030204" pitchFamily="34" charset="0"/>
              </a:rPr>
              <a:t>Good understanding of OOPS Concepts, Exception Handling of Java.</a:t>
            </a:r>
          </a:p>
          <a:p>
            <a:pPr algn="l"/>
            <a:r>
              <a:rPr lang="en-IN" sz="1800" dirty="0">
                <a:solidFill>
                  <a:srgbClr val="242424"/>
                </a:solidFill>
                <a:latin typeface="Calibri" panose="020F0502020204030204" pitchFamily="34" charset="0"/>
                <a:cs typeface="Calibri" panose="020F0502020204030204" pitchFamily="34" charset="0"/>
              </a:rPr>
              <a:t>3.</a:t>
            </a:r>
            <a:r>
              <a:rPr lang="en-IN" sz="1800" dirty="0">
                <a:solidFill>
                  <a:srgbClr val="242424"/>
                </a:solidFill>
                <a:effectLst/>
                <a:latin typeface="Calibri" panose="020F0502020204030204" pitchFamily="34" charset="0"/>
                <a:cs typeface="Calibri" panose="020F0502020204030204" pitchFamily="34" charset="0"/>
              </a:rPr>
              <a:t>Worked for a bidirectional sync project to create RAMLs and created its APIs using  RAML file.</a:t>
            </a:r>
          </a:p>
          <a:p>
            <a:pPr algn="l"/>
            <a:r>
              <a:rPr lang="en-IN" sz="1800" dirty="0">
                <a:solidFill>
                  <a:srgbClr val="242424"/>
                </a:solidFill>
                <a:latin typeface="Calibri" panose="020F0502020204030204" pitchFamily="34" charset="0"/>
                <a:cs typeface="Calibri" panose="020F0502020204030204" pitchFamily="34" charset="0"/>
              </a:rPr>
              <a:t>4.</a:t>
            </a:r>
            <a:r>
              <a:rPr lang="en-IN" sz="1800" dirty="0">
                <a:solidFill>
                  <a:srgbClr val="242424"/>
                </a:solidFill>
                <a:effectLst/>
                <a:latin typeface="Calibri" panose="020F0502020204030204" pitchFamily="34" charset="0"/>
                <a:cs typeface="Calibri" panose="020F0502020204030204" pitchFamily="34" charset="0"/>
              </a:rPr>
              <a:t>Knowledge of Error handling and batch processing in API led.</a:t>
            </a:r>
          </a:p>
          <a:p>
            <a:pPr algn="l"/>
            <a:r>
              <a:rPr lang="en-IN" sz="1800" dirty="0">
                <a:solidFill>
                  <a:srgbClr val="242424"/>
                </a:solidFill>
                <a:latin typeface="Calibri" panose="020F0502020204030204" pitchFamily="34" charset="0"/>
                <a:cs typeface="Calibri" panose="020F0502020204030204" pitchFamily="34" charset="0"/>
              </a:rPr>
              <a:t>5.</a:t>
            </a:r>
            <a:r>
              <a:rPr lang="en-IN" sz="1800" dirty="0">
                <a:solidFill>
                  <a:srgbClr val="242424"/>
                </a:solidFill>
                <a:effectLst/>
                <a:latin typeface="Calibri" panose="020F0502020204030204" pitchFamily="34" charset="0"/>
                <a:cs typeface="Calibri" panose="020F0502020204030204" pitchFamily="34" charset="0"/>
              </a:rPr>
              <a:t>Working knowledge of batch implementations, to synchronise data between Salesforce and Business database.</a:t>
            </a:r>
          </a:p>
          <a:p>
            <a:pPr algn="l"/>
            <a:endParaRPr lang="en-IN" sz="1800" b="0" i="0" u="none" strike="noStrike" baseline="0" dirty="0">
              <a:solidFill>
                <a:srgbClr val="000000"/>
              </a:solidFill>
              <a:latin typeface="Calibri" panose="020F0502020204030204" pitchFamily="34" charset="0"/>
              <a:cs typeface="Calibri" panose="020F0502020204030204" pitchFamily="34" charset="0"/>
            </a:endParaRP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40654"/>
            <a:ext cx="6223000" cy="306387"/>
          </a:xfrm>
        </p:spPr>
        <p:txBody>
          <a:bodyPr/>
          <a:lstStyle/>
          <a:p>
            <a:r>
              <a:rPr lang="en-IN" altLang="en-US" dirty="0"/>
              <a:t>POOJA</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4226" y="1928330"/>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711926"/>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2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Bachelor of technology in</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200" dirty="0">
                <a:solidFill>
                  <a:prstClr val="black"/>
                </a:solidFill>
                <a:latin typeface="Calibri" panose="020F0502020204030204" pitchFamily="34" charset="0"/>
                <a:cs typeface="Calibri" panose="020F0502020204030204" pitchFamily="34" charset="0"/>
              </a:rPr>
              <a:t>Electrical and Electronics </a:t>
            </a:r>
            <a:r>
              <a:rPr kumimoji="0" lang="en-US" altLang="nl-NL" sz="12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Engineering</a:t>
            </a:r>
            <a:r>
              <a:rPr lang="en-US" altLang="nl-NL" sz="1200" dirty="0">
                <a:solidFill>
                  <a:prstClr val="black"/>
                </a:solidFill>
                <a:latin typeface="Calibri" panose="020F0502020204030204" pitchFamily="34" charset="0"/>
                <a:cs typeface="Calibri" panose="020F0502020204030204" pitchFamily="34" charset="0"/>
              </a:rPr>
              <a:t> </a:t>
            </a:r>
            <a:r>
              <a:rPr kumimoji="0" lang="en-US" altLang="nl-NL" sz="12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234133" y="1452796"/>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4" name="Text Placeholder 3">
            <a:extLst>
              <a:ext uri="{FF2B5EF4-FFF2-40B4-BE49-F238E27FC236}">
                <a16:creationId xmlns:a16="http://schemas.microsoft.com/office/drawing/2014/main" id="{7AAC8AF6-11F4-4AE2-896E-3DF72DAD5936}"/>
              </a:ext>
            </a:extLst>
          </p:cNvPr>
          <p:cNvSpPr>
            <a:spLocks noGrp="1"/>
          </p:cNvSpPr>
          <p:nvPr>
            <p:ph type="body" sz="quarter" idx="43"/>
          </p:nvPr>
        </p:nvSpPr>
        <p:spPr>
          <a:xfrm>
            <a:off x="3696643" y="1329686"/>
            <a:ext cx="2373312" cy="246221"/>
          </a:xfrm>
        </p:spPr>
        <p:txBody>
          <a:bodyPr/>
          <a:lstStyle/>
          <a:p>
            <a:r>
              <a:rPr lang="en-IN" dirty="0"/>
              <a:t>Bangalore</a:t>
            </a:r>
          </a:p>
          <a:p>
            <a:endParaRPr lang="en-IN" dirty="0"/>
          </a:p>
          <a:p>
            <a:endParaRPr lang="en-IN" dirty="0"/>
          </a:p>
        </p:txBody>
      </p:sp>
      <p:sp>
        <p:nvSpPr>
          <p:cNvPr id="8" name="Text Placeholder 7">
            <a:extLst>
              <a:ext uri="{FF2B5EF4-FFF2-40B4-BE49-F238E27FC236}">
                <a16:creationId xmlns:a16="http://schemas.microsoft.com/office/drawing/2014/main" id="{46D63B0D-BA45-4027-A876-E27319746AD7}"/>
              </a:ext>
            </a:extLst>
          </p:cNvPr>
          <p:cNvSpPr>
            <a:spLocks noGrp="1"/>
          </p:cNvSpPr>
          <p:nvPr>
            <p:ph type="body" sz="quarter" idx="47"/>
          </p:nvPr>
        </p:nvSpPr>
        <p:spPr>
          <a:xfrm>
            <a:off x="3696643" y="1599026"/>
            <a:ext cx="3780482" cy="254416"/>
          </a:xfrm>
        </p:spPr>
        <p:txBody>
          <a:bodyPr/>
          <a:lstStyle/>
          <a:p>
            <a:r>
              <a:rPr lang="en-IN" dirty="0"/>
              <a:t>Pooja.q.pooja@Capgemini.com</a:t>
            </a:r>
          </a:p>
        </p:txBody>
      </p:sp>
      <p:sp>
        <p:nvSpPr>
          <p:cNvPr id="7" name="Text Placeholder 6">
            <a:extLst>
              <a:ext uri="{FF2B5EF4-FFF2-40B4-BE49-F238E27FC236}">
                <a16:creationId xmlns:a16="http://schemas.microsoft.com/office/drawing/2014/main" id="{D2615102-52B4-4704-8CA1-F1CE6A889207}"/>
              </a:ext>
            </a:extLst>
          </p:cNvPr>
          <p:cNvSpPr>
            <a:spLocks noGrp="1"/>
          </p:cNvSpPr>
          <p:nvPr>
            <p:ph type="body" sz="quarter" idx="48"/>
          </p:nvPr>
        </p:nvSpPr>
        <p:spPr>
          <a:xfrm>
            <a:off x="3707750" y="1831182"/>
            <a:ext cx="2362205" cy="320674"/>
          </a:xfrm>
        </p:spPr>
        <p:txBody>
          <a:bodyPr/>
          <a:lstStyle/>
          <a:p>
            <a:r>
              <a:rPr lang="en-IN" dirty="0"/>
              <a:t>8618726725</a:t>
            </a:r>
          </a:p>
          <a:p>
            <a:r>
              <a:rPr lang="en-IN" dirty="0"/>
              <a:t>A4</a:t>
            </a:r>
          </a:p>
        </p:txBody>
      </p:sp>
      <p:pic>
        <p:nvPicPr>
          <p:cNvPr id="14" name="Picture Placeholder 13" descr="A person wearing a pink shirt&#10;&#10;Description automatically generated with medium confidence">
            <a:extLst>
              <a:ext uri="{FF2B5EF4-FFF2-40B4-BE49-F238E27FC236}">
                <a16:creationId xmlns:a16="http://schemas.microsoft.com/office/drawing/2014/main" id="{27D6D43C-A8F0-4460-984B-0688164BB440}"/>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t="11194" b="11194"/>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25289c4b-8fd1-4155-b56f-82d6fa13afd3"/>
    <ds:schemaRef ds:uri="http://purl.org/dc/terms/"/>
    <ds:schemaRef ds:uri="c43bfbf7-b5f8-4451-8464-ef79a2e28ca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3070</TotalTime>
  <Words>159</Words>
  <Application>Microsoft Office PowerPoint</Application>
  <PresentationFormat>Widescreen</PresentationFormat>
  <Paragraphs>44</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 Pooja</cp:lastModifiedBy>
  <cp:revision>152</cp:revision>
  <dcterms:created xsi:type="dcterms:W3CDTF">2020-09-22T06:24:34Z</dcterms:created>
  <dcterms:modified xsi:type="dcterms:W3CDTF">2022-07-19T10:55:35Z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