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328" r:id="rId3"/>
    <p:sldId id="373" r:id="rId4"/>
    <p:sldId id="354" r:id="rId5"/>
    <p:sldId id="353" r:id="rId7"/>
    <p:sldId id="351" r:id="rId8"/>
    <p:sldId id="362" r:id="rId9"/>
    <p:sldId id="363" r:id="rId10"/>
    <p:sldId id="355" r:id="rId11"/>
    <p:sldId id="356" r:id="rId12"/>
    <p:sldId id="357" r:id="rId13"/>
    <p:sldId id="358" r:id="rId14"/>
    <p:sldId id="359" r:id="rId15"/>
    <p:sldId id="360" r:id="rId16"/>
    <p:sldId id="361" r:id="rId17"/>
    <p:sldId id="364" r:id="rId18"/>
    <p:sldId id="365" r:id="rId19"/>
    <p:sldId id="366" r:id="rId20"/>
    <p:sldId id="367" r:id="rId21"/>
    <p:sldId id="368" r:id="rId22"/>
    <p:sldId id="369" r:id="rId23"/>
    <p:sldId id="37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FFCC"/>
    <a:srgbClr val="66FF99"/>
    <a:srgbClr val="84FF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ACC04A9-5C13-472F-94EE-71AE60E87B94}" styleName="Table_0">
    <a:wholeTbl>
      <a:tcTxStyle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7E7"/>
          </a:solidFill>
        </a:fill>
      </a:tcStyle>
    </a:band1V>
    <a:band2V>
      <a:tcStyle>
        <a:tcBdr/>
      </a:tcStyle>
    </a:band2V>
    <a:lastCol>
      <a:tcTxStyle b="on"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12" autoAdjust="0"/>
    <p:restoredTop sz="94353" autoAdjust="0"/>
  </p:normalViewPr>
  <p:slideViewPr>
    <p:cSldViewPr>
      <p:cViewPr>
        <p:scale>
          <a:sx n="81" d="100"/>
          <a:sy n="81" d="100"/>
        </p:scale>
        <p:origin x="-222" y="210"/>
      </p:cViewPr>
      <p:guideLst>
        <p:guide orient="horz" pos="2190"/>
        <p:guide pos="384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F811C9-3D25-4E91-8549-E9823DEFC297}" type="doc">
      <dgm:prSet loTypeId="urn:microsoft.com/office/officeart/2005/8/layout/bProcess3" loCatId="process" qsTypeId="urn:microsoft.com/office/officeart/2005/8/quickstyle/simple3" qsCatId="3D" csTypeId="urn:microsoft.com/office/officeart/2005/8/colors/accent1_2" csCatId="accent5" phldr="1"/>
      <dgm:spPr/>
      <dgm:t>
        <a:bodyPr/>
        <a:lstStyle/>
        <a:p>
          <a:endParaRPr lang="en-IN"/>
        </a:p>
      </dgm:t>
    </dgm:pt>
    <dgm:pt modelId="{3B56B53D-663F-4A22-B1BE-D1AB914AE03F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dirty="0" smtClean="0">
              <a:uFillTx/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  <a:r>
            <a:rPr lang="en-IN" sz="1400" b="1" dirty="0" smtClean="0">
              <a:uFillTx/>
              <a:latin typeface="Times New Roman" panose="02020603050405020304" pitchFamily="18" charset="0"/>
              <a:cs typeface="Times New Roman" panose="02020603050405020304" pitchFamily="18" charset="0"/>
            </a:rPr>
            <a:t/>
          </a:r>
          <a:endParaRPr lang="en-IN" sz="1400" b="1" dirty="0" smtClean="0">
            <a:uFillTx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0759430-864D-45A8-A8F3-91A50B8A2BF8}" cxnId="{0AF5EA06-6115-47B5-9767-6CDF21FCC8D5}" type="parTrans">
      <dgm:prSet/>
      <dgm:spPr/>
      <dgm:t>
        <a:bodyPr/>
        <a:lstStyle/>
        <a:p>
          <a:endParaRPr lang="en-IN"/>
        </a:p>
      </dgm:t>
    </dgm:pt>
    <dgm:pt modelId="{214EA6C5-C102-4CFB-B3A2-914EA23DA54F}" cxnId="{0AF5EA06-6115-47B5-9767-6CDF21FCC8D5}" type="sibTrans">
      <dgm:prSet/>
      <dgm:spPr/>
      <dgm:t>
        <a:bodyPr/>
        <a:lstStyle/>
        <a:p>
          <a:endParaRPr lang="en-IN"/>
        </a:p>
      </dgm:t>
    </dgm:pt>
    <dgm:pt modelId="{3248FD6E-C4B5-44AF-ADD7-F6F5406BD83C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dirty="0" smtClean="0">
              <a:uFillTx/>
              <a:latin typeface="Times New Roman" panose="02020603050405020304" pitchFamily="18" charset="0"/>
              <a:cs typeface="Times New Roman" panose="02020603050405020304" pitchFamily="18" charset="0"/>
            </a:rPr>
            <a:t>EXPLORATORY </a:t>
          </a:r>
          <a:r>
            <a:rPr lang="en-IN" sz="1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DATA ANALYSIS</a:t>
          </a:r>
          <a:r>
            <a:rPr lang="en-IN" sz="1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/>
          </a:r>
          <a:endParaRPr lang="en-IN" sz="1400" b="1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AB5426-51BD-45C0-9EF5-4BA2F20BBF5C}" cxnId="{D9FAFF22-3BB6-4215-A993-D2AED9638C9F}" type="parTrans">
      <dgm:prSet/>
      <dgm:spPr/>
      <dgm:t>
        <a:bodyPr/>
        <a:lstStyle/>
        <a:p>
          <a:endParaRPr lang="en-IN"/>
        </a:p>
      </dgm:t>
    </dgm:pt>
    <dgm:pt modelId="{4BE2AB3A-819C-4ADC-9804-AEC949F5B06D}" cxnId="{D9FAFF22-3BB6-4215-A993-D2AED9638C9F}" type="sibTrans">
      <dgm:prSet/>
      <dgm:spPr/>
      <dgm:t>
        <a:bodyPr/>
        <a:lstStyle/>
        <a:p>
          <a:endParaRPr lang="en-IN"/>
        </a:p>
      </dgm:t>
    </dgm:pt>
    <dgm:pt modelId="{323E2EF7-8674-4DD5-98D1-BDB55632B06B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UNSUPERVISED </a:t>
          </a:r>
          <a:r>
            <a:rPr lang="en-IN" sz="1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LEARNING</a:t>
          </a:r>
          <a:r>
            <a:rPr lang="en-IN" sz="1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/>
          </a:r>
          <a:endParaRPr lang="en-IN" sz="1400" b="1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DDD2912-0300-4FA6-968D-746CA5287BCB}" cxnId="{19C74639-6BB9-4556-8F99-625FC423B5EC}" type="parTrans">
      <dgm:prSet/>
      <dgm:spPr/>
      <dgm:t>
        <a:bodyPr/>
        <a:lstStyle/>
        <a:p>
          <a:endParaRPr lang="en-IN"/>
        </a:p>
      </dgm:t>
    </dgm:pt>
    <dgm:pt modelId="{5C3F24B7-B0A0-4CCC-8B9A-D2B022958684}" cxnId="{19C74639-6BB9-4556-8F99-625FC423B5EC}" type="sibTrans">
      <dgm:prSet/>
      <dgm:spPr/>
      <dgm:t>
        <a:bodyPr/>
        <a:lstStyle/>
        <a:p>
          <a:endParaRPr lang="en-IN"/>
        </a:p>
      </dgm:t>
    </dgm:pt>
    <dgm:pt modelId="{5039AB6E-F44B-4F46-98B1-DA24274E4331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SUPERVISED LEARNING</a:t>
          </a:r>
          <a:r>
            <a:rPr lang="en-IN" sz="1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/>
          </a:r>
          <a:endParaRPr lang="en-IN" sz="1400" b="1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F6D8B5D-75D6-488F-9BB6-B848255007E7}" cxnId="{BA2A490A-7B1D-47C4-8CBD-7A813F897348}" type="parTrans">
      <dgm:prSet/>
      <dgm:spPr/>
      <dgm:t>
        <a:bodyPr/>
        <a:lstStyle/>
        <a:p>
          <a:endParaRPr lang="en-IN"/>
        </a:p>
      </dgm:t>
    </dgm:pt>
    <dgm:pt modelId="{AA7498F1-8427-4F1B-A0BF-EC406F5B1FE9}" cxnId="{BA2A490A-7B1D-47C4-8CBD-7A813F897348}" type="sibTrans">
      <dgm:prSet/>
      <dgm:spPr/>
      <dgm:t>
        <a:bodyPr/>
        <a:lstStyle/>
        <a:p>
          <a:endParaRPr lang="en-IN"/>
        </a:p>
      </dgm:t>
    </dgm:pt>
    <dgm:pt modelId="{471A8A5B-3D4F-45F2-BA55-3ADC9EAA59BA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/>
          </a:r>
          <a:endParaRPr lang="en-IN" sz="14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BUSINESS</a:t>
          </a:r>
          <a:r>
            <a:rPr lang="en-IN" sz="1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/>
          </a:r>
          <a:endParaRPr lang="en-IN" sz="1400" b="1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SOLUTION</a:t>
          </a:r>
          <a:r>
            <a:rPr lang="en-IN" sz="1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/>
          </a:r>
          <a:endParaRPr lang="en-IN" sz="1400" b="1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B0D8364-74F5-485A-BF3E-565F0EF287EA}" cxnId="{96332F61-F778-4392-9C68-BE183B4EA9FF}" type="parTrans">
      <dgm:prSet/>
      <dgm:spPr/>
      <dgm:t>
        <a:bodyPr/>
        <a:lstStyle/>
        <a:p>
          <a:endParaRPr lang="en-IN"/>
        </a:p>
      </dgm:t>
    </dgm:pt>
    <dgm:pt modelId="{C9B32921-F1D4-4773-A043-FB7B924FF10E}" cxnId="{96332F61-F778-4392-9C68-BE183B4EA9FF}" type="sibTrans">
      <dgm:prSet/>
      <dgm:spPr/>
      <dgm:t>
        <a:bodyPr/>
        <a:lstStyle/>
        <a:p>
          <a:endParaRPr lang="en-IN"/>
        </a:p>
      </dgm:t>
    </dgm:pt>
    <dgm:pt modelId="{3288547A-F110-4375-BE4F-E46C3D46082D}" type="pres">
      <dgm:prSet presAssocID="{6DF811C9-3D25-4E91-8549-E9823DEFC297}" presName="Name0" presStyleCnt="0">
        <dgm:presLayoutVars>
          <dgm:dir/>
          <dgm:resizeHandles val="exact"/>
        </dgm:presLayoutVars>
      </dgm:prSet>
      <dgm:spPr/>
    </dgm:pt>
    <dgm:pt modelId="{4EE82C9C-69A8-41C0-BE12-D657E9505662}" type="pres">
      <dgm:prSet presAssocID="{3B56B53D-663F-4A22-B1BE-D1AB914AE03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995CA80-2A3F-4234-BFBF-E93A21B42990}" type="pres">
      <dgm:prSet presAssocID="{214EA6C5-C102-4CFB-B3A2-914EA23DA54F}" presName="sibTrans" presStyleLbl="sibTrans1D1" presStyleIdx="0" presStyleCnt="4"/>
      <dgm:spPr/>
    </dgm:pt>
    <dgm:pt modelId="{37046B85-6096-4B49-92C4-3F5A3CA07514}" type="pres">
      <dgm:prSet presAssocID="{214EA6C5-C102-4CFB-B3A2-914EA23DA54F}" presName="connectorText" presStyleCnt="0"/>
      <dgm:spPr/>
    </dgm:pt>
    <dgm:pt modelId="{E497F634-8B49-4495-B785-15685A04467D}" type="pres">
      <dgm:prSet presAssocID="{3248FD6E-C4B5-44AF-ADD7-F6F5406BD83C}" presName="node" presStyleLbl="node1" presStyleIdx="1" presStyleCnt="5" custLinFactNeighborX="-2355" custLinFactNeighborY="623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5B08EB8-DB56-4A6D-803E-200823AAEDEA}" type="pres">
      <dgm:prSet presAssocID="{4BE2AB3A-819C-4ADC-9804-AEC949F5B06D}" presName="sibTrans" presStyleLbl="sibTrans1D1" presStyleIdx="1" presStyleCnt="4"/>
      <dgm:spPr/>
    </dgm:pt>
    <dgm:pt modelId="{CBAC9324-E242-4238-AFE0-7B5EA11AD3AC}" type="pres">
      <dgm:prSet presAssocID="{4BE2AB3A-819C-4ADC-9804-AEC949F5B06D}" presName="connectorText" presStyleCnt="0"/>
      <dgm:spPr/>
    </dgm:pt>
    <dgm:pt modelId="{4D72C0ED-E3E7-4ABA-A658-EBD1A3C9D0FC}" type="pres">
      <dgm:prSet presAssocID="{323E2EF7-8674-4DD5-98D1-BDB55632B06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DC50F59-FA18-4838-BFBA-4DF56CA1140B}" type="pres">
      <dgm:prSet presAssocID="{5C3F24B7-B0A0-4CCC-8B9A-D2B022958684}" presName="sibTrans" presStyleLbl="sibTrans1D1" presStyleIdx="2" presStyleCnt="4"/>
      <dgm:spPr/>
    </dgm:pt>
    <dgm:pt modelId="{5F370CDA-B7A2-463D-9D0E-A121E67B9CA7}" type="pres">
      <dgm:prSet presAssocID="{5C3F24B7-B0A0-4CCC-8B9A-D2B022958684}" presName="connectorText" presStyleCnt="0"/>
      <dgm:spPr/>
    </dgm:pt>
    <dgm:pt modelId="{28A2F745-BE20-4029-A55D-20DF5D6032D3}" type="pres">
      <dgm:prSet presAssocID="{5039AB6E-F44B-4F46-98B1-DA24274E433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E56BCBD-6E45-48A3-AA1E-05D9B582A21C}" type="pres">
      <dgm:prSet presAssocID="{AA7498F1-8427-4F1B-A0BF-EC406F5B1FE9}" presName="sibTrans" presStyleLbl="sibTrans1D1" presStyleIdx="3" presStyleCnt="4"/>
      <dgm:spPr/>
    </dgm:pt>
    <dgm:pt modelId="{E5549A4F-90BA-49B9-A8E2-7DC52B352616}" type="pres">
      <dgm:prSet presAssocID="{AA7498F1-8427-4F1B-A0BF-EC406F5B1FE9}" presName="connectorText" presStyleCnt="0"/>
      <dgm:spPr/>
    </dgm:pt>
    <dgm:pt modelId="{1FE80B25-F9EE-44D8-A77F-C63B92694602}" type="pres">
      <dgm:prSet presAssocID="{471A8A5B-3D4F-45F2-BA55-3ADC9EAA59BA}" presName="node" presStyleLbl="node1" presStyleIdx="4" presStyleCnt="5" custLinFactNeighborX="-1413" custLinFactNeighborY="306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AF5EA06-6115-47B5-9767-6CDF21FCC8D5}" srcId="{6DF811C9-3D25-4E91-8549-E9823DEFC297}" destId="{3B56B53D-663F-4A22-B1BE-D1AB914AE03F}" srcOrd="0" destOrd="0" parTransId="{90759430-864D-45A8-A8F3-91A50B8A2BF8}" sibTransId="{214EA6C5-C102-4CFB-B3A2-914EA23DA54F}"/>
    <dgm:cxn modelId="{D9FAFF22-3BB6-4215-A993-D2AED9638C9F}" srcId="{6DF811C9-3D25-4E91-8549-E9823DEFC297}" destId="{3248FD6E-C4B5-44AF-ADD7-F6F5406BD83C}" srcOrd="1" destOrd="0" parTransId="{46AB5426-51BD-45C0-9EF5-4BA2F20BBF5C}" sibTransId="{4BE2AB3A-819C-4ADC-9804-AEC949F5B06D}"/>
    <dgm:cxn modelId="{19C74639-6BB9-4556-8F99-625FC423B5EC}" srcId="{6DF811C9-3D25-4E91-8549-E9823DEFC297}" destId="{323E2EF7-8674-4DD5-98D1-BDB55632B06B}" srcOrd="2" destOrd="0" parTransId="{8DDD2912-0300-4FA6-968D-746CA5287BCB}" sibTransId="{5C3F24B7-B0A0-4CCC-8B9A-D2B022958684}"/>
    <dgm:cxn modelId="{BA2A490A-7B1D-47C4-8CBD-7A813F897348}" srcId="{6DF811C9-3D25-4E91-8549-E9823DEFC297}" destId="{5039AB6E-F44B-4F46-98B1-DA24274E4331}" srcOrd="3" destOrd="0" parTransId="{0F6D8B5D-75D6-488F-9BB6-B848255007E7}" sibTransId="{AA7498F1-8427-4F1B-A0BF-EC406F5B1FE9}"/>
    <dgm:cxn modelId="{96332F61-F778-4392-9C68-BE183B4EA9FF}" srcId="{6DF811C9-3D25-4E91-8549-E9823DEFC297}" destId="{471A8A5B-3D4F-45F2-BA55-3ADC9EAA59BA}" srcOrd="4" destOrd="0" parTransId="{2B0D8364-74F5-485A-BF3E-565F0EF287EA}" sibTransId="{C9B32921-F1D4-4773-A043-FB7B924FF10E}"/>
    <dgm:cxn modelId="{3EB8A538-F529-4A2F-87EC-EC29BCBFB159}" type="presOf" srcId="{6DF811C9-3D25-4E91-8549-E9823DEFC297}" destId="{3288547A-F110-4375-BE4F-E46C3D46082D}" srcOrd="0" destOrd="0" presId="urn:microsoft.com/office/officeart/2005/8/layout/bProcess3"/>
    <dgm:cxn modelId="{00406C35-7AF9-42DC-97DF-897E41DA8EE8}" type="presParOf" srcId="{3288547A-F110-4375-BE4F-E46C3D46082D}" destId="{4EE82C9C-69A8-41C0-BE12-D657E9505662}" srcOrd="0" destOrd="0" presId="urn:microsoft.com/office/officeart/2005/8/layout/bProcess3"/>
    <dgm:cxn modelId="{8A31E45B-CA70-47FA-AFFE-C232DA9C4091}" type="presOf" srcId="{3B56B53D-663F-4A22-B1BE-D1AB914AE03F}" destId="{4EE82C9C-69A8-41C0-BE12-D657E9505662}" srcOrd="0" destOrd="0" presId="urn:microsoft.com/office/officeart/2005/8/layout/bProcess3"/>
    <dgm:cxn modelId="{124E91DE-952F-4925-800B-167293EEFD29}" type="presParOf" srcId="{3288547A-F110-4375-BE4F-E46C3D46082D}" destId="{2995CA80-2A3F-4234-BFBF-E93A21B42990}" srcOrd="1" destOrd="0" presId="urn:microsoft.com/office/officeart/2005/8/layout/bProcess3"/>
    <dgm:cxn modelId="{8E99B124-B7C2-490C-AD6E-8E3C96E0CD0A}" type="presOf" srcId="{214EA6C5-C102-4CFB-B3A2-914EA23DA54F}" destId="{2995CA80-2A3F-4234-BFBF-E93A21B42990}" srcOrd="0" destOrd="0" presId="urn:microsoft.com/office/officeart/2005/8/layout/bProcess3"/>
    <dgm:cxn modelId="{457261F5-1C18-40DC-AED4-F7BF7617FAB0}" type="presParOf" srcId="{2995CA80-2A3F-4234-BFBF-E93A21B42990}" destId="{37046B85-6096-4B49-92C4-3F5A3CA07514}" srcOrd="0" destOrd="1" presId="urn:microsoft.com/office/officeart/2005/8/layout/bProcess3"/>
    <dgm:cxn modelId="{3D7CB6E2-7D81-4E17-9886-CFCA563C0C49}" type="presOf" srcId="{214EA6C5-C102-4CFB-B3A2-914EA23DA54F}" destId="{37046B85-6096-4B49-92C4-3F5A3CA07514}" srcOrd="1" destOrd="0" presId="urn:microsoft.com/office/officeart/2005/8/layout/bProcess3"/>
    <dgm:cxn modelId="{190CC033-58AC-4EA1-BB86-097E48C7027D}" type="presParOf" srcId="{3288547A-F110-4375-BE4F-E46C3D46082D}" destId="{E497F634-8B49-4495-B785-15685A04467D}" srcOrd="2" destOrd="0" presId="urn:microsoft.com/office/officeart/2005/8/layout/bProcess3"/>
    <dgm:cxn modelId="{4A839A06-13F7-4310-A79D-E80D4D5F06B9}" type="presOf" srcId="{3248FD6E-C4B5-44AF-ADD7-F6F5406BD83C}" destId="{E497F634-8B49-4495-B785-15685A04467D}" srcOrd="0" destOrd="0" presId="urn:microsoft.com/office/officeart/2005/8/layout/bProcess3"/>
    <dgm:cxn modelId="{ECF44221-0162-4ADC-AD5E-7F55AE6F877D}" type="presParOf" srcId="{3288547A-F110-4375-BE4F-E46C3D46082D}" destId="{95B08EB8-DB56-4A6D-803E-200823AAEDEA}" srcOrd="3" destOrd="0" presId="urn:microsoft.com/office/officeart/2005/8/layout/bProcess3"/>
    <dgm:cxn modelId="{7C942AFF-D371-45E2-A302-6C1B50CDCFC2}" type="presOf" srcId="{4BE2AB3A-819C-4ADC-9804-AEC949F5B06D}" destId="{95B08EB8-DB56-4A6D-803E-200823AAEDEA}" srcOrd="0" destOrd="0" presId="urn:microsoft.com/office/officeart/2005/8/layout/bProcess3"/>
    <dgm:cxn modelId="{AA4A3D74-25EB-4F34-9BA4-E1B4732DDAED}" type="presParOf" srcId="{95B08EB8-DB56-4A6D-803E-200823AAEDEA}" destId="{CBAC9324-E242-4238-AFE0-7B5EA11AD3AC}" srcOrd="0" destOrd="3" presId="urn:microsoft.com/office/officeart/2005/8/layout/bProcess3"/>
    <dgm:cxn modelId="{ADC8A1F9-2C53-4FD0-9400-EABF0D6C8211}" type="presOf" srcId="{4BE2AB3A-819C-4ADC-9804-AEC949F5B06D}" destId="{CBAC9324-E242-4238-AFE0-7B5EA11AD3AC}" srcOrd="1" destOrd="0" presId="urn:microsoft.com/office/officeart/2005/8/layout/bProcess3"/>
    <dgm:cxn modelId="{8EE01FEA-6C83-4F09-888F-572853ED6B03}" type="presParOf" srcId="{3288547A-F110-4375-BE4F-E46C3D46082D}" destId="{4D72C0ED-E3E7-4ABA-A658-EBD1A3C9D0FC}" srcOrd="4" destOrd="0" presId="urn:microsoft.com/office/officeart/2005/8/layout/bProcess3"/>
    <dgm:cxn modelId="{984844C9-4F62-4855-8E47-7A18BB9C849F}" type="presOf" srcId="{323E2EF7-8674-4DD5-98D1-BDB55632B06B}" destId="{4D72C0ED-E3E7-4ABA-A658-EBD1A3C9D0FC}" srcOrd="0" destOrd="0" presId="urn:microsoft.com/office/officeart/2005/8/layout/bProcess3"/>
    <dgm:cxn modelId="{B62EC576-F896-4D08-B61E-684B9970AEB4}" type="presParOf" srcId="{3288547A-F110-4375-BE4F-E46C3D46082D}" destId="{7DC50F59-FA18-4838-BFBA-4DF56CA1140B}" srcOrd="5" destOrd="0" presId="urn:microsoft.com/office/officeart/2005/8/layout/bProcess3"/>
    <dgm:cxn modelId="{6043FF64-39DC-4AF1-9CAC-5E5B8AB4E83E}" type="presOf" srcId="{5C3F24B7-B0A0-4CCC-8B9A-D2B022958684}" destId="{7DC50F59-FA18-4838-BFBA-4DF56CA1140B}" srcOrd="0" destOrd="0" presId="urn:microsoft.com/office/officeart/2005/8/layout/bProcess3"/>
    <dgm:cxn modelId="{A13220D3-2516-46C7-BB82-BA0CDF269B26}" type="presParOf" srcId="{7DC50F59-FA18-4838-BFBA-4DF56CA1140B}" destId="{5F370CDA-B7A2-463D-9D0E-A121E67B9CA7}" srcOrd="0" destOrd="5" presId="urn:microsoft.com/office/officeart/2005/8/layout/bProcess3"/>
    <dgm:cxn modelId="{0ECC2E84-3D38-4258-BCAC-B947BADD4DC7}" type="presOf" srcId="{5C3F24B7-B0A0-4CCC-8B9A-D2B022958684}" destId="{5F370CDA-B7A2-463D-9D0E-A121E67B9CA7}" srcOrd="1" destOrd="0" presId="urn:microsoft.com/office/officeart/2005/8/layout/bProcess3"/>
    <dgm:cxn modelId="{3C880129-140D-4F8D-90A9-785C7EB5DF8E}" type="presParOf" srcId="{3288547A-F110-4375-BE4F-E46C3D46082D}" destId="{28A2F745-BE20-4029-A55D-20DF5D6032D3}" srcOrd="6" destOrd="0" presId="urn:microsoft.com/office/officeart/2005/8/layout/bProcess3"/>
    <dgm:cxn modelId="{C7C7C38F-90BC-4B6F-A632-003769416BA4}" type="presOf" srcId="{5039AB6E-F44B-4F46-98B1-DA24274E4331}" destId="{28A2F745-BE20-4029-A55D-20DF5D6032D3}" srcOrd="0" destOrd="0" presId="urn:microsoft.com/office/officeart/2005/8/layout/bProcess3"/>
    <dgm:cxn modelId="{63FF2682-9897-4741-9015-767A774B97DA}" type="presParOf" srcId="{3288547A-F110-4375-BE4F-E46C3D46082D}" destId="{0E56BCBD-6E45-48A3-AA1E-05D9B582A21C}" srcOrd="7" destOrd="0" presId="urn:microsoft.com/office/officeart/2005/8/layout/bProcess3"/>
    <dgm:cxn modelId="{96349BCC-F3EC-4DC7-AA9E-90558EAAE58A}" type="presOf" srcId="{AA7498F1-8427-4F1B-A0BF-EC406F5B1FE9}" destId="{0E56BCBD-6E45-48A3-AA1E-05D9B582A21C}" srcOrd="0" destOrd="0" presId="urn:microsoft.com/office/officeart/2005/8/layout/bProcess3"/>
    <dgm:cxn modelId="{9636DA53-90B5-4A8D-9656-FC769959BF0E}" type="presParOf" srcId="{0E56BCBD-6E45-48A3-AA1E-05D9B582A21C}" destId="{E5549A4F-90BA-49B9-A8E2-7DC52B352616}" srcOrd="0" destOrd="7" presId="urn:microsoft.com/office/officeart/2005/8/layout/bProcess3"/>
    <dgm:cxn modelId="{3249C1D0-79A9-4363-A068-E3AC8DC732B1}" type="presOf" srcId="{AA7498F1-8427-4F1B-A0BF-EC406F5B1FE9}" destId="{E5549A4F-90BA-49B9-A8E2-7DC52B352616}" srcOrd="1" destOrd="0" presId="urn:microsoft.com/office/officeart/2005/8/layout/bProcess3"/>
    <dgm:cxn modelId="{88765C6D-3915-4178-8923-DDC828C4E392}" type="presParOf" srcId="{3288547A-F110-4375-BE4F-E46C3D46082D}" destId="{1FE80B25-F9EE-44D8-A77F-C63B92694602}" srcOrd="8" destOrd="0" presId="urn:microsoft.com/office/officeart/2005/8/layout/bProcess3"/>
    <dgm:cxn modelId="{73319EC2-E297-4899-A837-A25313C6E69C}" type="presOf" srcId="{471A8A5B-3D4F-45F2-BA55-3ADC9EAA59BA}" destId="{1FE80B25-F9EE-44D8-A77F-C63B92694602}" srcOrd="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F52FB2-BDC6-4391-BE3E-DBCF5EA1B0EB}" type="doc">
      <dgm:prSet loTypeId="urn:microsoft.com/office/officeart/2009/3/layout/DescendingProcess" loCatId="process" qsTypeId="urn:microsoft.com/office/officeart/2005/8/quickstyle/simple4#1" qsCatId="simple" csTypeId="urn:microsoft.com/office/officeart/2005/8/colors/accent1_2#2" csCatId="accent1" phldr="1"/>
      <dgm:spPr/>
      <dgm:t>
        <a:bodyPr/>
        <a:lstStyle/>
        <a:p>
          <a:endParaRPr lang="en-US"/>
        </a:p>
      </dgm:t>
    </dgm:pt>
    <dgm:pt modelId="{0B18C564-D922-4017-A043-C4718D6ED362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rPr>
            <a:t>1. </a:t>
          </a:r>
          <a:r>
            <a:rPr lang="en-GB" alt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CONDUCTING SCREENING TEST</a:t>
          </a:r>
        </a:p>
      </dgm:t>
    </dgm:pt>
    <dgm:pt modelId="{657FC63E-66D7-402B-B112-03EC26A54D46}" cxnId="{D34C2237-668D-4653-8EB4-842EE60B7218}" type="parTrans">
      <dgm:prSet/>
      <dgm:spPr/>
      <dgm:t>
        <a:bodyPr/>
        <a:lstStyle/>
        <a:p>
          <a:endParaRPr lang="en-US"/>
        </a:p>
      </dgm:t>
    </dgm:pt>
    <dgm:pt modelId="{604338ED-757D-45CA-A979-DE2E4C538104}" cxnId="{D34C2237-668D-4653-8EB4-842EE60B7218}" type="sibTrans">
      <dgm:prSet/>
      <dgm:spPr/>
      <dgm:t>
        <a:bodyPr/>
        <a:lstStyle/>
        <a:p>
          <a:endParaRPr lang="en-US"/>
        </a:p>
      </dgm:t>
    </dgm:pt>
    <dgm:pt modelId="{F1CD0CE5-BDA8-4AFD-ADF9-DE6E76439231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dirty="0">
              <a:latin typeface="Times New Roman" panose="02020603050405020304" pitchFamily="18" charset="0"/>
              <a:cs typeface="Times New Roman" panose="02020603050405020304" pitchFamily="18" charset="0"/>
            </a:rPr>
            <a:t>3.</a:t>
          </a:r>
          <a:r>
            <a:rPr lang="en-GB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 STUDYING THE CHARACTERISTICS OF       DIFFERENT RISK LEVELS</a:t>
          </a:r>
        </a:p>
      </dgm:t>
    </dgm:pt>
    <dgm:pt modelId="{9E719F61-77CF-4E2F-BD31-CE6906A0D426}" cxnId="{36E5A25F-BAB0-4E80-9570-6D8011AD6A32}" type="parTrans">
      <dgm:prSet/>
      <dgm:spPr/>
      <dgm:t>
        <a:bodyPr/>
        <a:lstStyle/>
        <a:p>
          <a:endParaRPr lang="en-US"/>
        </a:p>
      </dgm:t>
    </dgm:pt>
    <dgm:pt modelId="{30DCCB0A-3146-4707-B6C9-7C81CBEA4AC9}" cxnId="{36E5A25F-BAB0-4E80-9570-6D8011AD6A32}" type="sibTrans">
      <dgm:prSet/>
      <dgm:spPr/>
      <dgm:t>
        <a:bodyPr/>
        <a:lstStyle/>
        <a:p>
          <a:endParaRPr lang="en-US"/>
        </a:p>
      </dgm:t>
    </dgm:pt>
    <dgm:pt modelId="{84F798BF-6622-4A56-AB0C-A248B77AF207}">
      <dgm:prSet phldrT="[Text]" phldr="0" custT="1"/>
      <dgm:spPr/>
      <dgm:t>
        <a:bodyPr vert="horz" wrap="square"/>
        <a:lstStyle/>
        <a:p>
          <a:pPr algn="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rPr>
            <a:t>2.</a:t>
          </a:r>
          <a:r>
            <a:rPr lang="en-GB" alt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 SEGMENTING PEOPLE INTO DIFFERENT RISK LEVELS </a:t>
          </a:r>
        </a:p>
      </dgm:t>
    </dgm:pt>
    <dgm:pt modelId="{9EC37923-498F-4A0A-867B-9D4B4794E268}" cxnId="{447F2913-A066-45F8-BEA6-405884A8CF82}" type="parTrans">
      <dgm:prSet/>
      <dgm:spPr/>
      <dgm:t>
        <a:bodyPr/>
        <a:lstStyle/>
        <a:p>
          <a:endParaRPr lang="en-US"/>
        </a:p>
      </dgm:t>
    </dgm:pt>
    <dgm:pt modelId="{DEC34980-2288-4BA7-B0DE-172778FB3058}" cxnId="{447F2913-A066-45F8-BEA6-405884A8CF82}" type="sibTrans">
      <dgm:prSet/>
      <dgm:spPr/>
      <dgm:t>
        <a:bodyPr/>
        <a:lstStyle/>
        <a:p>
          <a:endParaRPr lang="en-US"/>
        </a:p>
      </dgm:t>
    </dgm:pt>
    <dgm:pt modelId="{6BCB4F74-F68D-4784-B0B7-5A0846871FDB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rPr>
            <a:t>5.</a:t>
          </a:r>
          <a:r>
            <a:rPr lang="en-GB" alt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 FINDING THE ATTRIBUTES THAT CONTRIBUTE TO FOLLOW UP</a:t>
          </a:r>
        </a:p>
      </dgm:t>
    </dgm:pt>
    <dgm:pt modelId="{EED98D38-C106-484F-9312-DA74B3F42238}" cxnId="{F70E618C-16AB-4D93-B6A2-23AB62EEED71}" type="parTrans">
      <dgm:prSet/>
      <dgm:spPr/>
      <dgm:t>
        <a:bodyPr/>
        <a:lstStyle/>
        <a:p>
          <a:endParaRPr lang="en-US"/>
        </a:p>
      </dgm:t>
    </dgm:pt>
    <dgm:pt modelId="{12BD0034-EEB4-4092-850B-77E8D2F9342E}" cxnId="{F70E618C-16AB-4D93-B6A2-23AB62EEED71}" type="sibTrans">
      <dgm:prSet/>
      <dgm:spPr/>
      <dgm:t>
        <a:bodyPr/>
        <a:lstStyle/>
        <a:p>
          <a:endParaRPr lang="en-US"/>
        </a:p>
      </dgm:t>
    </dgm:pt>
    <dgm:pt modelId="{D2DADD0C-909B-4808-8CDC-EDCFFF9FE6D3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400" b="1">
              <a:sym typeface="+mn-ea"/>
            </a:rPr>
            <a:t>4</a:t>
          </a:r>
          <a:r>
            <a:rPr lang="en-GB" altLang="en-US" sz="1400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.</a:t>
          </a:r>
          <a:r>
            <a:rPr lang="en-GB" altLang="en-US" sz="1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MERGING SCREENING AND FOLLOW UP DATASET</a:t>
          </a:r>
          <a:endParaRPr lang="en-GB" alt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27927CF-4058-4CA6-BE4E-4A8132EFB558}" cxnId="{6CE31570-B734-4381-960F-19DB358414B8}" type="parTrans">
      <dgm:prSet/>
      <dgm:spPr/>
      <dgm:t>
        <a:bodyPr/>
        <a:lstStyle/>
        <a:p>
          <a:endParaRPr lang="en-IN"/>
        </a:p>
      </dgm:t>
    </dgm:pt>
    <dgm:pt modelId="{2F6D1B8E-67A4-452A-A17D-FD4E5402FA72}" cxnId="{6CE31570-B734-4381-960F-19DB358414B8}" type="sibTrans">
      <dgm:prSet/>
      <dgm:spPr/>
      <dgm:t>
        <a:bodyPr/>
        <a:lstStyle/>
        <a:p>
          <a:endParaRPr lang="en-IN"/>
        </a:p>
      </dgm:t>
    </dgm:pt>
    <dgm:pt modelId="{B4BA99A4-2D63-40EF-9D66-DB4BE03F2E1D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dirty="0">
              <a:latin typeface="Times New Roman" panose="02020603050405020304" pitchFamily="18" charset="0"/>
              <a:cs typeface="Times New Roman" panose="02020603050405020304" pitchFamily="18" charset="0"/>
            </a:rPr>
            <a:t>6.</a:t>
          </a:r>
          <a:r>
            <a:rPr lang="en-GB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SEGMENTING PEOPLE BASED ON THE FREQUENCY OF FOLLOW UP </a:t>
          </a:r>
        </a:p>
      </dgm:t>
    </dgm:pt>
    <dgm:pt modelId="{F6126356-92BF-4461-B002-B2BCD035E6F2}" cxnId="{BEB1F2D3-EF2F-4AF4-BCFE-4A4050649D8E}" type="parTrans">
      <dgm:prSet/>
      <dgm:spPr/>
      <dgm:t>
        <a:bodyPr/>
        <a:lstStyle/>
        <a:p>
          <a:endParaRPr lang="en-IN"/>
        </a:p>
      </dgm:t>
    </dgm:pt>
    <dgm:pt modelId="{EE36D1DB-639D-4CBE-A9E8-553F9D2AD6CA}" cxnId="{BEB1F2D3-EF2F-4AF4-BCFE-4A4050649D8E}" type="sibTrans">
      <dgm:prSet/>
      <dgm:spPr/>
      <dgm:t>
        <a:bodyPr/>
        <a:lstStyle/>
        <a:p>
          <a:endParaRPr lang="en-IN"/>
        </a:p>
      </dgm:t>
    </dgm:pt>
    <dgm:pt modelId="{7DEE57A4-B1B6-4608-9F48-8888D1E0D439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altLang="en-US" sz="1400" b="1">
              <a:latin typeface="Times New Roman" panose="02020603050405020304" pitchFamily="18" charset="0"/>
              <a:cs typeface="Times New Roman" panose="02020603050405020304" pitchFamily="18" charset="0"/>
            </a:rPr>
            <a:t>7.</a:t>
          </a:r>
          <a:r>
            <a:rPr lang="en-GB" altLang="en-US" sz="1400">
              <a:latin typeface="Times New Roman" panose="02020603050405020304" pitchFamily="18" charset="0"/>
              <a:cs typeface="Times New Roman" panose="02020603050405020304" pitchFamily="18" charset="0"/>
            </a:rPr>
            <a:t> IDENTIFYING THE FEATURES OF THE PEOPLE WHO COME FREQUENTLY</a:t>
          </a:r>
        </a:p>
      </dgm:t>
    </dgm:pt>
    <dgm:pt modelId="{5D3AA81D-F69C-4366-A270-6C4DC85E6A02}" cxnId="{594E06C7-0919-4775-ADC9-5561885C8882}" type="parTrans">
      <dgm:prSet/>
      <dgm:spPr/>
      <dgm:t>
        <a:bodyPr/>
        <a:lstStyle/>
        <a:p>
          <a:endParaRPr lang="en-US"/>
        </a:p>
      </dgm:t>
    </dgm:pt>
    <dgm:pt modelId="{68838B98-A7FF-4F65-995A-5F7AC83FDC98}" cxnId="{594E06C7-0919-4775-ADC9-5561885C8882}" type="sibTrans">
      <dgm:prSet/>
      <dgm:spPr/>
      <dgm:t>
        <a:bodyPr/>
        <a:lstStyle/>
        <a:p>
          <a:endParaRPr lang="en-US"/>
        </a:p>
      </dgm:t>
    </dgm:pt>
    <dgm:pt modelId="{93937C6B-9050-4BBC-8C15-0112E2E2563D}" type="pres">
      <dgm:prSet presAssocID="{33F52FB2-BDC6-4391-BE3E-DBCF5EA1B0EB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en-IN"/>
        </a:p>
      </dgm:t>
    </dgm:pt>
    <dgm:pt modelId="{7780DA20-7E52-45D6-ACB6-6B7F42C3012F}" type="pres">
      <dgm:prSet presAssocID="{33F52FB2-BDC6-4391-BE3E-DBCF5EA1B0EB}" presName="arrowNode" presStyleLbl="node1" presStyleIdx="0" presStyleCnt="1" custLinFactNeighborX="470" custLinFactNeighborY="-1125"/>
      <dgm:spPr/>
    </dgm:pt>
    <dgm:pt modelId="{3A532BFC-F143-4C8D-AEB5-ECF631C09C1D}" type="pres">
      <dgm:prSet presAssocID="{0B18C564-D922-4017-A043-C4718D6ED362}" presName="txNode1" presStyleLbl="revTx" presStyleIdx="0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30CB291-2B9B-4A7F-A79B-BA7D01A1A939}" type="pres">
      <dgm:prSet presAssocID="{F1CD0CE5-BDA8-4AFD-ADF9-DE6E76439231}" presName="txNode2" presStyleLbl="revTx" presStyleIdx="1" presStyleCnt="7" custScaleX="96188" custLinFactNeighborX="5350" custLinFactNeighborY="2145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5C90599-1345-4567-99A7-BFADE03E92BA}" type="pres">
      <dgm:prSet presAssocID="{30DCCB0A-3146-4707-B6C9-7C81CBEA4AC9}" presName="dotNode2" presStyleCnt="0"/>
      <dgm:spPr/>
    </dgm:pt>
    <dgm:pt modelId="{B30CCD58-CD08-4472-B56F-DD0A66BA6A14}" type="pres">
      <dgm:prSet presAssocID="{30DCCB0A-3146-4707-B6C9-7C81CBEA4AC9}" presName="dotRepeatNode" presStyleLbl="fgShp" presStyleIdx="0" presStyleCnt="5"/>
      <dgm:spPr/>
      <dgm:t>
        <a:bodyPr/>
        <a:lstStyle/>
        <a:p>
          <a:endParaRPr lang="en-IN"/>
        </a:p>
      </dgm:t>
    </dgm:pt>
    <dgm:pt modelId="{2088E6EF-8818-4CA2-9AC1-A5150A3DED1C}" type="pres">
      <dgm:prSet presAssocID="{84F798BF-6622-4A56-AB0C-A248B77AF207}" presName="txNode3" presStyleLbl="revTx" presStyleIdx="2" presStyleCnt="7" custScaleX="110877" custLinFactNeighborX="-27281" custLinFactNeighborY="-3891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E749163-6496-424B-A1AC-425FD0805E2E}" type="pres">
      <dgm:prSet presAssocID="{DEC34980-2288-4BA7-B0DE-172778FB3058}" presName="dotNode3" presStyleCnt="0"/>
      <dgm:spPr/>
    </dgm:pt>
    <dgm:pt modelId="{F121DD5D-7843-4106-B5B1-2BB7454F5EC9}" type="pres">
      <dgm:prSet presAssocID="{DEC34980-2288-4BA7-B0DE-172778FB3058}" presName="dotRepeatNode" presStyleLbl="fgShp" presStyleIdx="1" presStyleCnt="5"/>
      <dgm:spPr/>
      <dgm:t>
        <a:bodyPr/>
        <a:lstStyle/>
        <a:p>
          <a:endParaRPr lang="en-IN"/>
        </a:p>
      </dgm:t>
    </dgm:pt>
    <dgm:pt modelId="{89B881E8-B7BE-44EC-957E-124E28C5CA09}" type="pres">
      <dgm:prSet presAssocID="{6BCB4F74-F68D-4784-B0B7-5A0846871FDB}" presName="txNode4" presStyleLbl="revTx" presStyleIdx="3" presStyleCnt="7" custScaleX="123508" custLinFactNeighborX="19686" custLinFactNeighborY="3995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FE6E660-470E-478D-A795-B7CEFAA3ED58}" type="pres">
      <dgm:prSet presAssocID="{12BD0034-EEB4-4092-850B-77E8D2F9342E}" presName="dotNode4" presStyleCnt="0"/>
      <dgm:spPr/>
    </dgm:pt>
    <dgm:pt modelId="{6A533AF5-3153-46C7-9FEA-6B4B13FE1649}" type="pres">
      <dgm:prSet presAssocID="{12BD0034-EEB4-4092-850B-77E8D2F9342E}" presName="dotRepeatNode" presStyleLbl="fgShp" presStyleIdx="2" presStyleCnt="5"/>
      <dgm:spPr/>
      <dgm:t>
        <a:bodyPr/>
        <a:lstStyle/>
        <a:p>
          <a:endParaRPr lang="en-IN"/>
        </a:p>
      </dgm:t>
    </dgm:pt>
    <dgm:pt modelId="{8A6910AD-E9F1-4F02-B6EB-9339716FFA9D}" type="pres">
      <dgm:prSet presAssocID="{D2DADD0C-909B-4808-8CDC-EDCFFF9FE6D3}" presName="txNode5" presStyleLbl="revTx" presStyleIdx="4" presStyleCnt="7" custLinFactNeighborX="-10919" custLinFactNeighborY="-4827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1244B46-1597-489F-BC71-51B3D283D2CD}" type="pres">
      <dgm:prSet presAssocID="{2F6D1B8E-67A4-452A-A17D-FD4E5402FA72}" presName="dotNode5" presStyleCnt="0"/>
      <dgm:spPr/>
    </dgm:pt>
    <dgm:pt modelId="{39D436CB-BC9E-4547-AB6F-7A36E72A2E58}" type="pres">
      <dgm:prSet presAssocID="{2F6D1B8E-67A4-452A-A17D-FD4E5402FA72}" presName="dotRepeatNode" presStyleLbl="fgShp" presStyleIdx="3" presStyleCnt="5"/>
      <dgm:spPr/>
      <dgm:t>
        <a:bodyPr/>
        <a:lstStyle/>
        <a:p>
          <a:endParaRPr lang="en-IN"/>
        </a:p>
      </dgm:t>
    </dgm:pt>
    <dgm:pt modelId="{9BCFA989-BE9C-4D56-A1FF-10C821E2F062}" type="pres">
      <dgm:prSet presAssocID="{B4BA99A4-2D63-40EF-9D66-DB4BE03F2E1D}" presName="txNode6" presStyleLbl="revTx" presStyleIdx="5" presStyleCnt="7" custScaleX="171046" custLinFactX="-90120" custLinFactNeighborX="-100000" custLinFactNeighborY="175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3D3423C-9B0B-4368-BEED-96BA784973CD}" type="pres">
      <dgm:prSet presAssocID="{EE36D1DB-639D-4CBE-A9E8-553F9D2AD6CA}" presName="dotNode6" presStyleCnt="0"/>
      <dgm:spPr/>
    </dgm:pt>
    <dgm:pt modelId="{A46F26F3-AF85-401B-8560-8EA79DF47DC0}" type="pres">
      <dgm:prSet presAssocID="{EE36D1DB-639D-4CBE-A9E8-553F9D2AD6CA}" presName="dotRepeatNode" presStyleLbl="fgShp" presStyleIdx="4" presStyleCnt="5"/>
      <dgm:spPr/>
      <dgm:t>
        <a:bodyPr/>
        <a:lstStyle/>
        <a:p>
          <a:endParaRPr lang="en-IN"/>
        </a:p>
      </dgm:t>
    </dgm:pt>
    <dgm:pt modelId="{82CDA704-43D6-42B7-B2A0-B91F7AD67D0C}" type="pres">
      <dgm:prSet presAssocID="{7DEE57A4-B1B6-4608-9F48-8888D1E0D439}" presName="txNode7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85F87CE-D02C-4695-93A0-29DC8A4D9BB8}" type="presOf" srcId="{12BD0034-EEB4-4092-850B-77E8D2F9342E}" destId="{6A533AF5-3153-46C7-9FEA-6B4B13FE1649}" srcOrd="0" destOrd="0" presId="urn:microsoft.com/office/officeart/2009/3/layout/DescendingProcess"/>
    <dgm:cxn modelId="{594E06C7-0919-4775-ADC9-5561885C8882}" srcId="{33F52FB2-BDC6-4391-BE3E-DBCF5EA1B0EB}" destId="{7DEE57A4-B1B6-4608-9F48-8888D1E0D439}" srcOrd="6" destOrd="0" parTransId="{5D3AA81D-F69C-4366-A270-6C4DC85E6A02}" sibTransId="{68838B98-A7FF-4F65-995A-5F7AC83FDC98}"/>
    <dgm:cxn modelId="{769ECFA9-DFE1-45C4-AB08-CD24897CDF46}" type="presOf" srcId="{B4BA99A4-2D63-40EF-9D66-DB4BE03F2E1D}" destId="{9BCFA989-BE9C-4D56-A1FF-10C821E2F062}" srcOrd="0" destOrd="0" presId="urn:microsoft.com/office/officeart/2009/3/layout/DescendingProcess"/>
    <dgm:cxn modelId="{B640478E-3EDA-471D-8A08-263AC661CFE6}" type="presOf" srcId="{DEC34980-2288-4BA7-B0DE-172778FB3058}" destId="{F121DD5D-7843-4106-B5B1-2BB7454F5EC9}" srcOrd="0" destOrd="0" presId="urn:microsoft.com/office/officeart/2009/3/layout/DescendingProcess"/>
    <dgm:cxn modelId="{F70E618C-16AB-4D93-B6A2-23AB62EEED71}" srcId="{33F52FB2-BDC6-4391-BE3E-DBCF5EA1B0EB}" destId="{6BCB4F74-F68D-4784-B0B7-5A0846871FDB}" srcOrd="3" destOrd="0" parTransId="{EED98D38-C106-484F-9312-DA74B3F42238}" sibTransId="{12BD0034-EEB4-4092-850B-77E8D2F9342E}"/>
    <dgm:cxn modelId="{7B91BA8C-5F72-41A5-AE88-49D7BE922135}" type="presOf" srcId="{2F6D1B8E-67A4-452A-A17D-FD4E5402FA72}" destId="{39D436CB-BC9E-4547-AB6F-7A36E72A2E58}" srcOrd="0" destOrd="0" presId="urn:microsoft.com/office/officeart/2009/3/layout/DescendingProcess"/>
    <dgm:cxn modelId="{B68DE87D-9602-484C-B71C-04B6CEEA410D}" type="presOf" srcId="{D2DADD0C-909B-4808-8CDC-EDCFFF9FE6D3}" destId="{8A6910AD-E9F1-4F02-B6EB-9339716FFA9D}" srcOrd="0" destOrd="0" presId="urn:microsoft.com/office/officeart/2009/3/layout/DescendingProcess"/>
    <dgm:cxn modelId="{BDFC9F41-10D8-42F0-A532-4A7A8883B062}" type="presOf" srcId="{6BCB4F74-F68D-4784-B0B7-5A0846871FDB}" destId="{89B881E8-B7BE-44EC-957E-124E28C5CA09}" srcOrd="0" destOrd="0" presId="urn:microsoft.com/office/officeart/2009/3/layout/DescendingProcess"/>
    <dgm:cxn modelId="{C27F1B54-E5EA-47E5-A463-CCCA5203D768}" type="presOf" srcId="{33F52FB2-BDC6-4391-BE3E-DBCF5EA1B0EB}" destId="{93937C6B-9050-4BBC-8C15-0112E2E2563D}" srcOrd="0" destOrd="0" presId="urn:microsoft.com/office/officeart/2009/3/layout/DescendingProcess"/>
    <dgm:cxn modelId="{D34C2237-668D-4653-8EB4-842EE60B7218}" srcId="{33F52FB2-BDC6-4391-BE3E-DBCF5EA1B0EB}" destId="{0B18C564-D922-4017-A043-C4718D6ED362}" srcOrd="0" destOrd="0" parTransId="{657FC63E-66D7-402B-B112-03EC26A54D46}" sibTransId="{604338ED-757D-45CA-A979-DE2E4C538104}"/>
    <dgm:cxn modelId="{1F0AB271-E982-43A1-81B8-96BD22392006}" type="presOf" srcId="{84F798BF-6622-4A56-AB0C-A248B77AF207}" destId="{2088E6EF-8818-4CA2-9AC1-A5150A3DED1C}" srcOrd="0" destOrd="0" presId="urn:microsoft.com/office/officeart/2009/3/layout/DescendingProcess"/>
    <dgm:cxn modelId="{A5150CA5-2145-4427-94D9-29E3CA1ADACE}" type="presOf" srcId="{EE36D1DB-639D-4CBE-A9E8-553F9D2AD6CA}" destId="{A46F26F3-AF85-401B-8560-8EA79DF47DC0}" srcOrd="0" destOrd="0" presId="urn:microsoft.com/office/officeart/2009/3/layout/DescendingProcess"/>
    <dgm:cxn modelId="{2C815246-D8F0-40A6-AA0D-A7CD5D4B859C}" type="presOf" srcId="{0B18C564-D922-4017-A043-C4718D6ED362}" destId="{3A532BFC-F143-4C8D-AEB5-ECF631C09C1D}" srcOrd="0" destOrd="0" presId="urn:microsoft.com/office/officeart/2009/3/layout/DescendingProcess"/>
    <dgm:cxn modelId="{6CE31570-B734-4381-960F-19DB358414B8}" srcId="{33F52FB2-BDC6-4391-BE3E-DBCF5EA1B0EB}" destId="{D2DADD0C-909B-4808-8CDC-EDCFFF9FE6D3}" srcOrd="4" destOrd="0" parTransId="{727927CF-4058-4CA6-BE4E-4A8132EFB558}" sibTransId="{2F6D1B8E-67A4-452A-A17D-FD4E5402FA72}"/>
    <dgm:cxn modelId="{C960965C-85A4-4768-9CE0-19F8E55CB6A4}" type="presOf" srcId="{7DEE57A4-B1B6-4608-9F48-8888D1E0D439}" destId="{82CDA704-43D6-42B7-B2A0-B91F7AD67D0C}" srcOrd="0" destOrd="0" presId="urn:microsoft.com/office/officeart/2009/3/layout/DescendingProcess"/>
    <dgm:cxn modelId="{447F2913-A066-45F8-BEA6-405884A8CF82}" srcId="{33F52FB2-BDC6-4391-BE3E-DBCF5EA1B0EB}" destId="{84F798BF-6622-4A56-AB0C-A248B77AF207}" srcOrd="2" destOrd="0" parTransId="{9EC37923-498F-4A0A-867B-9D4B4794E268}" sibTransId="{DEC34980-2288-4BA7-B0DE-172778FB3058}"/>
    <dgm:cxn modelId="{BEB1F2D3-EF2F-4AF4-BCFE-4A4050649D8E}" srcId="{33F52FB2-BDC6-4391-BE3E-DBCF5EA1B0EB}" destId="{B4BA99A4-2D63-40EF-9D66-DB4BE03F2E1D}" srcOrd="5" destOrd="0" parTransId="{F6126356-92BF-4461-B002-B2BCD035E6F2}" sibTransId="{EE36D1DB-639D-4CBE-A9E8-553F9D2AD6CA}"/>
    <dgm:cxn modelId="{7DC5151D-2DCC-48DC-9774-572CF10BFAA8}" type="presOf" srcId="{30DCCB0A-3146-4707-B6C9-7C81CBEA4AC9}" destId="{B30CCD58-CD08-4472-B56F-DD0A66BA6A14}" srcOrd="0" destOrd="0" presId="urn:microsoft.com/office/officeart/2009/3/layout/DescendingProcess"/>
    <dgm:cxn modelId="{36E5A25F-BAB0-4E80-9570-6D8011AD6A32}" srcId="{33F52FB2-BDC6-4391-BE3E-DBCF5EA1B0EB}" destId="{F1CD0CE5-BDA8-4AFD-ADF9-DE6E76439231}" srcOrd="1" destOrd="0" parTransId="{9E719F61-77CF-4E2F-BD31-CE6906A0D426}" sibTransId="{30DCCB0A-3146-4707-B6C9-7C81CBEA4AC9}"/>
    <dgm:cxn modelId="{00C67075-5283-47BA-8E21-9BE2FC1C2095}" type="presOf" srcId="{F1CD0CE5-BDA8-4AFD-ADF9-DE6E76439231}" destId="{C30CB291-2B9B-4A7F-A79B-BA7D01A1A939}" srcOrd="0" destOrd="0" presId="urn:microsoft.com/office/officeart/2009/3/layout/DescendingProcess"/>
    <dgm:cxn modelId="{68541928-387C-4CFA-B179-1A294E551EEB}" type="presParOf" srcId="{93937C6B-9050-4BBC-8C15-0112E2E2563D}" destId="{7780DA20-7E52-45D6-ACB6-6B7F42C3012F}" srcOrd="0" destOrd="0" presId="urn:microsoft.com/office/officeart/2009/3/layout/DescendingProcess"/>
    <dgm:cxn modelId="{7DBE10FB-F6D9-4148-AFC3-C180E148C255}" type="presParOf" srcId="{93937C6B-9050-4BBC-8C15-0112E2E2563D}" destId="{3A532BFC-F143-4C8D-AEB5-ECF631C09C1D}" srcOrd="1" destOrd="0" presId="urn:microsoft.com/office/officeart/2009/3/layout/DescendingProcess"/>
    <dgm:cxn modelId="{49C8DF4C-C419-40C5-96AB-A65D9BF521CC}" type="presParOf" srcId="{93937C6B-9050-4BBC-8C15-0112E2E2563D}" destId="{C30CB291-2B9B-4A7F-A79B-BA7D01A1A939}" srcOrd="2" destOrd="0" presId="urn:microsoft.com/office/officeart/2009/3/layout/DescendingProcess"/>
    <dgm:cxn modelId="{278016CE-7279-41D1-A46D-00DEE4D31B89}" type="presParOf" srcId="{93937C6B-9050-4BBC-8C15-0112E2E2563D}" destId="{95C90599-1345-4567-99A7-BFADE03E92BA}" srcOrd="3" destOrd="0" presId="urn:microsoft.com/office/officeart/2009/3/layout/DescendingProcess"/>
    <dgm:cxn modelId="{C0B3380E-7FCE-4E20-BC13-FE2873D680C2}" type="presParOf" srcId="{95C90599-1345-4567-99A7-BFADE03E92BA}" destId="{B30CCD58-CD08-4472-B56F-DD0A66BA6A14}" srcOrd="0" destOrd="0" presId="urn:microsoft.com/office/officeart/2009/3/layout/DescendingProcess"/>
    <dgm:cxn modelId="{2114F4D6-F5FA-4D9C-8D7F-3CF6708E05B3}" type="presParOf" srcId="{93937C6B-9050-4BBC-8C15-0112E2E2563D}" destId="{2088E6EF-8818-4CA2-9AC1-A5150A3DED1C}" srcOrd="4" destOrd="0" presId="urn:microsoft.com/office/officeart/2009/3/layout/DescendingProcess"/>
    <dgm:cxn modelId="{677B578E-F945-4416-AC2D-05A923703C69}" type="presParOf" srcId="{93937C6B-9050-4BBC-8C15-0112E2E2563D}" destId="{FE749163-6496-424B-A1AC-425FD0805E2E}" srcOrd="5" destOrd="0" presId="urn:microsoft.com/office/officeart/2009/3/layout/DescendingProcess"/>
    <dgm:cxn modelId="{9E1FAF2B-1DF6-4838-BFCB-8D417E50C0D7}" type="presParOf" srcId="{FE749163-6496-424B-A1AC-425FD0805E2E}" destId="{F121DD5D-7843-4106-B5B1-2BB7454F5EC9}" srcOrd="0" destOrd="0" presId="urn:microsoft.com/office/officeart/2009/3/layout/DescendingProcess"/>
    <dgm:cxn modelId="{6FAF4FAA-B2F3-4DC9-AA63-4DB2E032C0D1}" type="presParOf" srcId="{93937C6B-9050-4BBC-8C15-0112E2E2563D}" destId="{89B881E8-B7BE-44EC-957E-124E28C5CA09}" srcOrd="6" destOrd="0" presId="urn:microsoft.com/office/officeart/2009/3/layout/DescendingProcess"/>
    <dgm:cxn modelId="{8014E09F-497C-46E6-9DF0-71994C6130BC}" type="presParOf" srcId="{93937C6B-9050-4BBC-8C15-0112E2E2563D}" destId="{EFE6E660-470E-478D-A795-B7CEFAA3ED58}" srcOrd="7" destOrd="0" presId="urn:microsoft.com/office/officeart/2009/3/layout/DescendingProcess"/>
    <dgm:cxn modelId="{F1EF9C9C-6752-4ACD-AEA0-13B0BBE35D98}" type="presParOf" srcId="{EFE6E660-470E-478D-A795-B7CEFAA3ED58}" destId="{6A533AF5-3153-46C7-9FEA-6B4B13FE1649}" srcOrd="0" destOrd="0" presId="urn:microsoft.com/office/officeart/2009/3/layout/DescendingProcess"/>
    <dgm:cxn modelId="{80347010-DDB1-4DBA-9BEE-CE546D497A7A}" type="presParOf" srcId="{93937C6B-9050-4BBC-8C15-0112E2E2563D}" destId="{8A6910AD-E9F1-4F02-B6EB-9339716FFA9D}" srcOrd="8" destOrd="0" presId="urn:microsoft.com/office/officeart/2009/3/layout/DescendingProcess"/>
    <dgm:cxn modelId="{3D2E073A-3115-4BAC-98D3-F1F8CE0875D0}" type="presParOf" srcId="{93937C6B-9050-4BBC-8C15-0112E2E2563D}" destId="{51244B46-1597-489F-BC71-51B3D283D2CD}" srcOrd="9" destOrd="0" presId="urn:microsoft.com/office/officeart/2009/3/layout/DescendingProcess"/>
    <dgm:cxn modelId="{1198C24C-0ECC-4B62-8494-98C0580B9FCA}" type="presParOf" srcId="{51244B46-1597-489F-BC71-51B3D283D2CD}" destId="{39D436CB-BC9E-4547-AB6F-7A36E72A2E58}" srcOrd="0" destOrd="0" presId="urn:microsoft.com/office/officeart/2009/3/layout/DescendingProcess"/>
    <dgm:cxn modelId="{741A30CA-2E9B-4A35-B801-2C464889CFF3}" type="presParOf" srcId="{93937C6B-9050-4BBC-8C15-0112E2E2563D}" destId="{9BCFA989-BE9C-4D56-A1FF-10C821E2F062}" srcOrd="10" destOrd="0" presId="urn:microsoft.com/office/officeart/2009/3/layout/DescendingProcess"/>
    <dgm:cxn modelId="{10611E46-0DC8-4A06-8ECB-597EACCBFEC5}" type="presParOf" srcId="{93937C6B-9050-4BBC-8C15-0112E2E2563D}" destId="{53D3423C-9B0B-4368-BEED-96BA784973CD}" srcOrd="11" destOrd="0" presId="urn:microsoft.com/office/officeart/2009/3/layout/DescendingProcess"/>
    <dgm:cxn modelId="{8B1ACAF8-AD1B-46B1-BFD2-59A82CF2D503}" type="presParOf" srcId="{53D3423C-9B0B-4368-BEED-96BA784973CD}" destId="{A46F26F3-AF85-401B-8560-8EA79DF47DC0}" srcOrd="0" destOrd="0" presId="urn:microsoft.com/office/officeart/2009/3/layout/DescendingProcess"/>
    <dgm:cxn modelId="{D86CC0EF-E34C-4682-8A48-F48DA29CEB52}" type="presParOf" srcId="{93937C6B-9050-4BBC-8C15-0112E2E2563D}" destId="{82CDA704-43D6-42B7-B2A0-B91F7AD67D0C}" srcOrd="12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EA7852-F148-44E6-A907-30E82133ADD8}" type="doc">
      <dgm:prSet loTypeId="urn:microsoft.com/office/officeart/2005/8/layout/pyramid2#1" loCatId="list" qsTypeId="urn:microsoft.com/office/officeart/2005/8/quickstyle/simple1#1" qsCatId="simple" csTypeId="urn:microsoft.com/office/officeart/2005/8/colors/accent1_2#3" csCatId="accent2" phldr="1"/>
      <dgm:spPr/>
    </dgm:pt>
    <dgm:pt modelId="{37BD50AE-C6B2-4F40-AF13-3E46A2A0C02B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CLASS 2:</a:t>
          </a:r>
          <a:r>
            <a:rPr lang="en-IN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High risk (2042)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- Individuals who show high risk of hypertension and diabetics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- Age is high</a:t>
          </a:r>
          <a:endParaRPr lang="en-IN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61DB0A4-B7E7-477E-A6B9-E8D54C22D579}" cxnId="{ECD3C8D7-00AE-462C-9714-EE34CE276F20}" type="parTrans">
      <dgm:prSet/>
      <dgm:spPr/>
      <dgm:t>
        <a:bodyPr/>
        <a:lstStyle/>
        <a:p>
          <a:endParaRPr lang="en-IN"/>
        </a:p>
      </dgm:t>
    </dgm:pt>
    <dgm:pt modelId="{38157F2A-6136-457B-8463-6AD2F63311A0}" cxnId="{ECD3C8D7-00AE-462C-9714-EE34CE276F20}" type="sibTrans">
      <dgm:prSet/>
      <dgm:spPr/>
      <dgm:t>
        <a:bodyPr/>
        <a:lstStyle/>
        <a:p>
          <a:endParaRPr lang="en-IN"/>
        </a:p>
      </dgm:t>
    </dgm:pt>
    <dgm:pt modelId="{B96B5B07-E534-4E46-BBDA-93D3AA3E3D9C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CLASS 1:</a:t>
          </a:r>
          <a:r>
            <a:rPr lang="en-IN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Medium risk (3585)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- Individual who show moderate risk of  BP, hypertension and obesity </a:t>
          </a:r>
          <a:endParaRPr sz="6500"/>
        </a:p>
      </dgm:t>
    </dgm:pt>
    <dgm:pt modelId="{2DA0416C-36EE-47BF-AC7B-5C0E90B6D0ED}" cxnId="{7BB5DD80-C565-4231-8E9D-CF7B5D3EE18C}" type="parTrans">
      <dgm:prSet/>
      <dgm:spPr/>
      <dgm:t>
        <a:bodyPr/>
        <a:lstStyle/>
        <a:p>
          <a:endParaRPr lang="en-IN"/>
        </a:p>
      </dgm:t>
    </dgm:pt>
    <dgm:pt modelId="{903D5758-F342-4BA6-8D6E-ED0C07D43248}" cxnId="{7BB5DD80-C565-4231-8E9D-CF7B5D3EE18C}" type="sibTrans">
      <dgm:prSet/>
      <dgm:spPr/>
      <dgm:t>
        <a:bodyPr/>
        <a:lstStyle/>
        <a:p>
          <a:endParaRPr lang="en-IN"/>
        </a:p>
      </dgm:t>
    </dgm:pt>
    <dgm:pt modelId="{EF68C908-2698-424F-80C8-D84298E478FF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CLASS 0:</a:t>
          </a:r>
          <a:r>
            <a:rPr lang="en-IN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Low risk (4371)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-  Young Individuals who show high risk of obesity</a:t>
          </a:r>
          <a:endParaRPr lang="en-IN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D9D6878-F9E8-4E94-A01B-9F5DCF4FC78A}" cxnId="{07011135-2296-4ABC-82D6-1CD86015EA88}" type="parTrans">
      <dgm:prSet/>
      <dgm:spPr/>
      <dgm:t>
        <a:bodyPr/>
        <a:lstStyle/>
        <a:p>
          <a:endParaRPr lang="en-IN"/>
        </a:p>
      </dgm:t>
    </dgm:pt>
    <dgm:pt modelId="{3E108DE5-FDE9-4126-A57E-9DB694AE2BAE}" cxnId="{07011135-2296-4ABC-82D6-1CD86015EA88}" type="sibTrans">
      <dgm:prSet/>
      <dgm:spPr/>
      <dgm:t>
        <a:bodyPr/>
        <a:lstStyle/>
        <a:p>
          <a:endParaRPr lang="en-IN"/>
        </a:p>
      </dgm:t>
    </dgm:pt>
    <dgm:pt modelId="{6DCDFB66-43BD-44F9-A06A-E5F017EF43A7}" type="pres">
      <dgm:prSet presAssocID="{0AEA7852-F148-44E6-A907-30E82133ADD8}" presName="compositeShape" presStyleCnt="0">
        <dgm:presLayoutVars>
          <dgm:dir/>
          <dgm:resizeHandles/>
        </dgm:presLayoutVars>
      </dgm:prSet>
      <dgm:spPr/>
    </dgm:pt>
    <dgm:pt modelId="{C46B47A7-07A7-424D-9C91-0EF711B077EB}" type="pres">
      <dgm:prSet presAssocID="{0AEA7852-F148-44E6-A907-30E82133ADD8}" presName="pyramid" presStyleLbl="node1" presStyleIdx="0" presStyleCnt="1" custLinFactNeighborX="-8958" custLinFactNeighborY="-5208"/>
      <dgm:spPr/>
    </dgm:pt>
    <dgm:pt modelId="{A0BF91C0-E2C3-4BD0-BEA1-2BEE538664C9}" type="pres">
      <dgm:prSet presAssocID="{0AEA7852-F148-44E6-A907-30E82133ADD8}" presName="theList" presStyleCnt="0"/>
      <dgm:spPr/>
    </dgm:pt>
    <dgm:pt modelId="{ADE3019C-31F6-44DF-A3C3-473CEE470861}" type="pres">
      <dgm:prSet presAssocID="{37BD50AE-C6B2-4F40-AF13-3E46A2A0C02B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A92FC20-29F1-4151-93B3-A6847090A72B}" type="pres">
      <dgm:prSet presAssocID="{37BD50AE-C6B2-4F40-AF13-3E46A2A0C02B}" presName="aSpace" presStyleCnt="0"/>
      <dgm:spPr/>
    </dgm:pt>
    <dgm:pt modelId="{FCF6BF04-A519-445B-A86D-3E67C86F232F}" type="pres">
      <dgm:prSet presAssocID="{B96B5B07-E534-4E46-BBDA-93D3AA3E3D9C}" presName="a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31133E3-9E48-4F3C-98CD-8412DE93D669}" type="pres">
      <dgm:prSet presAssocID="{B96B5B07-E534-4E46-BBDA-93D3AA3E3D9C}" presName="aSpace" presStyleCnt="0"/>
      <dgm:spPr/>
    </dgm:pt>
    <dgm:pt modelId="{AFB5200A-AF18-476E-B587-3466B41BA9CC}" type="pres">
      <dgm:prSet presAssocID="{EF68C908-2698-424F-80C8-D84298E478FF}" presName="a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396BC06-0B32-41DB-BA4B-80FB78E7E7FB}" type="pres">
      <dgm:prSet presAssocID="{EF68C908-2698-424F-80C8-D84298E478FF}" presName="aSpace" presStyleCnt="0"/>
      <dgm:spPr/>
    </dgm:pt>
  </dgm:ptLst>
  <dgm:cxnLst>
    <dgm:cxn modelId="{81DEE251-26A8-48D3-8488-6FCB23E565E6}" type="presOf" srcId="{B96B5B07-E534-4E46-BBDA-93D3AA3E3D9C}" destId="{FCF6BF04-A519-445B-A86D-3E67C86F232F}" srcOrd="0" destOrd="0" presId="urn:microsoft.com/office/officeart/2005/8/layout/pyramid2#1"/>
    <dgm:cxn modelId="{7BB5DD80-C565-4231-8E9D-CF7B5D3EE18C}" srcId="{0AEA7852-F148-44E6-A907-30E82133ADD8}" destId="{B96B5B07-E534-4E46-BBDA-93D3AA3E3D9C}" srcOrd="1" destOrd="0" parTransId="{2DA0416C-36EE-47BF-AC7B-5C0E90B6D0ED}" sibTransId="{903D5758-F342-4BA6-8D6E-ED0C07D43248}"/>
    <dgm:cxn modelId="{BCC8C2E0-BCE4-4C44-BFF3-5A2F749EC665}" type="presOf" srcId="{EF68C908-2698-424F-80C8-D84298E478FF}" destId="{AFB5200A-AF18-476E-B587-3466B41BA9CC}" srcOrd="0" destOrd="0" presId="urn:microsoft.com/office/officeart/2005/8/layout/pyramid2#1"/>
    <dgm:cxn modelId="{2E56DB9A-C1E8-4CAA-BB86-FAA41CAAEBE7}" type="presOf" srcId="{37BD50AE-C6B2-4F40-AF13-3E46A2A0C02B}" destId="{ADE3019C-31F6-44DF-A3C3-473CEE470861}" srcOrd="0" destOrd="0" presId="urn:microsoft.com/office/officeart/2005/8/layout/pyramid2#1"/>
    <dgm:cxn modelId="{ECD3C8D7-00AE-462C-9714-EE34CE276F20}" srcId="{0AEA7852-F148-44E6-A907-30E82133ADD8}" destId="{37BD50AE-C6B2-4F40-AF13-3E46A2A0C02B}" srcOrd="0" destOrd="0" parTransId="{D61DB0A4-B7E7-477E-A6B9-E8D54C22D579}" sibTransId="{38157F2A-6136-457B-8463-6AD2F63311A0}"/>
    <dgm:cxn modelId="{07011135-2296-4ABC-82D6-1CD86015EA88}" srcId="{0AEA7852-F148-44E6-A907-30E82133ADD8}" destId="{EF68C908-2698-424F-80C8-D84298E478FF}" srcOrd="2" destOrd="0" parTransId="{0D9D6878-F9E8-4E94-A01B-9F5DCF4FC78A}" sibTransId="{3E108DE5-FDE9-4126-A57E-9DB694AE2BAE}"/>
    <dgm:cxn modelId="{11E2A6E3-AE3F-4ACA-B1EB-8EF9B66D6A62}" type="presOf" srcId="{0AEA7852-F148-44E6-A907-30E82133ADD8}" destId="{6DCDFB66-43BD-44F9-A06A-E5F017EF43A7}" srcOrd="0" destOrd="0" presId="urn:microsoft.com/office/officeart/2005/8/layout/pyramid2#1"/>
    <dgm:cxn modelId="{BD7DEB93-1A8D-4B6C-9602-990D2D7CB0F2}" type="presParOf" srcId="{6DCDFB66-43BD-44F9-A06A-E5F017EF43A7}" destId="{C46B47A7-07A7-424D-9C91-0EF711B077EB}" srcOrd="0" destOrd="0" presId="urn:microsoft.com/office/officeart/2005/8/layout/pyramid2#1"/>
    <dgm:cxn modelId="{53B77D92-E102-4A41-BDF8-C54DDA97CB95}" type="presParOf" srcId="{6DCDFB66-43BD-44F9-A06A-E5F017EF43A7}" destId="{A0BF91C0-E2C3-4BD0-BEA1-2BEE538664C9}" srcOrd="1" destOrd="0" presId="urn:microsoft.com/office/officeart/2005/8/layout/pyramid2#1"/>
    <dgm:cxn modelId="{85500FFB-29A1-456F-BC91-E90F42F35706}" type="presParOf" srcId="{A0BF91C0-E2C3-4BD0-BEA1-2BEE538664C9}" destId="{ADE3019C-31F6-44DF-A3C3-473CEE470861}" srcOrd="0" destOrd="0" presId="urn:microsoft.com/office/officeart/2005/8/layout/pyramid2#1"/>
    <dgm:cxn modelId="{66864918-1932-4D97-8142-307CAD394511}" type="presParOf" srcId="{A0BF91C0-E2C3-4BD0-BEA1-2BEE538664C9}" destId="{EA92FC20-29F1-4151-93B3-A6847090A72B}" srcOrd="1" destOrd="0" presId="urn:microsoft.com/office/officeart/2005/8/layout/pyramid2#1"/>
    <dgm:cxn modelId="{5C5C19A8-2093-40A1-B89E-12D3731288D0}" type="presParOf" srcId="{A0BF91C0-E2C3-4BD0-BEA1-2BEE538664C9}" destId="{FCF6BF04-A519-445B-A86D-3E67C86F232F}" srcOrd="2" destOrd="0" presId="urn:microsoft.com/office/officeart/2005/8/layout/pyramid2#1"/>
    <dgm:cxn modelId="{976EF811-FD50-4B1E-8715-72117E5DA45B}" type="presParOf" srcId="{A0BF91C0-E2C3-4BD0-BEA1-2BEE538664C9}" destId="{E31133E3-9E48-4F3C-98CD-8412DE93D669}" srcOrd="3" destOrd="0" presId="urn:microsoft.com/office/officeart/2005/8/layout/pyramid2#1"/>
    <dgm:cxn modelId="{50EDBFE2-EB07-427A-98E9-389ACBC026E5}" type="presParOf" srcId="{A0BF91C0-E2C3-4BD0-BEA1-2BEE538664C9}" destId="{AFB5200A-AF18-476E-B587-3466B41BA9CC}" srcOrd="4" destOrd="0" presId="urn:microsoft.com/office/officeart/2005/8/layout/pyramid2#1"/>
    <dgm:cxn modelId="{2FDB5D78-A116-471A-BD7B-4866144345FC}" type="presParOf" srcId="{A0BF91C0-E2C3-4BD0-BEA1-2BEE538664C9}" destId="{2396BC06-0B32-41DB-BA4B-80FB78E7E7FB}" srcOrd="5" destOrd="0" presId="urn:microsoft.com/office/officeart/2005/8/layout/pyramid2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95CA80-2A3F-4234-BFBF-E93A21B42990}">
      <dsp:nvSpPr>
        <dsp:cNvPr id="0" name=""/>
        <dsp:cNvSpPr/>
      </dsp:nvSpPr>
      <dsp:spPr>
        <a:xfrm>
          <a:off x="2839447" y="494069"/>
          <a:ext cx="3405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87382" y="45720"/>
              </a:lnTo>
              <a:lnTo>
                <a:pt x="187382" y="113020"/>
              </a:lnTo>
              <a:lnTo>
                <a:pt x="340564" y="113020"/>
              </a:lnTo>
            </a:path>
          </a:pathLst>
        </a:custGeom>
        <a:noFill/>
        <a:ln w="9525" cap="flat" cmpd="sng" algn="ctr">
          <a:solidFill>
            <a:schemeClr val="accent5">
              <a:shade val="90000"/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3000299" y="537722"/>
        <a:ext cx="18860" cy="4135"/>
      </dsp:txXfrm>
    </dsp:sp>
    <dsp:sp modelId="{4EE82C9C-69A8-41C0-BE12-D657E9505662}">
      <dsp:nvSpPr>
        <dsp:cNvPr id="0" name=""/>
        <dsp:cNvSpPr/>
      </dsp:nvSpPr>
      <dsp:spPr>
        <a:xfrm>
          <a:off x="1043404" y="436"/>
          <a:ext cx="1797843" cy="1078706"/>
        </a:xfrm>
        <a:prstGeom prst="rect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INTRODUCTION</a:t>
          </a:r>
          <a:endParaRPr lang="en-IN" sz="1400" b="1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1043404" y="436"/>
        <a:ext cx="1797843" cy="1078706"/>
      </dsp:txXfrm>
    </dsp:sp>
    <dsp:sp modelId="{95B08EB8-DB56-4A6D-803E-200823AAEDEA}">
      <dsp:nvSpPr>
        <dsp:cNvPr id="0" name=""/>
        <dsp:cNvSpPr/>
      </dsp:nvSpPr>
      <dsp:spPr>
        <a:xfrm>
          <a:off x="1942326" y="1144643"/>
          <a:ext cx="2169008" cy="315603"/>
        </a:xfrm>
        <a:custGeom>
          <a:avLst/>
          <a:gdLst/>
          <a:ahLst/>
          <a:cxnLst/>
          <a:rect l="0" t="0" r="0" b="0"/>
          <a:pathLst>
            <a:path>
              <a:moveTo>
                <a:pt x="2169008" y="0"/>
              </a:moveTo>
              <a:lnTo>
                <a:pt x="2169008" y="174901"/>
              </a:lnTo>
              <a:lnTo>
                <a:pt x="0" y="174901"/>
              </a:lnTo>
              <a:lnTo>
                <a:pt x="0" y="315603"/>
              </a:lnTo>
            </a:path>
          </a:pathLst>
        </a:custGeom>
        <a:noFill/>
        <a:ln w="9525" cap="flat" cmpd="sng" algn="ctr">
          <a:solidFill>
            <a:schemeClr val="accent5">
              <a:shade val="90000"/>
              <a:hueOff val="132914"/>
              <a:satOff val="-3321"/>
              <a:lumOff val="15891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971918" y="1300377"/>
        <a:ext cx="109823" cy="4135"/>
      </dsp:txXfrm>
    </dsp:sp>
    <dsp:sp modelId="{E497F634-8B49-4495-B785-15685A04467D}">
      <dsp:nvSpPr>
        <dsp:cNvPr id="0" name=""/>
        <dsp:cNvSpPr/>
      </dsp:nvSpPr>
      <dsp:spPr>
        <a:xfrm>
          <a:off x="3212412" y="67737"/>
          <a:ext cx="1797843" cy="1078706"/>
        </a:xfrm>
        <a:prstGeom prst="rect">
          <a:avLst/>
        </a:prstGeom>
        <a:solidFill>
          <a:schemeClr val="accent5">
            <a:shade val="50000"/>
            <a:hueOff val="101189"/>
            <a:satOff val="-2238"/>
            <a:lumOff val="1679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EXPLORATORY DATA ANALYSIS</a:t>
          </a:r>
          <a:endParaRPr lang="en-IN" sz="1400" b="1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212412" y="67737"/>
        <a:ext cx="1797843" cy="1078706"/>
      </dsp:txXfrm>
    </dsp:sp>
    <dsp:sp modelId="{7DC50F59-FA18-4838-BFBA-4DF56CA1140B}">
      <dsp:nvSpPr>
        <dsp:cNvPr id="0" name=""/>
        <dsp:cNvSpPr/>
      </dsp:nvSpPr>
      <dsp:spPr>
        <a:xfrm>
          <a:off x="2839447" y="1986280"/>
          <a:ext cx="3829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2904" y="45720"/>
              </a:lnTo>
            </a:path>
          </a:pathLst>
        </a:custGeom>
        <a:noFill/>
        <a:ln w="9525" cap="flat" cmpd="sng" algn="ctr">
          <a:solidFill>
            <a:schemeClr val="accent5">
              <a:shade val="90000"/>
              <a:hueOff val="265827"/>
              <a:satOff val="-6642"/>
              <a:lumOff val="31782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3020562" y="2029932"/>
        <a:ext cx="20675" cy="4135"/>
      </dsp:txXfrm>
    </dsp:sp>
    <dsp:sp modelId="{4D72C0ED-E3E7-4ABA-A658-EBD1A3C9D0FC}">
      <dsp:nvSpPr>
        <dsp:cNvPr id="0" name=""/>
        <dsp:cNvSpPr/>
      </dsp:nvSpPr>
      <dsp:spPr>
        <a:xfrm>
          <a:off x="1043404" y="1492646"/>
          <a:ext cx="1797843" cy="1078706"/>
        </a:xfrm>
        <a:prstGeom prst="rect">
          <a:avLst/>
        </a:prstGeom>
        <a:solidFill>
          <a:schemeClr val="accent5">
            <a:shade val="50000"/>
            <a:hueOff val="202378"/>
            <a:satOff val="-4476"/>
            <a:lumOff val="3359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UNSUPERVISED LEARNING</a:t>
          </a:r>
          <a:endParaRPr lang="en-IN" sz="1400" b="1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1043404" y="1492646"/>
        <a:ext cx="1797843" cy="1078706"/>
      </dsp:txXfrm>
    </dsp:sp>
    <dsp:sp modelId="{0E56BCBD-6E45-48A3-AA1E-05D9B582A21C}">
      <dsp:nvSpPr>
        <dsp:cNvPr id="0" name=""/>
        <dsp:cNvSpPr/>
      </dsp:nvSpPr>
      <dsp:spPr>
        <a:xfrm>
          <a:off x="1916922" y="2569553"/>
          <a:ext cx="2236751" cy="383340"/>
        </a:xfrm>
        <a:custGeom>
          <a:avLst/>
          <a:gdLst/>
          <a:ahLst/>
          <a:cxnLst/>
          <a:rect l="0" t="0" r="0" b="0"/>
          <a:pathLst>
            <a:path>
              <a:moveTo>
                <a:pt x="2236751" y="0"/>
              </a:moveTo>
              <a:lnTo>
                <a:pt x="2236751" y="208770"/>
              </a:lnTo>
              <a:lnTo>
                <a:pt x="0" y="208770"/>
              </a:lnTo>
              <a:lnTo>
                <a:pt x="0" y="383340"/>
              </a:lnTo>
            </a:path>
          </a:pathLst>
        </a:custGeom>
        <a:noFill/>
        <a:ln w="9525" cap="flat" cmpd="sng" algn="ctr">
          <a:solidFill>
            <a:schemeClr val="accent5">
              <a:shade val="90000"/>
              <a:hueOff val="132914"/>
              <a:satOff val="-3321"/>
              <a:lumOff val="15891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978429" y="2759155"/>
        <a:ext cx="113736" cy="4135"/>
      </dsp:txXfrm>
    </dsp:sp>
    <dsp:sp modelId="{28A2F745-BE20-4029-A55D-20DF5D6032D3}">
      <dsp:nvSpPr>
        <dsp:cNvPr id="0" name=""/>
        <dsp:cNvSpPr/>
      </dsp:nvSpPr>
      <dsp:spPr>
        <a:xfrm>
          <a:off x="3254752" y="1492646"/>
          <a:ext cx="1797843" cy="1078706"/>
        </a:xfrm>
        <a:prstGeom prst="rect">
          <a:avLst/>
        </a:prstGeom>
        <a:solidFill>
          <a:schemeClr val="accent5">
            <a:shade val="50000"/>
            <a:hueOff val="202378"/>
            <a:satOff val="-4476"/>
            <a:lumOff val="3359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SUPERVISED LEARNING</a:t>
          </a:r>
          <a:endParaRPr lang="en-IN" sz="1400" b="1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254752" y="1492646"/>
        <a:ext cx="1797843" cy="1078706"/>
      </dsp:txXfrm>
    </dsp:sp>
    <dsp:sp modelId="{1FE80B25-F9EE-44D8-A77F-C63B92694602}">
      <dsp:nvSpPr>
        <dsp:cNvPr id="0" name=""/>
        <dsp:cNvSpPr/>
      </dsp:nvSpPr>
      <dsp:spPr>
        <a:xfrm>
          <a:off x="1018000" y="2985293"/>
          <a:ext cx="1797843" cy="1078706"/>
        </a:xfrm>
        <a:prstGeom prst="rect">
          <a:avLst/>
        </a:prstGeom>
        <a:solidFill>
          <a:schemeClr val="accent5">
            <a:shade val="50000"/>
            <a:hueOff val="101189"/>
            <a:satOff val="-2238"/>
            <a:lumOff val="1679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 dirty="0" smtClean="0">
            <a:latin typeface="Times New Roman" pitchFamily="18" charset="0"/>
            <a:cs typeface="Times New Roman" pitchFamily="18" charset="0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BUSINESS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SOLUTION</a:t>
          </a:r>
        </a:p>
      </dsp:txBody>
      <dsp:txXfrm>
        <a:off x="1018000" y="2985293"/>
        <a:ext cx="1797843" cy="10787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80DA20-7E52-45D6-ACB6-6B7F42C3012F}">
      <dsp:nvSpPr>
        <dsp:cNvPr id="0" name=""/>
        <dsp:cNvSpPr/>
      </dsp:nvSpPr>
      <dsp:spPr>
        <a:xfrm rot="4396374">
          <a:off x="2715443" y="1291146"/>
          <a:ext cx="5601197" cy="3906136"/>
        </a:xfrm>
        <a:prstGeom prst="swooshArrow">
          <a:avLst>
            <a:gd name="adj1" fmla="val 16310"/>
            <a:gd name="adj2" fmla="val 313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0CCD58-CD08-4472-B56F-DD0A66BA6A14}">
      <dsp:nvSpPr>
        <dsp:cNvPr id="0" name=""/>
        <dsp:cNvSpPr/>
      </dsp:nvSpPr>
      <dsp:spPr>
        <a:xfrm>
          <a:off x="4599373" y="1676610"/>
          <a:ext cx="141447" cy="141447"/>
        </a:xfrm>
        <a:prstGeom prst="ellips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F121DD5D-7843-4106-B5B1-2BB7454F5EC9}">
      <dsp:nvSpPr>
        <dsp:cNvPr id="0" name=""/>
        <dsp:cNvSpPr/>
      </dsp:nvSpPr>
      <dsp:spPr>
        <a:xfrm>
          <a:off x="5277414" y="2150914"/>
          <a:ext cx="141447" cy="141447"/>
        </a:xfrm>
        <a:prstGeom prst="ellips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6A533AF5-3153-46C7-9FEA-6B4B13FE1649}">
      <dsp:nvSpPr>
        <dsp:cNvPr id="0" name=""/>
        <dsp:cNvSpPr/>
      </dsp:nvSpPr>
      <dsp:spPr>
        <a:xfrm>
          <a:off x="5848396" y="2703728"/>
          <a:ext cx="141447" cy="141447"/>
        </a:xfrm>
        <a:prstGeom prst="ellips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3A532BFC-F143-4C8D-AEB5-ECF631C09C1D}">
      <dsp:nvSpPr>
        <dsp:cNvPr id="0" name=""/>
        <dsp:cNvSpPr/>
      </dsp:nvSpPr>
      <dsp:spPr>
        <a:xfrm>
          <a:off x="2314797" y="0"/>
          <a:ext cx="2640791" cy="103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b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altLang="en-US" sz="1400" b="1" kern="1200" dirty="0">
              <a:latin typeface="Times New Roman" panose="02020603050405020304" charset="0"/>
              <a:cs typeface="Times New Roman" panose="02020603050405020304" charset="0"/>
            </a:rPr>
            <a:t>1. </a:t>
          </a:r>
          <a:r>
            <a:rPr lang="en-GB" altLang="en-US" sz="1400" kern="1200" dirty="0">
              <a:latin typeface="Times New Roman" panose="02020603050405020304" charset="0"/>
              <a:cs typeface="Times New Roman" panose="02020603050405020304" charset="0"/>
            </a:rPr>
            <a:t>CONDUCTING SCREENING TEST</a:t>
          </a:r>
        </a:p>
      </dsp:txBody>
      <dsp:txXfrm>
        <a:off x="2314797" y="0"/>
        <a:ext cx="2640791" cy="1038148"/>
      </dsp:txXfrm>
    </dsp:sp>
    <dsp:sp modelId="{C30CB291-2B9B-4A7F-A79B-BA7D01A1A939}">
      <dsp:nvSpPr>
        <dsp:cNvPr id="0" name=""/>
        <dsp:cNvSpPr/>
      </dsp:nvSpPr>
      <dsp:spPr>
        <a:xfrm>
          <a:off x="5745210" y="1450973"/>
          <a:ext cx="3844512" cy="103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>
              <a:latin typeface="Times New Roman" panose="02020603050405020304" charset="0"/>
              <a:cs typeface="Times New Roman" panose="02020603050405020304" charset="0"/>
            </a:rPr>
            <a:t>3.</a:t>
          </a:r>
          <a:r>
            <a:rPr lang="en-GB" sz="1400" kern="1200" dirty="0">
              <a:latin typeface="Times New Roman" panose="02020603050405020304" charset="0"/>
              <a:cs typeface="Times New Roman" panose="02020603050405020304" charset="0"/>
            </a:rPr>
            <a:t> STUDYING THE CHARACTERISTICS OF       DIFFERENT RISK LEVELS</a:t>
          </a:r>
        </a:p>
      </dsp:txBody>
      <dsp:txXfrm>
        <a:off x="5745210" y="1450973"/>
        <a:ext cx="3844512" cy="1038148"/>
      </dsp:txXfrm>
    </dsp:sp>
    <dsp:sp modelId="{2088E6EF-8818-4CA2-9AC1-A5150A3DED1C}">
      <dsp:nvSpPr>
        <dsp:cNvPr id="0" name=""/>
        <dsp:cNvSpPr/>
      </dsp:nvSpPr>
      <dsp:spPr>
        <a:xfrm>
          <a:off x="1544154" y="1298578"/>
          <a:ext cx="2611486" cy="103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altLang="en-US" sz="1400" b="1" kern="1200" dirty="0">
              <a:latin typeface="Times New Roman" panose="02020603050405020304" charset="0"/>
              <a:cs typeface="Times New Roman" panose="02020603050405020304" charset="0"/>
            </a:rPr>
            <a:t>2.</a:t>
          </a:r>
          <a:r>
            <a:rPr lang="en-GB" altLang="en-US" sz="1400" kern="1200" dirty="0">
              <a:latin typeface="Times New Roman" panose="02020603050405020304" charset="0"/>
              <a:cs typeface="Times New Roman" panose="02020603050405020304" charset="0"/>
            </a:rPr>
            <a:t> SEGMENTING PEOPLE INTO DIFFERENT RISK LEVELS </a:t>
          </a:r>
        </a:p>
      </dsp:txBody>
      <dsp:txXfrm>
        <a:off x="1544154" y="1298578"/>
        <a:ext cx="2611486" cy="1038148"/>
      </dsp:txXfrm>
    </dsp:sp>
    <dsp:sp modelId="{39D436CB-BC9E-4547-AB6F-7A36E72A2E58}">
      <dsp:nvSpPr>
        <dsp:cNvPr id="0" name=""/>
        <dsp:cNvSpPr/>
      </dsp:nvSpPr>
      <dsp:spPr>
        <a:xfrm>
          <a:off x="6342295" y="3314938"/>
          <a:ext cx="141447" cy="141447"/>
        </a:xfrm>
        <a:prstGeom prst="ellips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89B881E8-B7BE-44EC-957E-124E28C5CA09}">
      <dsp:nvSpPr>
        <dsp:cNvPr id="0" name=""/>
        <dsp:cNvSpPr/>
      </dsp:nvSpPr>
      <dsp:spPr>
        <a:xfrm>
          <a:off x="6889323" y="2670170"/>
          <a:ext cx="3437890" cy="103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altLang="en-US" sz="1400" b="1" kern="1200" dirty="0">
              <a:latin typeface="Times New Roman" panose="02020603050405020304" charset="0"/>
              <a:cs typeface="Times New Roman" panose="02020603050405020304" charset="0"/>
            </a:rPr>
            <a:t>5.</a:t>
          </a:r>
          <a:r>
            <a:rPr lang="en-GB" altLang="en-US" sz="1400" kern="1200" dirty="0">
              <a:latin typeface="Times New Roman" panose="02020603050405020304" charset="0"/>
              <a:cs typeface="Times New Roman" panose="02020603050405020304" charset="0"/>
            </a:rPr>
            <a:t> FINDING THE ATTRIBUTES THAT CONTRIBUTE TO FOLLOW UP</a:t>
          </a:r>
        </a:p>
      </dsp:txBody>
      <dsp:txXfrm>
        <a:off x="6889323" y="2670170"/>
        <a:ext cx="3437890" cy="1038148"/>
      </dsp:txXfrm>
    </dsp:sp>
    <dsp:sp modelId="{8A6910AD-E9F1-4F02-B6EB-9339716FFA9D}">
      <dsp:nvSpPr>
        <dsp:cNvPr id="0" name=""/>
        <dsp:cNvSpPr/>
      </dsp:nvSpPr>
      <dsp:spPr>
        <a:xfrm>
          <a:off x="1925137" y="2365380"/>
          <a:ext cx="3568636" cy="103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400" b="1" kern="1200">
              <a:sym typeface="+mn-ea"/>
            </a:rPr>
            <a:t>4</a:t>
          </a:r>
          <a:r>
            <a:rPr lang="en-GB" altLang="en-US" sz="1400" b="1" kern="1200">
              <a:latin typeface="Times New Roman" panose="02020603050405020304" charset="0"/>
              <a:cs typeface="Times New Roman" panose="02020603050405020304" charset="0"/>
              <a:sym typeface="+mn-ea"/>
            </a:rPr>
            <a:t>.</a:t>
          </a:r>
          <a:r>
            <a:rPr lang="en-GB" altLang="en-US" sz="1400" kern="1200">
              <a:latin typeface="Times New Roman" panose="02020603050405020304" charset="0"/>
              <a:cs typeface="Times New Roman" panose="02020603050405020304" charset="0"/>
              <a:sym typeface="+mn-ea"/>
            </a:rPr>
            <a:t>MERGING SCREENING AND FOLLOW UP DATASET</a:t>
          </a:r>
          <a:endParaRPr lang="en-GB" altLang="en-US" sz="1400" kern="1200">
            <a:latin typeface="Times New Roman" panose="02020603050405020304" charset="0"/>
            <a:cs typeface="Times New Roman" panose="02020603050405020304" charset="0"/>
          </a:endParaRPr>
        </a:p>
      </dsp:txBody>
      <dsp:txXfrm>
        <a:off x="1925137" y="2365380"/>
        <a:ext cx="3568636" cy="1038148"/>
      </dsp:txXfrm>
    </dsp:sp>
    <dsp:sp modelId="{A46F26F3-AF85-401B-8560-8EA79DF47DC0}">
      <dsp:nvSpPr>
        <dsp:cNvPr id="0" name=""/>
        <dsp:cNvSpPr/>
      </dsp:nvSpPr>
      <dsp:spPr>
        <a:xfrm>
          <a:off x="6740555" y="3938477"/>
          <a:ext cx="141447" cy="141447"/>
        </a:xfrm>
        <a:prstGeom prst="ellips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9BCFA989-BE9C-4D56-A1FF-10C821E2F062}">
      <dsp:nvSpPr>
        <dsp:cNvPr id="0" name=""/>
        <dsp:cNvSpPr/>
      </dsp:nvSpPr>
      <dsp:spPr>
        <a:xfrm>
          <a:off x="2711881" y="3508377"/>
          <a:ext cx="3540325" cy="103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>
              <a:latin typeface="Times New Roman" panose="02020603050405020304" charset="0"/>
              <a:cs typeface="Times New Roman" panose="02020603050405020304" charset="0"/>
            </a:rPr>
            <a:t>6.</a:t>
          </a:r>
          <a:r>
            <a:rPr lang="en-GB" sz="1400" kern="1200" dirty="0">
              <a:latin typeface="Times New Roman" panose="02020603050405020304" charset="0"/>
              <a:cs typeface="Times New Roman" panose="02020603050405020304" charset="0"/>
            </a:rPr>
            <a:t>SEGMENTING PEOPLE BASED ON THE FREQUENCY OF FOLLOW UP </a:t>
          </a:r>
        </a:p>
      </dsp:txBody>
      <dsp:txXfrm>
        <a:off x="2711881" y="3508377"/>
        <a:ext cx="3540325" cy="1038148"/>
      </dsp:txXfrm>
    </dsp:sp>
    <dsp:sp modelId="{82CDA704-43D6-42B7-B2A0-B91F7AD67D0C}">
      <dsp:nvSpPr>
        <dsp:cNvPr id="0" name=""/>
        <dsp:cNvSpPr/>
      </dsp:nvSpPr>
      <dsp:spPr>
        <a:xfrm>
          <a:off x="5883433" y="5450281"/>
          <a:ext cx="3568636" cy="103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t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altLang="en-US" sz="1400" b="1" kern="1200">
              <a:latin typeface="Times New Roman" panose="02020603050405020304" charset="0"/>
              <a:cs typeface="Times New Roman" panose="02020603050405020304" charset="0"/>
            </a:rPr>
            <a:t>7.</a:t>
          </a:r>
          <a:r>
            <a:rPr lang="en-GB" altLang="en-US" sz="1400" kern="1200">
              <a:latin typeface="Times New Roman" panose="02020603050405020304" charset="0"/>
              <a:cs typeface="Times New Roman" panose="02020603050405020304" charset="0"/>
            </a:rPr>
            <a:t> IDENTIFYING THE FEATURES OF THE PEOPLE WHO COME FREQUENTLY</a:t>
          </a:r>
        </a:p>
      </dsp:txBody>
      <dsp:txXfrm>
        <a:off x="5883433" y="5450281"/>
        <a:ext cx="3568636" cy="10381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6B47A7-07A7-424D-9C91-0EF711B077EB}">
      <dsp:nvSpPr>
        <dsp:cNvPr id="0" name=""/>
        <dsp:cNvSpPr/>
      </dsp:nvSpPr>
      <dsp:spPr>
        <a:xfrm>
          <a:off x="1488451" y="0"/>
          <a:ext cx="5077460" cy="507746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E3019C-31F6-44DF-A3C3-473CEE470861}">
      <dsp:nvSpPr>
        <dsp:cNvPr id="0" name=""/>
        <dsp:cNvSpPr/>
      </dsp:nvSpPr>
      <dsp:spPr>
        <a:xfrm>
          <a:off x="4482020" y="510473"/>
          <a:ext cx="3300349" cy="120192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kern="1200" dirty="0" smtClean="0">
              <a:latin typeface="Times New Roman" panose="02020603050405020304" charset="0"/>
              <a:cs typeface="Times New Roman" panose="02020603050405020304" charset="0"/>
            </a:rPr>
            <a:t>CLASS 2:</a:t>
          </a:r>
          <a:r>
            <a:rPr lang="en-IN" sz="1400" kern="1200" dirty="0" smtClean="0">
              <a:latin typeface="Times New Roman" panose="02020603050405020304" charset="0"/>
              <a:cs typeface="Times New Roman" panose="02020603050405020304" charset="0"/>
            </a:rPr>
            <a:t> High risk (2042)</a:t>
          </a:r>
        </a:p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>
              <a:latin typeface="Times New Roman" panose="02020603050405020304" charset="0"/>
              <a:cs typeface="Times New Roman" panose="02020603050405020304" charset="0"/>
            </a:rPr>
            <a:t>- Individuals who show high risk of hypertension and diabetics</a:t>
          </a:r>
        </a:p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>
              <a:latin typeface="Times New Roman" panose="02020603050405020304" charset="0"/>
              <a:cs typeface="Times New Roman" panose="02020603050405020304" charset="0"/>
            </a:rPr>
            <a:t>- Age is high</a:t>
          </a:r>
          <a:endParaRPr lang="en-IN" sz="1400" kern="1200" dirty="0">
            <a:latin typeface="Times New Roman" panose="02020603050405020304" charset="0"/>
            <a:cs typeface="Times New Roman" panose="02020603050405020304" charset="0"/>
          </a:endParaRPr>
        </a:p>
      </dsp:txBody>
      <dsp:txXfrm>
        <a:off x="4540693" y="569146"/>
        <a:ext cx="3183003" cy="1084583"/>
      </dsp:txXfrm>
    </dsp:sp>
    <dsp:sp modelId="{FCF6BF04-A519-445B-A86D-3E67C86F232F}">
      <dsp:nvSpPr>
        <dsp:cNvPr id="0" name=""/>
        <dsp:cNvSpPr/>
      </dsp:nvSpPr>
      <dsp:spPr>
        <a:xfrm>
          <a:off x="4482020" y="1862644"/>
          <a:ext cx="3300349" cy="120192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kern="1200" dirty="0" smtClean="0">
              <a:latin typeface="Times New Roman" panose="02020603050405020304" charset="0"/>
              <a:cs typeface="Times New Roman" panose="02020603050405020304" charset="0"/>
            </a:rPr>
            <a:t>CLASS 1:</a:t>
          </a:r>
          <a:r>
            <a:rPr lang="en-IN" sz="1400" kern="1200" dirty="0" smtClean="0">
              <a:latin typeface="Times New Roman" panose="02020603050405020304" charset="0"/>
              <a:cs typeface="Times New Roman" panose="02020603050405020304" charset="0"/>
            </a:rPr>
            <a:t> Medium risk (3585)</a:t>
          </a:r>
        </a:p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>
              <a:latin typeface="Times New Roman" panose="02020603050405020304" charset="0"/>
              <a:cs typeface="Times New Roman" panose="02020603050405020304" charset="0"/>
            </a:rPr>
            <a:t>- Individual who show moderate risk of  BP, hypertension and obesity </a:t>
          </a:r>
          <a:endParaRPr sz="6500" kern="1200"/>
        </a:p>
      </dsp:txBody>
      <dsp:txXfrm>
        <a:off x="4540693" y="1921317"/>
        <a:ext cx="3183003" cy="1084583"/>
      </dsp:txXfrm>
    </dsp:sp>
    <dsp:sp modelId="{AFB5200A-AF18-476E-B587-3466B41BA9CC}">
      <dsp:nvSpPr>
        <dsp:cNvPr id="0" name=""/>
        <dsp:cNvSpPr/>
      </dsp:nvSpPr>
      <dsp:spPr>
        <a:xfrm>
          <a:off x="4482020" y="3214815"/>
          <a:ext cx="3300349" cy="120192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kern="1200" dirty="0" smtClean="0">
              <a:latin typeface="Times New Roman" panose="02020603050405020304" charset="0"/>
              <a:cs typeface="Times New Roman" panose="02020603050405020304" charset="0"/>
            </a:rPr>
            <a:t>CLASS 0:</a:t>
          </a:r>
          <a:r>
            <a:rPr lang="en-IN" sz="1400" kern="1200" dirty="0" smtClean="0">
              <a:latin typeface="Times New Roman" panose="02020603050405020304" charset="0"/>
              <a:cs typeface="Times New Roman" panose="02020603050405020304" charset="0"/>
            </a:rPr>
            <a:t> Low risk (4371)</a:t>
          </a:r>
        </a:p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>
              <a:latin typeface="Times New Roman" panose="02020603050405020304" charset="0"/>
              <a:cs typeface="Times New Roman" panose="02020603050405020304" charset="0"/>
            </a:rPr>
            <a:t>-  Young Individuals who show high risk of obesity</a:t>
          </a:r>
          <a:endParaRPr lang="en-IN" sz="1400" kern="1200" dirty="0">
            <a:latin typeface="Times New Roman" panose="02020603050405020304" charset="0"/>
            <a:cs typeface="Times New Roman" panose="02020603050405020304" charset="0"/>
          </a:endParaRPr>
        </a:p>
      </dsp:txBody>
      <dsp:txXfrm>
        <a:off x="4540693" y="3273488"/>
        <a:ext cx="3183003" cy="10845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bkpt" val="endCnv"/>
          <dgm:param type="contDir" val="sameDir"/>
          <dgm:param type="grDir" val="tL"/>
          <dgm:param type="flowDir" val="row"/>
        </dgm:alg>
      </dgm:if>
      <dgm:else name="Name3">
        <dgm:alg type="snake">
          <dgm:param type="bkpt" val="endCnv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dim" val="1D"/>
                <dgm:param type="connRout" val="bend"/>
                <dgm:param type="begPts" val="midR bCtr"/>
                <dgm:param type="endPts" val="midL tCtr"/>
              </dgm:alg>
            </dgm:if>
            <dgm:else name="Name6">
              <dgm:alg type="conn">
                <dgm:param type="dim" val="1D"/>
                <dgm:param type="connRout" val="ben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type="swooshArrow" r:blip="" rot="73.2729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#1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dir/>
      <dgm:resizeHandles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#1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8C360-1451-4FAC-96AE-AED9435A511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F04D0-699D-4D6B-A94F-1A7A83CC396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3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88" name="Google Shape;18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3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44" name="Google Shape;14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5" name="Google Shape;1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619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47140-E761-4776-BB05-B90A68E34D6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DF75C-1349-4428-A080-E4DEDA9691AA}" type="slidenum">
              <a:rPr lang="en-US" smtClean="0"/>
            </a:fld>
            <a:endParaRPr lang="en-US"/>
          </a:p>
        </p:txBody>
      </p:sp>
      <p:pic>
        <p:nvPicPr>
          <p:cNvPr id="7" name="Picture 2" descr="D:\1.PGPBA\01. Marketing\GL High Res Logos\Greatlearning Logo_160915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600" y="-25897"/>
            <a:ext cx="3149600" cy="32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 Diagonal Corner Rectangle 7"/>
          <p:cNvSpPr/>
          <p:nvPr userDrawn="1"/>
        </p:nvSpPr>
        <p:spPr>
          <a:xfrm>
            <a:off x="60037" y="84280"/>
            <a:ext cx="274782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ound Diagonal Corner Rectangle 8"/>
          <p:cNvSpPr/>
          <p:nvPr userDrawn="1"/>
        </p:nvSpPr>
        <p:spPr>
          <a:xfrm>
            <a:off x="60037" y="2373076"/>
            <a:ext cx="274782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jpeg"/><Relationship Id="rId1" Type="http://schemas.openxmlformats.org/officeDocument/2006/relationships/image" Target="../media/image2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jpeg"/><Relationship Id="rId1" Type="http://schemas.openxmlformats.org/officeDocument/2006/relationships/image" Target="../media/image24.jpe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3.wmf"/><Relationship Id="rId7" Type="http://schemas.openxmlformats.org/officeDocument/2006/relationships/oleObject" Target="../embeddings/oleObject3.bin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1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30.png"/><Relationship Id="rId11" Type="http://schemas.openxmlformats.org/officeDocument/2006/relationships/notesSlide" Target="../notesSlides/notesSlide10.xml"/><Relationship Id="rId10" Type="http://schemas.openxmlformats.org/officeDocument/2006/relationships/vmlDrawing" Target="../drawings/vmlDrawing1.vml"/><Relationship Id="rId1" Type="http://schemas.openxmlformats.org/officeDocument/2006/relationships/image" Target="../media/image29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86001" y="865917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6200"/>
            <a:ext cx="1447801" cy="5507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66800" y="1219200"/>
            <a:ext cx="10668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PREDICTING RISK PROFILE FOR MULTIPLE FOLLOW UP CASES AT HEALTHCARE INSTITUTIONS</a:t>
            </a:r>
            <a:endParaRPr lang="en-IN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752600" y="3962400"/>
            <a:ext cx="8305800" cy="2287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chemeClr val="dk1"/>
              </a:buClr>
              <a:buSzPts val="1800"/>
            </a:pPr>
            <a:r>
              <a:rPr lang="en-IN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Team Members   :    Catherine </a:t>
            </a:r>
            <a:r>
              <a:rPr lang="en-IN" b="1" dirty="0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Selvina</a:t>
            </a:r>
            <a:r>
              <a:rPr lang="en-IN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Bernice </a:t>
            </a:r>
            <a:r>
              <a:rPr lang="en-IN" b="1" dirty="0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Andavan</a:t>
            </a:r>
            <a:r>
              <a:rPr lang="en-IN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,  </a:t>
            </a:r>
            <a:r>
              <a:rPr lang="en-IN" b="1" dirty="0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Vasavi</a:t>
            </a:r>
            <a:r>
              <a:rPr lang="en-IN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E,</a:t>
            </a:r>
            <a:endParaRPr lang="en-IN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>
              <a:spcBef>
                <a:spcPts val="360"/>
              </a:spcBef>
              <a:buClr>
                <a:schemeClr val="dk1"/>
              </a:buClr>
              <a:buSzPts val="1800"/>
            </a:pPr>
            <a:r>
              <a:rPr lang="en-IN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                     </a:t>
            </a:r>
            <a:r>
              <a:rPr lang="en-IN" b="1" dirty="0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Swathi</a:t>
            </a:r>
            <a:r>
              <a:rPr lang="en-IN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IN" b="1" dirty="0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Gopinath</a:t>
            </a:r>
            <a:r>
              <a:rPr lang="en-IN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 </a:t>
            </a:r>
            <a:r>
              <a:rPr lang="en-IN" b="1" dirty="0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Pooja</a:t>
            </a:r>
            <a:r>
              <a:rPr lang="en-IN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IN" b="1" dirty="0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Pandey</a:t>
            </a:r>
            <a:r>
              <a:rPr lang="en-IN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 J E </a:t>
            </a:r>
            <a:r>
              <a:rPr lang="en-IN" b="1" dirty="0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Prarthana</a:t>
            </a:r>
            <a:endParaRPr lang="en-IN" b="1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>
              <a:spcBef>
                <a:spcPts val="360"/>
              </a:spcBef>
              <a:buClr>
                <a:srgbClr val="888888"/>
              </a:buClr>
              <a:buSzPts val="1800"/>
            </a:pPr>
            <a:endParaRPr lang="en-IN" b="1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>
              <a:spcBef>
                <a:spcPts val="360"/>
              </a:spcBef>
              <a:buClr>
                <a:schemeClr val="dk1"/>
              </a:buClr>
              <a:buSzPts val="1800"/>
            </a:pPr>
            <a:r>
              <a:rPr lang="en-IN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Mentored by       :     </a:t>
            </a:r>
            <a:r>
              <a:rPr lang="en-IN" b="1" dirty="0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Mr.</a:t>
            </a:r>
            <a:r>
              <a:rPr lang="en-IN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IN" b="1" dirty="0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Dipanjan</a:t>
            </a:r>
            <a:r>
              <a:rPr lang="en-IN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IN" b="1" dirty="0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Goswami</a:t>
            </a:r>
            <a:endParaRPr lang="en-IN" b="1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>
              <a:spcBef>
                <a:spcPts val="360"/>
              </a:spcBef>
              <a:buClr>
                <a:srgbClr val="888888"/>
              </a:buClr>
              <a:buSzPts val="1800"/>
            </a:pPr>
            <a:endParaRPr lang="en-IN" b="1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>
              <a:spcBef>
                <a:spcPts val="360"/>
              </a:spcBef>
              <a:buClr>
                <a:schemeClr val="dk1"/>
              </a:buClr>
              <a:buSzPts val="1800"/>
            </a:pPr>
            <a:r>
              <a:rPr lang="en-IN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Batch                   :      DSE JAN2020 – Group 5  </a:t>
            </a:r>
            <a:endParaRPr lang="en-IN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algn="ctr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6"/>
            <a:ext cx="10972800" cy="622935"/>
          </a:xfrm>
        </p:spPr>
        <p:txBody>
          <a:bodyPr>
            <a:noAutofit/>
          </a:bodyPr>
          <a:lstStyle/>
          <a:p>
            <a:r>
              <a:rPr lang="en-IN" sz="36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</a:t>
            </a:r>
            <a:r>
              <a:rPr lang="en-GB" altLang="en-IN" sz="36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ULTICOLLINEARITY AND OUTLIERS</a:t>
            </a:r>
            <a:r>
              <a:rPr lang="en-IN" sz="36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100" y="871856"/>
            <a:ext cx="11927840" cy="5699125"/>
          </a:xfrm>
        </p:spPr>
        <p:txBody>
          <a:bodyPr/>
          <a:lstStyle/>
          <a:p>
            <a:pPr marL="114300" indent="0" algn="dist">
              <a:lnSpc>
                <a:spcPct val="110000"/>
              </a:lnSpc>
            </a:pPr>
            <a:r>
              <a:rPr lang="en-GB" altLang="en-I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Variance Inflation Factor applied on  screening data  to detect the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multicollinearity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114300" indent="0" algn="dist">
              <a:lnSpc>
                <a:spcPct val="11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114300" indent="0" algn="dist">
              <a:lnSpc>
                <a:spcPct val="110000"/>
              </a:lnSpc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114300" indent="0" algn="dist">
              <a:lnSpc>
                <a:spcPct val="110000"/>
              </a:lnSpc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114300" indent="0" algn="dist">
              <a:lnSpc>
                <a:spcPct val="110000"/>
              </a:lnSpc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800" dirty="0">
              <a:sym typeface="Calibri" panose="020F0502020204030204"/>
            </a:endParaRPr>
          </a:p>
          <a:p>
            <a:pPr marL="685800" lvl="1"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en-IN" sz="1600" dirty="0">
                <a:sym typeface="Calibri" panose="020F0502020204030204"/>
              </a:rPr>
              <a:t>Outliers were detected for the two continuous features Age &amp; BMI.</a:t>
            </a:r>
            <a:endParaRPr sz="16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85800" lvl="1"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en-IN" sz="1600" dirty="0">
                <a:sym typeface="Calibri" panose="020F0502020204030204"/>
              </a:rPr>
              <a:t>The percentage of outliers was negligible compared to the whole data size.</a:t>
            </a:r>
            <a:br>
              <a:rPr lang="en-IN" sz="1600" dirty="0">
                <a:sym typeface="Calibri" panose="020F0502020204030204"/>
              </a:rPr>
            </a:b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dist">
              <a:lnSpc>
                <a:spcPct val="110000"/>
              </a:lnSpc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dist">
              <a:lnSpc>
                <a:spcPct val="110000"/>
              </a:lnSpc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114300" indent="0" algn="dist">
              <a:lnSpc>
                <a:spcPct val="110000"/>
              </a:lnSpc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11430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90" name="Google Shape;90;p13"/>
          <p:cNvGraphicFramePr/>
          <p:nvPr/>
        </p:nvGraphicFramePr>
        <p:xfrm>
          <a:off x="477521" y="1393826"/>
          <a:ext cx="11141286" cy="103695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9480"/>
                <a:gridCol w="646853"/>
                <a:gridCol w="971127"/>
                <a:gridCol w="1254760"/>
                <a:gridCol w="1397847"/>
                <a:gridCol w="1479973"/>
                <a:gridCol w="855980"/>
                <a:gridCol w="901700"/>
                <a:gridCol w="1713653"/>
                <a:gridCol w="999913"/>
              </a:tblGrid>
              <a:tr h="4832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sz="1200" b="1" u="none" strike="noStrike" cap="none"/>
                        <a:t>Variables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12200" marR="12200" marT="915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sz="1200" u="none" strike="noStrike" cap="none"/>
                        <a:t>BMI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12200" marR="12200" marT="915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sz="1200" u="none" strike="noStrike" cap="none"/>
                        <a:t>Is_diabetic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12200" marR="12200" marT="915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sz="1200" u="none" strike="noStrike" cap="none"/>
                        <a:t>MedicationDB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12200" marR="12200" marT="915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sz="1200" u="none" strike="noStrike" cap="none"/>
                        <a:t>is_hypertension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12200" marR="12200" marT="915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sz="1200" u="none" strike="noStrike" cap="none"/>
                        <a:t>Medication_HTN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12200" marR="12200" marT="915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sz="1200" u="none" strike="noStrike" cap="none"/>
                        <a:t>Age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12200" marR="12200" marT="915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sz="1200" u="none" strike="noStrike" cap="none"/>
                        <a:t>Is_thyroid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12200" marR="12200" marT="915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sz="1200" u="none" strike="noStrike" cap="none"/>
                        <a:t>Medication_thyroid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12200" marR="12200" marT="915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sz="1200" u="none" strike="noStrike" cap="none"/>
                        <a:t>Disease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12200" marR="12200" marT="915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537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sz="1200" b="1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VIF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12200" marR="12200" marT="915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sz="1200" u="none" strike="noStrike" cap="none"/>
                        <a:t>27.651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12200" marR="12200" marT="915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sz="1200" u="none" strike="noStrike" cap="none"/>
                        <a:t>19.9283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12200" marR="12200" marT="915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sz="1200" u="none" strike="noStrike" cap="none"/>
                        <a:t>19.743676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12200" marR="12200" marT="915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sz="1200" u="none" strike="noStrike" cap="none"/>
                        <a:t>17.1914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12200" marR="12200" marT="915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sz="1200" u="none" strike="noStrike" cap="none"/>
                        <a:t>17.073153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12200" marR="12200" marT="915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sz="1200" u="none" strike="noStrike" cap="none"/>
                        <a:t>12.06357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12200" marR="12200" marT="915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sz="1200" u="none" strike="noStrike" cap="none"/>
                        <a:t>9.0702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12200" marR="12200" marT="915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sz="1200" u="none" strike="noStrike" cap="none"/>
                        <a:t>9.06079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12200" marR="12200" marT="915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sz="1200" u="none" strike="noStrike" cap="none"/>
                        <a:t>8.652814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12200" marR="12200" marT="915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93" name="Google Shape;93;p13"/>
          <p:cNvGraphicFramePr/>
          <p:nvPr/>
        </p:nvGraphicFramePr>
        <p:xfrm>
          <a:off x="700414" y="4007715"/>
          <a:ext cx="4250420" cy="135165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132753"/>
                <a:gridCol w="2117667"/>
              </a:tblGrid>
              <a:tr h="450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400" u="none" strike="noStrike" cap="none" dirty="0"/>
                        <a:t>Feature name</a:t>
                      </a:r>
                      <a:endParaRPr sz="1400" u="none" strike="noStrike" cap="none" dirty="0"/>
                    </a:p>
                  </a:txBody>
                  <a:tcPr marL="121933" marR="12193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400" u="none" strike="noStrike" cap="none"/>
                        <a:t>% of outliers</a:t>
                      </a:r>
                      <a:endParaRPr sz="1400" u="none" strike="noStrike" cap="none"/>
                    </a:p>
                  </a:txBody>
                  <a:tcPr marL="121933" marR="121933" marT="45725" marB="45725"/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400" u="none" strike="noStrike" cap="none"/>
                        <a:t>BMI</a:t>
                      </a:r>
                      <a:endParaRPr sz="1400" u="none" strike="noStrike" cap="none"/>
                    </a:p>
                  </a:txBody>
                  <a:tcPr marL="121933" marR="12193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400" u="none" strike="noStrike" cap="none"/>
                        <a:t>0.8921</a:t>
                      </a:r>
                      <a:endParaRPr sz="1400" u="none" strike="noStrike" cap="none"/>
                    </a:p>
                  </a:txBody>
                  <a:tcPr marL="121933" marR="121933" marT="45725" marB="45725"/>
                </a:tc>
              </a:tr>
              <a:tr h="450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400" u="none" strike="noStrike" cap="none"/>
                        <a:t>Age</a:t>
                      </a:r>
                      <a:endParaRPr sz="1400" u="none" strike="noStrike" cap="none"/>
                    </a:p>
                  </a:txBody>
                  <a:tcPr marL="121933" marR="12193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400" u="none" strike="noStrike" cap="none" dirty="0"/>
                        <a:t>0.44</a:t>
                      </a:r>
                      <a:endParaRPr sz="1400" u="none" strike="noStrike" cap="none" dirty="0"/>
                    </a:p>
                  </a:txBody>
                  <a:tcPr marL="121933" marR="121933" marT="45725" marB="45725"/>
                </a:tc>
              </a:tr>
            </a:tbl>
          </a:graphicData>
        </a:graphic>
      </p:graphicFrame>
      <p:pic>
        <p:nvPicPr>
          <p:cNvPr id="91" name="Google Shape;91;p13" descr="https://lh6.googleusercontent.com/5sAjRgEc2kD7Lch87q9tEW_n-udg5-bRqkG_Mve-oVO-kctHD7JHrW7N9JcYkBJcQXyMSTX7mt8ejzTGF7GDkUmWbgwf9FsobvOPyo3a0uiaSBm3b3ueGete3tu9ygl55T4Hob5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079154" y="3806191"/>
            <a:ext cx="6846993" cy="2690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99721"/>
            <a:ext cx="10972800" cy="796925"/>
          </a:xfrm>
        </p:spPr>
        <p:txBody>
          <a:bodyPr>
            <a:noAutofit/>
          </a:bodyPr>
          <a:lstStyle/>
          <a:p>
            <a:r>
              <a:rPr lang="en-GB" altLang="en-IN" sz="3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TRANSFORMATION</a:t>
            </a:r>
            <a:br>
              <a:rPr lang="en-IN" sz="3600" b="1" dirty="0"/>
            </a:br>
            <a:endParaRPr lang="en-US" sz="36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796926"/>
            <a:ext cx="10972801" cy="5329555"/>
          </a:xfrm>
        </p:spPr>
        <p:txBody>
          <a:bodyPr/>
          <a:lstStyle/>
          <a:p>
            <a:pPr marL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endParaRPr lang="en-GB" altLang="en-IN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GB" altLang="en-IN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alt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Transformation was applied on two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two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continuous features Age and BMI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BMI :   No significant changes on applying different transformation  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techniques like  log, square root and exponential. 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Skewness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: 0.81)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marL="285750" lvl="0" indent="-28575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Age :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Skewness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before 0.73 .Reduced to 0.13 after log transformation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lnSpc>
                <a:spcPct val="8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1" name="Google Shape;101;p14" descr="https://lh5.googleusercontent.com/dPDfuPV5BB6MyWlYWa-Kk2erP3KIgdmjNnj93Ctev4y-ksgR_aMLrD5BTQ0BIucVIPySivwsF1G8xTfswpg_BCEWgu_bzosKlmaqDtwkUnryp5c6NAuMZ5uOkcjwgrjC1-ZhZpiw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04799" y="3268981"/>
            <a:ext cx="3848947" cy="275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 descr="https://lh6.googleusercontent.com/F4WGObB2kYuP6HcxK4-Vglqs631Ub4tNuQ7AQlWokWiqeMu8fKR9kr3s8z9YB1YiCvTSP_MzNPvNVccF4iR6EXU1lsPo5E3uzKdNc1E26pXMn2qHIGPy8p4HciFLc2ULdPEioGrn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205393" y="3243580"/>
            <a:ext cx="3784600" cy="2849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4" descr="https://lh4.googleusercontent.com/V_gUY1PUI758bHv3mw4ZkL3yJUKqap1JG9qzp_ImUUqlQj8ajdvbFH4lL9htIMUI8Am3paJKLp4Vb6DQvUD6CdTTAqhkmok2KZLjgSh_yQ4RwNnbQtZa0mvkJFrm2zFSUweAykq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067887" y="3245485"/>
            <a:ext cx="3903133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 panose="02020603050405020304"/>
              <a:buNone/>
            </a:pPr>
            <a:r>
              <a:rPr lang="en-GB" sz="36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IMPUTATION TECHNIQUES</a:t>
            </a:r>
            <a:endParaRPr lang="en-GB" sz="3600" b="1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47" name="Google Shape;147;p7"/>
          <p:cNvSpPr txBox="1">
            <a:spLocks noGrp="1"/>
          </p:cNvSpPr>
          <p:nvPr>
            <p:ph type="body" idx="1"/>
          </p:nvPr>
        </p:nvSpPr>
        <p:spPr>
          <a:xfrm>
            <a:off x="431371" y="908720"/>
            <a:ext cx="11425269" cy="5616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/>
              <a:t>Imputation based on feature correlation.</a:t>
            </a:r>
            <a:endParaRPr sz="2000"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/>
              <a:t>Median and Mode Imputation.</a:t>
            </a:r>
            <a:endParaRPr sz="2000"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/>
              <a:t>Simple Imputer (strategy: Most frequent).</a:t>
            </a:r>
            <a:endParaRPr sz="2000"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/>
              <a:t>Iterative Imputer(strategy: Most frequent).</a:t>
            </a:r>
            <a:endParaRPr sz="2000"/>
          </a:p>
          <a:p>
            <a:pPr marL="3429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b="1"/>
          </a:p>
          <a:p>
            <a:pPr marL="3429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3429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3429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3429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</p:txBody>
      </p:sp>
      <p:graphicFrame>
        <p:nvGraphicFramePr>
          <p:cNvPr id="148" name="Google Shape;148;p7"/>
          <p:cNvGraphicFramePr/>
          <p:nvPr/>
        </p:nvGraphicFramePr>
        <p:xfrm>
          <a:off x="7031278" y="3313186"/>
          <a:ext cx="4826700" cy="3312250"/>
        </p:xfrm>
        <a:graphic>
          <a:graphicData uri="http://schemas.openxmlformats.org/drawingml/2006/table">
            <a:tbl>
              <a:tblPr>
                <a:gradFill>
                  <a:gsLst>
                    <a:gs pos="0">
                      <a:srgbClr val="9FC3FF"/>
                    </a:gs>
                    <a:gs pos="35000">
                      <a:srgbClr val="BDD5FF"/>
                    </a:gs>
                    <a:gs pos="100000">
                      <a:srgbClr val="E4EEFF"/>
                    </a:gs>
                  </a:gsLst>
                  <a:lin ang="16200000" scaled="0"/>
                </a:gradFill>
              </a:tblPr>
              <a:tblGrid>
                <a:gridCol w="3156567"/>
                <a:gridCol w="1670133"/>
              </a:tblGrid>
              <a:tr h="33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IN" sz="1600" b="1" u="none" strike="noStrike" cap="none"/>
                        <a:t>Model/Imputation</a:t>
                      </a:r>
                      <a:endParaRPr sz="1600" b="1" i="0" u="none" strike="noStrike" cap="none">
                        <a:solidFill>
                          <a:srgbClr val="FFFFFF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12700" marR="12700" marT="9525" marB="0" anchor="b">
                    <a:solidFill>
                      <a:srgbClr val="538C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IN" sz="1600" b="1" u="none" strike="noStrike" cap="none"/>
                        <a:t>F1</a:t>
                      </a:r>
                      <a:r>
                        <a:rPr lang="en-IN" sz="1600" u="none" strike="noStrike" cap="none"/>
                        <a:t> </a:t>
                      </a:r>
                      <a:r>
                        <a:rPr lang="en-IN" sz="1600" b="1" u="none" strike="noStrike" cap="none"/>
                        <a:t>Score</a:t>
                      </a:r>
                      <a:endParaRPr sz="1600" b="1" i="0" u="none" strike="noStrike" cap="none">
                        <a:solidFill>
                          <a:srgbClr val="FFFFFF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12700" marR="12700" marT="9525" marB="0" anchor="b">
                    <a:solidFill>
                      <a:srgbClr val="538CD5"/>
                    </a:solidFill>
                  </a:tcPr>
                </a:tc>
              </a:tr>
              <a:tr h="331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400" u="none" strike="noStrike" cap="none"/>
                        <a:t>LR/Iterative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12700" marR="12700" marT="9525" marB="0" anchor="b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400" u="none" strike="noStrike" cap="none"/>
                        <a:t>0.9745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12700" marR="12700" marT="9525" marB="0" anchor="b">
                    <a:solidFill>
                      <a:srgbClr val="DAE5F1"/>
                    </a:solidFill>
                  </a:tcPr>
                </a:tc>
              </a:tr>
              <a:tr h="331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400" u="none" strike="noStrike" cap="none"/>
                        <a:t>LR/SI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12700" marR="12700" marT="9525" marB="0" anchor="b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400" u="none" strike="noStrike" cap="none"/>
                        <a:t>0.9634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12700" marR="12700" marT="9525" marB="0" anchor="b">
                    <a:solidFill>
                      <a:srgbClr val="DAE5F1"/>
                    </a:solidFill>
                  </a:tcPr>
                </a:tc>
              </a:tr>
              <a:tr h="331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400" u="none" strike="noStrike" cap="none"/>
                        <a:t>LR/Corr_imput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12700" marR="12700" marT="9525" marB="0" anchor="b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400" u="none" strike="noStrike" cap="none"/>
                        <a:t>0.92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12700" marR="12700" marT="9525" marB="0" anchor="b">
                    <a:solidFill>
                      <a:srgbClr val="DAE5F1"/>
                    </a:solidFill>
                  </a:tcPr>
                </a:tc>
              </a:tr>
              <a:tr h="331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400" u="none" strike="noStrike" cap="none"/>
                        <a:t>DT/Iterative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12700" marR="12700" marT="9525" marB="0" anchor="b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400" u="none" strike="noStrike" cap="none"/>
                        <a:t>0.9787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12700" marR="12700" marT="9525" marB="0" anchor="b">
                    <a:solidFill>
                      <a:srgbClr val="DAE5F1"/>
                    </a:solidFill>
                  </a:tcPr>
                </a:tc>
              </a:tr>
              <a:tr h="331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400" u="none" strike="noStrike" cap="none"/>
                        <a:t>DT/SI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12700" marR="12700" marT="9525" marB="0" anchor="b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400" u="none" strike="noStrike" cap="none"/>
                        <a:t>0.9684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12700" marR="12700" marT="9525" marB="0" anchor="b">
                    <a:solidFill>
                      <a:srgbClr val="DAE5F1"/>
                    </a:solidFill>
                  </a:tcPr>
                </a:tc>
              </a:tr>
              <a:tr h="331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400" u="none" strike="noStrike" cap="none"/>
                        <a:t>RF/Iterative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12700" marR="12700" marT="9525" marB="0" anchor="b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400" u="none" strike="noStrike" cap="none"/>
                        <a:t>0.9933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12700" marR="12700" marT="9525" marB="0" anchor="b">
                    <a:solidFill>
                      <a:srgbClr val="DAE5F1"/>
                    </a:solidFill>
                  </a:tcPr>
                </a:tc>
              </a:tr>
              <a:tr h="331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400" u="none" strike="noStrike" cap="none"/>
                        <a:t>RF/SI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12700" marR="12700" marT="9525" marB="0" anchor="b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400" u="none" strike="noStrike" cap="none"/>
                        <a:t>0.9833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12700" marR="12700" marT="9525" marB="0" anchor="b">
                    <a:solidFill>
                      <a:srgbClr val="DAE5F1"/>
                    </a:solidFill>
                  </a:tcPr>
                </a:tc>
              </a:tr>
              <a:tr h="331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400" u="none" strike="noStrike" cap="none"/>
                        <a:t>DT/Median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12700" marR="12700" marT="9525" marB="0" anchor="b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400" u="none" strike="noStrike" cap="none"/>
                        <a:t>0.9666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12700" marR="12700" marT="9525" marB="0" anchor="b">
                    <a:solidFill>
                      <a:srgbClr val="DAE5F1"/>
                    </a:solidFill>
                  </a:tcPr>
                </a:tc>
              </a:tr>
              <a:tr h="331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400" u="none" strike="noStrike" cap="none"/>
                        <a:t>LR/Median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12700" marR="12700" marT="9525" marB="0" anchor="b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400" u="none" strike="noStrike" cap="none"/>
                        <a:t>0.</a:t>
                      </a:r>
                      <a:r>
                        <a:rPr lang="en-IN"/>
                        <a:t>921</a:t>
                      </a:r>
                      <a:r>
                        <a:rPr lang="en-IN" sz="1400" u="none" strike="noStrike" cap="none"/>
                        <a:t>6 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12700" marR="12700" marT="9525" marB="0" anchor="b">
                    <a:solidFill>
                      <a:srgbClr val="DAE5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9" name="Google Shape;149;p7"/>
          <p:cNvGraphicFramePr/>
          <p:nvPr/>
        </p:nvGraphicFramePr>
        <p:xfrm>
          <a:off x="7024303" y="939453"/>
          <a:ext cx="4850367" cy="20793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96300"/>
                <a:gridCol w="1954067"/>
              </a:tblGrid>
              <a:tr h="50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IN" sz="1600" b="1" u="none" strike="noStrike" cap="none"/>
                        <a:t>Features from screening sheet</a:t>
                      </a:r>
                      <a:endParaRPr sz="1600" b="1" i="0" u="none" strike="noStrike" cap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12700" marR="12700" marT="9525" marB="0" anchor="ctr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38C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IN" sz="1600" b="1" u="none" strike="noStrike" cap="none"/>
                        <a:t>% of missing values &gt; 1%</a:t>
                      </a:r>
                      <a:endParaRPr sz="1600" b="1" i="0" u="none" strike="noStrike" cap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12700" marR="12700" marT="9525" marB="0" anchor="ctr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38CD5"/>
                    </a:solidFill>
                  </a:tcPr>
                </a:tc>
              </a:tr>
              <a:tr h="273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400" u="none" strike="noStrike" cap="none"/>
                        <a:t>other_diseases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12700" marR="12700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400" u="none" strike="noStrike" cap="none"/>
                        <a:t>99.92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12700" marR="12700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D8F1"/>
                    </a:solidFill>
                  </a:tcPr>
                </a:tc>
              </a:tr>
              <a:tr h="263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400" u="none" strike="noStrike" cap="none"/>
                        <a:t>Medication_Dyslipidemia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12700" marR="12700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400" u="none" strike="noStrike" cap="none"/>
                        <a:t>3.9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12700" marR="12700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D8F1"/>
                    </a:solidFill>
                  </a:tcPr>
                </a:tc>
              </a:tr>
              <a:tr h="263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400" u="none" strike="noStrike" cap="none"/>
                        <a:t>Mediaction_otherdisease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12700" marR="12700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400" u="none" strike="noStrike" cap="none"/>
                        <a:t>3.84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12700" marR="12700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D8F1"/>
                    </a:solidFill>
                  </a:tcPr>
                </a:tc>
              </a:tr>
              <a:tr h="275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400" u="none" strike="noStrike" cap="none"/>
                        <a:t>Medication_Thyroid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12700" marR="12700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400" u="none" strike="noStrike" cap="none"/>
                        <a:t>3.73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12700" marR="12700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D8F1"/>
                    </a:solidFill>
                  </a:tcPr>
                </a:tc>
              </a:tr>
              <a:tr h="250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400" u="none" strike="noStrike" cap="none"/>
                        <a:t>Medication_DB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12700" marR="12700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400" u="none" strike="noStrike" cap="none"/>
                        <a:t>3.6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12700" marR="12700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D8F1"/>
                    </a:solidFill>
                  </a:tcPr>
                </a:tc>
              </a:tr>
              <a:tr h="250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400" u="none" strike="noStrike" cap="none"/>
                        <a:t>Medication_HTN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12700" marR="12700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400" u="none" strike="noStrike" cap="none"/>
                        <a:t>3.02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12700" marR="12700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D8F1"/>
                    </a:solidFill>
                  </a:tcPr>
                </a:tc>
              </a:tr>
            </a:tbl>
          </a:graphicData>
        </a:graphic>
      </p:graphicFrame>
      <p:sp>
        <p:nvSpPr>
          <p:cNvPr id="150" name="Google Shape;150;p7"/>
          <p:cNvSpPr txBox="1"/>
          <p:nvPr/>
        </p:nvSpPr>
        <p:spPr>
          <a:xfrm>
            <a:off x="3707705" y="2893512"/>
            <a:ext cx="28225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% of missing data in the follow up sheet</a:t>
            </a:r>
            <a:endParaRPr sz="14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51" name="Google Shape;151;p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57200" y="2519100"/>
            <a:ext cx="6345600" cy="419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7"/>
          <p:cNvSpPr txBox="1"/>
          <p:nvPr/>
        </p:nvSpPr>
        <p:spPr>
          <a:xfrm>
            <a:off x="3234400" y="2907650"/>
            <a:ext cx="2982800" cy="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Null values for the </a:t>
            </a:r>
            <a:endParaRPr sz="1800" b="1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Screening Data</a:t>
            </a:r>
            <a:r>
              <a:rPr lang="en-IN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>
            <a:spLocks noGrp="1"/>
          </p:cNvSpPr>
          <p:nvPr>
            <p:ph type="body" idx="1"/>
          </p:nvPr>
        </p:nvSpPr>
        <p:spPr>
          <a:xfrm>
            <a:off x="124460" y="133351"/>
            <a:ext cx="11827933" cy="668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IN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IN" sz="36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</a:t>
            </a:r>
            <a:r>
              <a:rPr lang="en-GB" altLang="en-IN" sz="36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LUSTERING</a:t>
            </a:r>
            <a:endParaRPr sz="3600" b="1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				</a:t>
            </a: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					          </a:t>
            </a: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58" name="Google Shape;158;p8"/>
          <p:cNvGraphicFramePr/>
          <p:nvPr/>
        </p:nvGraphicFramePr>
        <p:xfrm>
          <a:off x="613833" y="997585"/>
          <a:ext cx="4958081" cy="218313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19364"/>
                <a:gridCol w="2138717"/>
              </a:tblGrid>
              <a:tr h="6426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 panose="02020603050405020304"/>
                        <a:buNone/>
                      </a:pPr>
                      <a:r>
                        <a:rPr lang="en-IN" sz="1600" b="1" u="none" strike="noStrike" cap="none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Clustering Algorithm</a:t>
                      </a:r>
                      <a:endParaRPr lang="en-IN" sz="1600" b="1" u="none" strike="noStrike" cap="none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84667" marR="84667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 panose="02020603050405020304"/>
                        <a:buNone/>
                      </a:pPr>
                      <a:r>
                        <a:rPr lang="en-IN" sz="1600" b="1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 Silhouette Score</a:t>
                      </a:r>
                      <a:endParaRPr sz="1600" b="1" u="none" strike="noStrike" cap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84667" marR="84667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1719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 panose="02020603050405020304"/>
                        <a:buNone/>
                      </a:pPr>
                      <a:r>
                        <a:rPr lang="en-IN" sz="1400" b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KModes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84667" marR="84667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 panose="02020603050405020304"/>
                        <a:buNone/>
                      </a:pPr>
                      <a:r>
                        <a:rPr lang="en-IN" sz="1400" b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-0.08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84667" marR="84667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 panose="02020603050405020304"/>
                        <a:buNone/>
                      </a:pPr>
                      <a:r>
                        <a:rPr lang="en-IN" sz="1400" b="0" u="none" strike="noStrike" cap="none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K- Means</a:t>
                      </a:r>
                      <a:endParaRPr lang="en-IN" sz="1400" b="0" u="none" strike="noStrike" cap="none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84667" marR="84667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 panose="02020603050405020304"/>
                        <a:buNone/>
                      </a:pPr>
                      <a:r>
                        <a:rPr lang="en-IN" sz="1400" b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0.397</a:t>
                      </a:r>
                      <a:endParaRPr lang="en-IN" sz="1400" b="0" u="none" strike="noStrike" cap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84667" marR="84667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 panose="02020603050405020304"/>
                        <a:buNone/>
                      </a:pPr>
                      <a:r>
                        <a:rPr lang="en-IN" sz="1400" b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Hierarchical Clustering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84667" marR="84667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 panose="02020603050405020304"/>
                        <a:buNone/>
                      </a:pPr>
                      <a:r>
                        <a:rPr lang="en-IN" sz="1400" b="0" u="none" strike="noStrike" cap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0.40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84667" marR="84667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131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 panose="02020603050405020304"/>
                        <a:buNone/>
                      </a:pPr>
                      <a:r>
                        <a:rPr lang="en-IN" sz="1400" b="1" u="none" strike="noStrike" cap="none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K-Prototype</a:t>
                      </a:r>
                      <a:endParaRPr sz="1400" b="1" u="none" strike="noStrike" cap="none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84667" marR="84667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 panose="02020603050405020304"/>
                        <a:buNone/>
                      </a:pPr>
                      <a:r>
                        <a:rPr lang="en-IN" sz="1400" b="0" u="none" strike="noStrike" cap="none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0.425</a:t>
                      </a:r>
                      <a:endParaRPr sz="1400" b="0" u="none" strike="noStrike" cap="none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84667" marR="84667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59" name="Google Shape;159;p8" descr="image.png"/>
          <p:cNvSpPr/>
          <p:nvPr/>
        </p:nvSpPr>
        <p:spPr>
          <a:xfrm>
            <a:off x="207433" y="-144463"/>
            <a:ext cx="4064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" name="Text Box 0"/>
          <p:cNvSpPr txBox="1"/>
          <p:nvPr/>
        </p:nvSpPr>
        <p:spPr>
          <a:xfrm>
            <a:off x="6145107" y="1070611"/>
            <a:ext cx="565150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SzPct val="135000"/>
              <a:buFont typeface="Arial" panose="020B0604020202020204" pitchFamily="34" charset="0"/>
              <a:buChar char="•"/>
            </a:pPr>
            <a:r>
              <a:rPr lang="en-GB" altLang="en-US" sz="1600"/>
              <a:t> </a:t>
            </a:r>
            <a:r>
              <a:rPr lang="en-US"/>
              <a:t>The silhouette plot displays a measure of how close each point in one cluster is to points in the neighboring clusters </a:t>
            </a:r>
            <a:r>
              <a:rPr lang="en-GB" altLang="en-US"/>
              <a:t>.</a:t>
            </a:r>
            <a:endParaRPr lang="en-US"/>
          </a:p>
          <a:p>
            <a:pPr marL="285750" indent="-285750" algn="l">
              <a:buSzPct val="135000"/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 algn="l">
              <a:buSzPct val="135000"/>
              <a:buFont typeface="Arial" panose="020B0604020202020204" pitchFamily="34" charset="0"/>
              <a:buChar char="•"/>
            </a:pPr>
            <a:r>
              <a:rPr lang="en-US"/>
              <a:t> This measure </a:t>
            </a:r>
            <a:r>
              <a:rPr lang="en-GB" altLang="en-US"/>
              <a:t>ie, </a:t>
            </a:r>
            <a:r>
              <a:rPr lang="en-US">
                <a:sym typeface="+mn-ea"/>
              </a:rPr>
              <a:t>Silhouette coefficients</a:t>
            </a:r>
            <a:r>
              <a:rPr lang="en-US"/>
              <a:t> </a:t>
            </a:r>
            <a:r>
              <a:rPr lang="en-GB" altLang="en-US"/>
              <a:t>, </a:t>
            </a:r>
            <a:r>
              <a:rPr lang="en-US"/>
              <a:t>has a range of [-1, 1].</a:t>
            </a:r>
            <a:endParaRPr lang="en-US"/>
          </a:p>
          <a:p>
            <a:pPr marL="285750" indent="-285750" algn="l">
              <a:buSzPct val="135000"/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 algn="l">
              <a:buSzPct val="135000"/>
              <a:buFont typeface="Arial" panose="020B0604020202020204" pitchFamily="34" charset="0"/>
              <a:buChar char="•"/>
            </a:pPr>
            <a:r>
              <a:rPr lang="en-GB" altLang="en-US"/>
              <a:t> ( +1) </a:t>
            </a:r>
            <a:r>
              <a:rPr lang="en-US"/>
              <a:t> indicate that the sample is far away from the neighboring clusters.</a:t>
            </a:r>
            <a:endParaRPr lang="en-US"/>
          </a:p>
          <a:p>
            <a:pPr marL="285750" indent="-285750" algn="l">
              <a:buSzPct val="135000"/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 algn="l">
              <a:buSzPct val="135000"/>
              <a:buFont typeface="Arial" panose="020B0604020202020204" pitchFamily="34" charset="0"/>
              <a:buChar char="•"/>
            </a:pPr>
            <a:r>
              <a:rPr lang="en-GB" altLang="en-US"/>
              <a:t> ( </a:t>
            </a:r>
            <a:r>
              <a:rPr lang="en-US"/>
              <a:t>0 </a:t>
            </a:r>
            <a:r>
              <a:rPr lang="en-GB" altLang="en-US"/>
              <a:t>) </a:t>
            </a:r>
            <a:r>
              <a:rPr lang="en-US"/>
              <a:t>indicates that the sample is on or very close to the decision boundary between two neighboring clusters </a:t>
            </a:r>
            <a:endParaRPr lang="en-US"/>
          </a:p>
          <a:p>
            <a:pPr marL="285750" indent="-285750" algn="l">
              <a:buSzPct val="135000"/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 algn="l">
              <a:buSzPct val="135000"/>
              <a:buFont typeface="Arial" panose="020B0604020202020204" pitchFamily="34" charset="0"/>
              <a:buChar char="•"/>
            </a:pPr>
            <a:r>
              <a:rPr lang="en-GB" altLang="en-US"/>
              <a:t> ( -1 )</a:t>
            </a:r>
            <a:r>
              <a:rPr lang="en-US"/>
              <a:t> values indicate that those samples might have been assigned to the wrong cluster.</a:t>
            </a:r>
            <a:endParaRPr lang="en-US"/>
          </a:p>
          <a:p>
            <a:pPr algn="l">
              <a:buSzPct val="135000"/>
            </a:pPr>
            <a:endParaRPr lang="en-US"/>
          </a:p>
          <a:p>
            <a:pPr marL="285750" indent="-285750" algn="l">
              <a:buSzPct val="135000"/>
              <a:buFont typeface="Arial" panose="020B0604020202020204" pitchFamily="34" charset="0"/>
              <a:buChar char="•"/>
            </a:pPr>
            <a:r>
              <a:rPr lang="en-US" dirty="0" smtClean="0">
                <a:sym typeface="+mn-ea"/>
              </a:rPr>
              <a:t>K-Prototype algorithm gave us the highest Silhouette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IN" dirty="0" smtClean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score.</a:t>
            </a:r>
            <a:endParaRPr lang="en-IN" dirty="0" smtClean="0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indent="-285750">
              <a:buSzPct val="135000"/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Hierarchical Clustering gave us a descent score too, but its readability 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and </a:t>
            </a:r>
            <a:r>
              <a:rPr lang="en-IN" dirty="0" smtClean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interpretability was not proper.</a:t>
            </a:r>
            <a:endParaRPr lang="en-IN" dirty="0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algn="l">
              <a:buSzPct val="135000"/>
            </a:pP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80" y="3293110"/>
            <a:ext cx="4165600" cy="3406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261620"/>
            <a:ext cx="10972800" cy="599440"/>
          </a:xfrm>
        </p:spPr>
        <p:txBody>
          <a:bodyPr>
            <a:normAutofit fontScale="90000"/>
          </a:bodyPr>
          <a:lstStyle/>
          <a:p>
            <a:b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CLUSTERS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graphicFrame>
        <p:nvGraphicFramePr>
          <p:cNvPr id="11" name="Diagram 10"/>
          <p:cNvGraphicFramePr/>
          <p:nvPr/>
        </p:nvGraphicFramePr>
        <p:xfrm>
          <a:off x="1264921" y="1182370"/>
          <a:ext cx="9725660" cy="5077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"/>
          <p:cNvSpPr txBox="1">
            <a:spLocks noGrp="1"/>
          </p:cNvSpPr>
          <p:nvPr>
            <p:ph type="title"/>
          </p:nvPr>
        </p:nvSpPr>
        <p:spPr>
          <a:xfrm>
            <a:off x="609600" y="-237995"/>
            <a:ext cx="10972800" cy="1352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36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</a:t>
            </a:r>
            <a:r>
              <a:rPr lang="en-GB" altLang="en-IN" sz="36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EATURE SELECTION</a:t>
            </a:r>
            <a:endParaRPr lang="en-GB" altLang="en-IN" sz="3600" b="1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8" name="Google Shape;168;p9"/>
          <p:cNvSpPr txBox="1">
            <a:spLocks noGrp="1"/>
          </p:cNvSpPr>
          <p:nvPr>
            <p:ph type="body" idx="1"/>
          </p:nvPr>
        </p:nvSpPr>
        <p:spPr>
          <a:xfrm>
            <a:off x="762000" y="701675"/>
            <a:ext cx="11275907" cy="612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16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1016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Methods used for feature selection: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Backward elimination method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 Tree Classifier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4953000"/>
            <a:ext cx="10820400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 of Feature Selection :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Reduces over fitting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Less redundant data means less noise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accuracy and computational time. 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3481705"/>
            <a:ext cx="1131908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Least significant features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Alcohol,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Medication_Dyslipidemia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Is_thyroid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Highest significant features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Age, medication_HTN, BMI, Disease, BP_riskscore, is_diabetic, OB_category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871855"/>
            <a:ext cx="5882013" cy="26098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698500"/>
          </a:xfrm>
        </p:spPr>
        <p:txBody>
          <a:bodyPr>
            <a:noAutofit/>
          </a:bodyPr>
          <a:lstStyle/>
          <a:p>
            <a:br>
              <a:rPr lang="en-IN" sz="3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</a:br>
            <a:r>
              <a:rPr lang="en-IN" sz="3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M</a:t>
            </a:r>
            <a:r>
              <a:rPr lang="en-GB" altLang="en-IN" sz="3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ODEL BUILDING </a:t>
            </a:r>
            <a:br>
              <a:rPr lang="en-IN" sz="3600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4501" y="1142366"/>
            <a:ext cx="11137900" cy="5367655"/>
          </a:xfrm>
        </p:spPr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6" name="Google Shape;172;p9"/>
          <p:cNvSpPr txBox="1"/>
          <p:nvPr/>
        </p:nvSpPr>
        <p:spPr>
          <a:xfrm>
            <a:off x="441960" y="1324610"/>
            <a:ext cx="11530965" cy="5014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Baseline </a:t>
            </a:r>
            <a:r>
              <a:rPr lang="en-IN" sz="20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models: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Logistic​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Regression, Decision Tree, Random Forest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IN" sz="2000" b="1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000" b="1" dirty="0" smtClean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000" b="1" dirty="0" smtClean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000" b="1" dirty="0" smtClean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000" b="1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000" b="1" i="0" u="none" strike="noStrike" cap="none" dirty="0" smtClean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endParaRPr lang="en-IN" sz="2000" b="1" i="0" u="none" strike="noStrike" cap="none" dirty="0" smtClean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endParaRPr lang="en-IN" sz="2000" b="1" i="0" u="none" strike="noStrike" cap="none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r>
              <a:rPr lang="en-IN" sz="2000" b="1" i="0" u="none" strike="noStrike" cap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Random </a:t>
            </a:r>
            <a:r>
              <a:rPr lang="en-IN" sz="20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Forest </a:t>
            </a:r>
            <a:r>
              <a:rPr lang="en-IN" sz="20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: </a:t>
            </a:r>
            <a:r>
              <a:rPr lang="en-IN" sz="2000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</a:rPr>
              <a:t>T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aking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as our main model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gained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16.66 % over variance error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compromised 12%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bias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 ,so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decided to go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Random​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Forest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​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final model.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Ensemble Methods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20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endParaRPr sz="20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aphicFrame>
        <p:nvGraphicFramePr>
          <p:cNvPr id="171" name="Google Shape;171;p9"/>
          <p:cNvGraphicFramePr/>
          <p:nvPr/>
        </p:nvGraphicFramePr>
        <p:xfrm>
          <a:off x="518795" y="5049520"/>
          <a:ext cx="11307445" cy="157988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441575"/>
                <a:gridCol w="3213100"/>
                <a:gridCol w="2825750"/>
                <a:gridCol w="2827020"/>
              </a:tblGrid>
              <a:tr h="452120">
                <a:tc>
                  <a:txBody>
                    <a:bodyPr/>
                    <a:lstStyle/>
                    <a:p>
                      <a:pPr marL="544830" marR="55626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>
                          <a:sym typeface="Cambria" panose="02040503050406030204"/>
                        </a:rPr>
                        <a:t>Model</a:t>
                      </a:r>
                      <a:endParaRPr sz="1800" u="none" strike="noStrike" cap="none" dirty="0"/>
                    </a:p>
                  </a:txBody>
                  <a:tcPr marL="121933" marR="121933" marT="45725" marB="45725"/>
                </a:tc>
                <a:tc>
                  <a:txBody>
                    <a:bodyPr/>
                    <a:lstStyle/>
                    <a:p>
                      <a:pPr marL="297180" marR="30861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>
                          <a:sym typeface="Cambria" panose="02040503050406030204"/>
                        </a:rPr>
                        <a:t>Bias error</a:t>
                      </a:r>
                      <a:endParaRPr sz="1800" u="none" strike="noStrike" cap="none" dirty="0"/>
                    </a:p>
                  </a:txBody>
                  <a:tcPr marL="121933" marR="121933" marT="45725" marB="45725"/>
                </a:tc>
                <a:tc>
                  <a:txBody>
                    <a:bodyPr/>
                    <a:lstStyle/>
                    <a:p>
                      <a:pPr marL="163830" marR="165735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>
                          <a:sym typeface="Cambria" panose="02040503050406030204"/>
                        </a:rPr>
                        <a:t>Variance error</a:t>
                      </a:r>
                      <a:endParaRPr sz="1800" u="none" strike="noStrike" cap="none" dirty="0"/>
                    </a:p>
                  </a:txBody>
                  <a:tcPr marL="121933" marR="121933" marT="45725" marB="45725"/>
                </a:tc>
                <a:tc>
                  <a:txBody>
                    <a:bodyPr/>
                    <a:lstStyle/>
                    <a:p>
                      <a:pPr marL="373380" marR="38608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>
                          <a:sym typeface="Cambria" panose="02040503050406030204"/>
                        </a:rPr>
                        <a:t>F1 Score</a:t>
                      </a:r>
                      <a:endParaRPr sz="1800" u="none" strike="noStrike" cap="none" dirty="0"/>
                    </a:p>
                  </a:txBody>
                  <a:tcPr marL="121933" marR="121933" marT="45725" marB="45725"/>
                </a:tc>
              </a:tr>
              <a:tr h="304800">
                <a:tc>
                  <a:txBody>
                    <a:bodyPr/>
                    <a:lstStyle/>
                    <a:p>
                      <a:pPr marL="50927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 dirty="0" smtClean="0">
                          <a:sym typeface="Cambria" panose="02040503050406030204"/>
                        </a:rPr>
                        <a:t>Decision</a:t>
                      </a:r>
                      <a:r>
                        <a:rPr lang="en-IN" sz="1400" u="none" strike="noStrike" cap="none" baseline="0" dirty="0" smtClean="0">
                          <a:sym typeface="Cambria" panose="02040503050406030204"/>
                        </a:rPr>
                        <a:t> Tree</a:t>
                      </a:r>
                      <a:endParaRPr sz="1400" u="none" strike="noStrike" cap="none" dirty="0"/>
                    </a:p>
                  </a:txBody>
                  <a:tcPr marL="121933" marR="121933" marT="45725" marB="4572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0.0327</a:t>
                      </a:r>
                      <a:endParaRPr lang="en-US" sz="1400" dirty="0">
                        <a:effectLst/>
                        <a:latin typeface="Calibri" panose="020F0502020204030204"/>
                        <a:ea typeface="Calibri" panose="020F0502020204030204"/>
                        <a:cs typeface="Arial" panose="020B0604020202020204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0.000045</a:t>
                      </a:r>
                      <a:endParaRPr lang="en-US" sz="1400" dirty="0">
                        <a:effectLst/>
                        <a:latin typeface="Calibri" panose="020F0502020204030204"/>
                        <a:ea typeface="Calibri" panose="020F0502020204030204"/>
                        <a:cs typeface="Arial" panose="020B0604020202020204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96.73%</a:t>
                      </a:r>
                      <a:endParaRPr lang="en-US" sz="1400" dirty="0">
                        <a:effectLst/>
                        <a:latin typeface="Calibri" panose="020F0502020204030204"/>
                        <a:ea typeface="Calibri" panose="020F0502020204030204"/>
                        <a:cs typeface="Arial" panose="020B0604020202020204"/>
                      </a:endParaRPr>
                    </a:p>
                  </a:txBody>
                  <a:tcPr marL="0" marR="0" marT="0" marB="0" anchor="b"/>
                </a:tc>
              </a:tr>
              <a:tr h="304800">
                <a:tc>
                  <a:txBody>
                    <a:bodyPr/>
                    <a:lstStyle/>
                    <a:p>
                      <a:pPr marL="24257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 dirty="0">
                          <a:sym typeface="Cambria" panose="02040503050406030204"/>
                        </a:rPr>
                        <a:t>Random Forest</a:t>
                      </a:r>
                      <a:endParaRPr sz="1400" u="none" strike="noStrike" cap="none" dirty="0"/>
                    </a:p>
                  </a:txBody>
                  <a:tcPr marL="121933" marR="121933" marT="45725" marB="45725"/>
                </a:tc>
                <a:tc>
                  <a:txBody>
                    <a:bodyPr/>
                    <a:lstStyle/>
                    <a:p>
                      <a:pPr marL="297180" marR="29972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 dirty="0">
                          <a:sym typeface="Cambria" panose="02040503050406030204"/>
                        </a:rPr>
                        <a:t>0.0087</a:t>
                      </a:r>
                      <a:endParaRPr sz="1400" u="none" strike="noStrike" cap="none" dirty="0"/>
                    </a:p>
                  </a:txBody>
                  <a:tcPr marL="121933" marR="121933" marT="45725" marB="45725"/>
                </a:tc>
                <a:tc>
                  <a:txBody>
                    <a:bodyPr/>
                    <a:lstStyle/>
                    <a:p>
                      <a:pPr marL="151130" marR="165735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 dirty="0">
                          <a:sym typeface="Cambria" panose="02040503050406030204"/>
                        </a:rPr>
                        <a:t>0.000005</a:t>
                      </a:r>
                      <a:endParaRPr sz="1400" u="none" strike="noStrike" cap="none" dirty="0"/>
                    </a:p>
                  </a:txBody>
                  <a:tcPr marL="121933" marR="121933" marT="45725" marB="45725"/>
                </a:tc>
                <a:tc>
                  <a:txBody>
                    <a:bodyPr/>
                    <a:lstStyle/>
                    <a:p>
                      <a:pPr marL="373380" marR="381635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 dirty="0">
                          <a:sym typeface="Cambria" panose="02040503050406030204"/>
                        </a:rPr>
                        <a:t>99.13%</a:t>
                      </a:r>
                      <a:endParaRPr sz="1400" u="none" strike="noStrike" cap="none" dirty="0"/>
                    </a:p>
                  </a:txBody>
                  <a:tcPr marL="121933" marR="121933" marT="45725" marB="45725"/>
                </a:tc>
              </a:tr>
              <a:tr h="2133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Cat Boost</a:t>
                      </a:r>
                      <a:endParaRPr lang="en-US" sz="1400" dirty="0">
                        <a:effectLst/>
                        <a:latin typeface="Calibri" panose="020F0502020204030204"/>
                        <a:ea typeface="Calibri" panose="020F0502020204030204"/>
                        <a:cs typeface="Arial" panose="020B0604020202020204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0.007</a:t>
                      </a:r>
                      <a:endParaRPr lang="en-US" sz="1400" dirty="0">
                        <a:effectLst/>
                        <a:latin typeface="Calibri" panose="020F0502020204030204"/>
                        <a:ea typeface="Calibri" panose="020F0502020204030204"/>
                        <a:cs typeface="Arial" panose="020B0604020202020204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0.000006</a:t>
                      </a:r>
                      <a:endParaRPr lang="en-US" sz="1400" dirty="0">
                        <a:effectLst/>
                        <a:latin typeface="Calibri" panose="020F0502020204030204"/>
                        <a:ea typeface="Calibri" panose="020F0502020204030204"/>
                        <a:cs typeface="Arial" panose="020B0604020202020204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99.3%</a:t>
                      </a:r>
                      <a:endParaRPr lang="en-US" sz="1400" dirty="0">
                        <a:effectLst/>
                        <a:latin typeface="Calibri" panose="020F0502020204030204"/>
                        <a:ea typeface="Calibri" panose="020F0502020204030204"/>
                        <a:cs typeface="Arial" panose="020B0604020202020204"/>
                      </a:endParaRPr>
                    </a:p>
                  </a:txBody>
                  <a:tcPr marL="0" marR="0" marT="0" marB="0" anchor="b"/>
                </a:tc>
              </a:tr>
              <a:tr h="304800">
                <a:tc>
                  <a:txBody>
                    <a:bodyPr/>
                    <a:lstStyle/>
                    <a:p>
                      <a:pPr marL="19558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 dirty="0">
                          <a:sym typeface="Cambria" panose="02040503050406030204"/>
                        </a:rPr>
                        <a:t>Gradient Boost</a:t>
                      </a:r>
                      <a:endParaRPr sz="1400" u="none" strike="noStrike" cap="none" dirty="0"/>
                    </a:p>
                  </a:txBody>
                  <a:tcPr marL="121933" marR="121933" marT="45725" marB="45725"/>
                </a:tc>
                <a:tc>
                  <a:txBody>
                    <a:bodyPr/>
                    <a:lstStyle/>
                    <a:p>
                      <a:pPr marL="297180" marR="307975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 dirty="0">
                          <a:sym typeface="Cambria" panose="02040503050406030204"/>
                        </a:rPr>
                        <a:t>0.008</a:t>
                      </a:r>
                      <a:endParaRPr sz="1400" u="none" strike="noStrike" cap="none" dirty="0"/>
                    </a:p>
                  </a:txBody>
                  <a:tcPr marL="121933" marR="121933" marT="45725" marB="45725"/>
                </a:tc>
                <a:tc>
                  <a:txBody>
                    <a:bodyPr/>
                    <a:lstStyle/>
                    <a:p>
                      <a:pPr marL="151130" marR="165735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 dirty="0">
                          <a:sym typeface="Cambria" panose="02040503050406030204"/>
                        </a:rPr>
                        <a:t>0.000009</a:t>
                      </a:r>
                      <a:endParaRPr sz="1400" u="none" strike="noStrike" cap="none" dirty="0"/>
                    </a:p>
                  </a:txBody>
                  <a:tcPr marL="121933" marR="121933" marT="45725" marB="45725"/>
                </a:tc>
                <a:tc>
                  <a:txBody>
                    <a:bodyPr/>
                    <a:lstStyle/>
                    <a:p>
                      <a:pPr marL="369570" marR="38608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 dirty="0">
                          <a:sym typeface="Cambria" panose="02040503050406030204"/>
                        </a:rPr>
                        <a:t>99.2%</a:t>
                      </a:r>
                      <a:endParaRPr sz="1400" u="none" strike="noStrike" cap="none" dirty="0"/>
                    </a:p>
                  </a:txBody>
                  <a:tcPr marL="121933" marR="121933" marT="45725" marB="45725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1850" y="1776095"/>
          <a:ext cx="10531475" cy="1858645"/>
        </p:xfrm>
        <a:graphic>
          <a:graphicData uri="http://schemas.openxmlformats.org/drawingml/2006/table">
            <a:tbl>
              <a:tblPr firstRow="1" bandRow="1">
                <a:tableStyleId>{8ACC04A9-5C13-472F-94EE-71AE60E87B94}</a:tableStyleId>
              </a:tblPr>
              <a:tblGrid>
                <a:gridCol w="1506220"/>
                <a:gridCol w="1838960"/>
                <a:gridCol w="1807845"/>
                <a:gridCol w="1806575"/>
                <a:gridCol w="1807210"/>
                <a:gridCol w="1764665"/>
              </a:tblGrid>
              <a:tr h="624840">
                <a:tc>
                  <a:txBody>
                    <a:bodyPr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Model 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Bias Error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Variance  Error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Precision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Recall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F1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Score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/>
                      <a:r>
                        <a:rPr lang="en-US" sz="1400" b="1" dirty="0" smtClean="0">
                          <a:latin typeface="Calibri" panose="020F0502020204030204" charset="0"/>
                        </a:rPr>
                        <a:t>Logistic</a:t>
                      </a:r>
                      <a:endParaRPr lang="en-US" sz="1400" b="1" dirty="0">
                        <a:latin typeface="Calibri" panose="020F050202020403020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IN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0.000035</a:t>
                      </a:r>
                      <a:endParaRPr lang="en-US" sz="1400" dirty="0">
                        <a:latin typeface="Calibri" panose="020F050202020403020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400" dirty="0" smtClean="0">
                          <a:latin typeface="Calibri" panose="020F0502020204030204" charset="0"/>
                        </a:rPr>
                        <a:t>0.97</a:t>
                      </a:r>
                      <a:endParaRPr lang="en-US" sz="1400" dirty="0">
                        <a:latin typeface="Calibri" panose="020F050202020403020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400" dirty="0" smtClean="0">
                          <a:latin typeface="Calibri" panose="020F0502020204030204" charset="0"/>
                        </a:rPr>
                        <a:t>0.96</a:t>
                      </a:r>
                      <a:endParaRPr lang="en-US" sz="1400" dirty="0">
                        <a:latin typeface="Calibri" panose="020F050202020403020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IN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97.33%</a:t>
                      </a:r>
                      <a:endParaRPr lang="en-US" sz="1400" dirty="0">
                        <a:latin typeface="Calibri" panose="020F050202020403020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62585">
                <a:tc>
                  <a:txBody>
                    <a:bodyPr/>
                    <a:p>
                      <a:pPr algn="ctr"/>
                      <a:r>
                        <a:rPr lang="en-IN" sz="14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Decision Tree</a:t>
                      </a:r>
                      <a:endParaRPr lang="en-US" sz="1400" dirty="0">
                        <a:latin typeface="Calibri" panose="020F050202020403020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IN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0.0327</a:t>
                      </a:r>
                      <a:endParaRPr lang="en-US" sz="1400" dirty="0">
                        <a:latin typeface="Calibri" panose="020F050202020403020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IN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0.000045</a:t>
                      </a:r>
                      <a:endParaRPr lang="en-US" sz="1400" dirty="0">
                        <a:latin typeface="Calibri" panose="020F050202020403020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400" dirty="0" smtClean="0">
                          <a:latin typeface="Calibri" panose="020F0502020204030204" charset="0"/>
                        </a:rPr>
                        <a:t>0.99</a:t>
                      </a:r>
                      <a:endParaRPr lang="en-US" sz="1400" dirty="0">
                        <a:latin typeface="Calibri" panose="020F050202020403020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400" dirty="0" smtClean="0">
                          <a:latin typeface="Calibri" panose="020F0502020204030204" charset="0"/>
                        </a:rPr>
                        <a:t>0.99</a:t>
                      </a:r>
                      <a:endParaRPr lang="en-US" sz="1400" dirty="0">
                        <a:latin typeface="Calibri" panose="020F050202020403020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IN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96.73%</a:t>
                      </a:r>
                      <a:endParaRPr lang="en-US" sz="1400" dirty="0">
                        <a:latin typeface="Calibri" panose="020F050202020403020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505460">
                <a:tc>
                  <a:txBody>
                    <a:bodyPr/>
                    <a:p>
                      <a:pPr algn="ctr"/>
                      <a:r>
                        <a:rPr lang="en-IN" sz="14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Random Forest</a:t>
                      </a:r>
                      <a:endParaRPr lang="en-US" sz="1400" dirty="0">
                        <a:latin typeface="Calibri" panose="020F050202020403020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IN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0.0087</a:t>
                      </a:r>
                      <a:endParaRPr lang="en-US" sz="1400" dirty="0">
                        <a:latin typeface="Calibri" panose="020F050202020403020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IN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0.000005</a:t>
                      </a:r>
                      <a:endParaRPr lang="en-US" sz="1400" dirty="0">
                        <a:latin typeface="Calibri" panose="020F050202020403020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400" dirty="0" smtClean="0">
                          <a:latin typeface="Calibri" panose="020F0502020204030204" charset="0"/>
                        </a:rPr>
                        <a:t>0.98</a:t>
                      </a:r>
                      <a:endParaRPr lang="en-US" sz="1400" dirty="0">
                        <a:latin typeface="Calibri" panose="020F050202020403020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400" dirty="0" smtClean="0">
                          <a:latin typeface="Calibri" panose="020F0502020204030204" charset="0"/>
                        </a:rPr>
                        <a:t>0.99</a:t>
                      </a:r>
                      <a:endParaRPr lang="en-US" sz="1400" dirty="0">
                        <a:latin typeface="Calibri" panose="020F050202020403020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IN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charset="0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99.13%</a:t>
                      </a:r>
                      <a:endParaRPr lang="en-US" sz="1400" dirty="0">
                        <a:latin typeface="Calibri" panose="020F050202020403020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991"/>
            <a:ext cx="10972800" cy="641985"/>
          </a:xfrm>
        </p:spPr>
        <p:txBody>
          <a:bodyPr>
            <a:normAutofit/>
          </a:bodyPr>
          <a:lstStyle/>
          <a:p>
            <a:r>
              <a:rPr lang="en-GB" altLang="en-IN" sz="311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FOLLOW UP</a:t>
            </a:r>
            <a:endParaRPr lang="en-GB" altLang="en-IN" sz="311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" y="612140"/>
            <a:ext cx="11384280" cy="5514340"/>
          </a:xfrm>
        </p:spPr>
        <p:txBody>
          <a:bodyPr/>
          <a:lstStyle/>
          <a:p>
            <a:pPr marL="114300" indent="0"/>
            <a:r>
              <a:rPr lang="en-GB" altLang="en-US" sz="2000"/>
              <a:t> </a:t>
            </a:r>
            <a:r>
              <a:rPr lang="en-IN" sz="18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KPrototype clustering</a:t>
            </a:r>
            <a:r>
              <a:rPr lang="en-IN" sz="1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gave us to two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sz="1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clusters with a </a:t>
            </a:r>
            <a:r>
              <a:rPr lang="en-IN" sz="180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 silhouette score of </a:t>
            </a:r>
            <a:r>
              <a:rPr lang="en-US" sz="180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0.58</a:t>
            </a:r>
            <a:r>
              <a:rPr lang="en-IN" sz="180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.</a:t>
            </a:r>
            <a:endParaRPr lang="en-US" sz="2000"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marL="114300" indent="0">
              <a:buNone/>
            </a:pPr>
            <a:r>
              <a:rPr lang="en-GB" altLang="en-US" sz="2000"/>
              <a:t> </a:t>
            </a:r>
            <a:endParaRPr lang="en-GB" altLang="en-US" sz="2000"/>
          </a:p>
          <a:p>
            <a:pPr marL="114300" indent="0">
              <a:buNone/>
            </a:pPr>
            <a:endParaRPr lang="en-GB" altLang="en-US" sz="2000"/>
          </a:p>
          <a:p>
            <a:pPr marL="114300" indent="0">
              <a:buNone/>
            </a:pPr>
            <a:endParaRPr lang="en-GB" altLang="en-US" sz="2000"/>
          </a:p>
          <a:p>
            <a:pPr marL="114300" indent="0">
              <a:buNone/>
            </a:pPr>
            <a:endParaRPr lang="en-GB" altLang="en-US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GB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 DB_category by clusters:</a:t>
            </a:r>
            <a:endParaRPr lang="en-GB" altLang="en-US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521547" y="1061085"/>
          <a:ext cx="11065933" cy="109728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4182533"/>
                <a:gridCol w="3441700"/>
                <a:gridCol w="3441700"/>
              </a:tblGrid>
              <a:tr h="365760">
                <a:tc>
                  <a:txBody>
                    <a:bodyPr/>
                    <a:lstStyle/>
                    <a:p>
                      <a:r>
                        <a:rPr lang="en-GB" altLang="en-US" sz="1800" dirty="0"/>
                        <a:t>Clusters </a:t>
                      </a:r>
                      <a:endParaRPr lang="en-GB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 or 2 Follow ups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&gt;2 Follow ups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Class 0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27.5%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72.5%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 dirty="0"/>
                        <a:t>Class 1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51%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49%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/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6342380" y="4655186"/>
            <a:ext cx="5494867" cy="1651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16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00"/>
              <a:buChar char="•"/>
            </a:pPr>
            <a:r>
              <a:rPr lang="en-GB" altLang="en-IN" sz="1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GB" altLang="en-I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More than 75% of the people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who are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healthy and revisit are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of the age les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 </a:t>
            </a:r>
            <a:r>
              <a:rPr lang="en-I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than 37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also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majorly males turn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up</a:t>
            </a:r>
            <a:r>
              <a:rPr lang="en-I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for follow ups,  compared to females.</a:t>
            </a:r>
            <a:endParaRPr lang="en-IN" sz="16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1016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00"/>
              <a:buNone/>
            </a:pP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600" indent="0" algn="just">
              <a:buSzPts val="2000"/>
            </a:pPr>
            <a:r>
              <a:rPr lang="en-I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Overall, Obesity and being diabetic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plays </a:t>
            </a:r>
            <a:r>
              <a:rPr lang="en-I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major role in multiple follow up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visits of the individuals.</a:t>
            </a:r>
            <a:endParaRPr lang="en-US" sz="1600"/>
          </a:p>
        </p:txBody>
      </p:sp>
      <p:pic>
        <p:nvPicPr>
          <p:cNvPr id="61" name="image31.jpe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25213" y="2901950"/>
            <a:ext cx="6063827" cy="3775710"/>
          </a:xfrm>
          <a:prstGeom prst="rect">
            <a:avLst/>
          </a:prstGeom>
        </p:spPr>
      </p:pic>
      <p:pic>
        <p:nvPicPr>
          <p:cNvPr id="59" name="image30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58561" y="2602231"/>
            <a:ext cx="5512647" cy="200850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652348" y="2280921"/>
            <a:ext cx="652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/>
              <a:t>Elbow plot for K Prototype clustering on merged data</a:t>
            </a:r>
            <a:endParaRPr lang="en-US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</a:t>
            </a:r>
            <a:r>
              <a:rPr lang="en-GB" altLang="en-IN" sz="40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USINESS RECOMMENDATION</a:t>
            </a:r>
            <a:r>
              <a:rPr lang="en-IN" sz="40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br>
              <a:rPr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68705"/>
            <a:ext cx="10972800" cy="5354320"/>
          </a:xfrm>
        </p:spPr>
        <p:txBody>
          <a:bodyPr>
            <a:normAutofit fontScale="90000" lnSpcReduction="10000"/>
          </a:bodyPr>
          <a:lstStyle/>
          <a:p>
            <a:pPr marL="114300" indent="0">
              <a:buNone/>
            </a:pPr>
            <a:r>
              <a:rPr lang="en-US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IN" sz="28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Healthcare </a:t>
            </a:r>
            <a:r>
              <a:rPr lang="en-IN" sz="2800" b="1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start-ups </a:t>
            </a:r>
            <a:r>
              <a:rPr lang="en-IN" sz="28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</a:t>
            </a:r>
            <a:endParaRPr lang="en-IN" sz="2800" b="1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457200" marR="13906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800100" marR="139065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Medical networking apps like </a:t>
            </a:r>
            <a:r>
              <a:rPr lang="en-IN" sz="2000" b="1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Portea</a:t>
            </a:r>
            <a:r>
              <a:rPr lang="en-IN" sz="20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medical, </a:t>
            </a:r>
            <a:r>
              <a:rPr lang="en-IN" sz="2000" b="1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Curofy</a:t>
            </a:r>
            <a:r>
              <a:rPr lang="en-IN" sz="20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</a:t>
            </a:r>
            <a:r>
              <a:rPr lang="en-IN" sz="2000" b="1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Tricog</a:t>
            </a:r>
            <a:r>
              <a:rPr lang="en-IN" sz="20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health </a:t>
            </a:r>
            <a:r>
              <a:rPr lang="en-GB" altLang="en-IN" sz="20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</a:t>
            </a:r>
            <a:r>
              <a:rPr lang="en-IN" sz="2000" b="1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ervices</a:t>
            </a:r>
            <a:r>
              <a:rPr lang="en-IN" sz="20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r>
              <a:rPr lang="en-IN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and</a:t>
            </a:r>
            <a:r>
              <a:rPr lang="en-IN" sz="20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IN" sz="2000" b="1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Tattvan</a:t>
            </a:r>
            <a:r>
              <a:rPr lang="en-IN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help doctors diagnose and cure diseases  faster and  better.</a:t>
            </a:r>
            <a:endParaRPr lang="en-IN"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800100" marR="139065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800100" marR="139065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These </a:t>
            </a:r>
            <a:r>
              <a:rPr lang="en-IN" sz="20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startups</a:t>
            </a:r>
            <a:r>
              <a:rPr lang="en-IN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aim at providing affordable and accessible healthcare services and thus conduct health camps across the country</a:t>
            </a:r>
            <a:r>
              <a:rPr lang="en-GB" altLang="en-IN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 </a:t>
            </a:r>
            <a:endParaRPr lang="en-IN"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R="13906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800100" marR="139065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GB" altLang="en-IN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</a:t>
            </a:r>
            <a:r>
              <a:rPr lang="en-IN" sz="20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ur</a:t>
            </a:r>
            <a:r>
              <a:rPr lang="en-IN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model </a:t>
            </a:r>
            <a:r>
              <a:rPr lang="en-GB" altLang="en-IN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can help these </a:t>
            </a:r>
            <a:r>
              <a:rPr lang="en-GB" altLang="en-IN" sz="20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startups</a:t>
            </a:r>
            <a:r>
              <a:rPr lang="en-GB" altLang="en-IN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IN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 figure out the attributes that influence the follow up and target the right audience to make the camp cost effective. 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3287" y="1837691"/>
            <a:ext cx="3694853" cy="20377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9274" y="1809751"/>
            <a:ext cx="4229100" cy="205295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39090"/>
            <a:ext cx="10972800" cy="636905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IN" sz="25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Fitness apps:</a:t>
            </a:r>
            <a:endParaRPr lang="en-IN" sz="25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14300" indent="0">
              <a:buNone/>
            </a:pPr>
            <a:endParaRPr lang="en-IN" sz="25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14300" indent="0">
              <a:buNone/>
            </a:pPr>
            <a:endParaRPr lang="en-IN" sz="25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14300" indent="0">
              <a:buNone/>
            </a:pPr>
            <a:endParaRPr lang="en-IN" sz="25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14300" indent="0">
              <a:buNone/>
            </a:pPr>
            <a:endParaRPr lang="en-IN" sz="25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14300" indent="0">
              <a:buNone/>
            </a:pPr>
            <a:endParaRPr lang="en-IN" sz="25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14300" indent="0">
              <a:buNone/>
            </a:pPr>
            <a:endParaRPr lang="en-IN" sz="25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93115" marR="139065" algn="just"/>
            <a:r>
              <a:rPr lang="en-IN" sz="200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We can recommend our solution to</a:t>
            </a:r>
            <a:r>
              <a:rPr lang="en-US" sz="200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 </a:t>
            </a:r>
            <a:r>
              <a:rPr lang="en-IN" sz="200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fitness apps like </a:t>
            </a:r>
            <a:r>
              <a:rPr lang="en-IN" sz="2000" b="1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healthify me, my  fitness pal, fitbit, life sum </a:t>
            </a:r>
            <a:r>
              <a:rPr lang="en-IN" sz="200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etc,</a:t>
            </a:r>
            <a:r>
              <a:rPr lang="en-US" sz="200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.</a:t>
            </a:r>
            <a:endParaRPr lang="en-US" sz="2000"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marL="793115" marR="139065" algn="just"/>
            <a:r>
              <a:rPr lang="en-GB" altLang="en-US" sz="200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H</a:t>
            </a:r>
            <a:r>
              <a:rPr lang="en-IN" sz="200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elp</a:t>
            </a:r>
            <a:r>
              <a:rPr lang="en-GB" altLang="en-IN" sz="200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ing </a:t>
            </a:r>
            <a:r>
              <a:rPr lang="en-IN" sz="200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 them in curating</a:t>
            </a:r>
            <a:r>
              <a:rPr lang="en-US" sz="200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  </a:t>
            </a:r>
            <a:r>
              <a:rPr lang="en-IN" sz="200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diet plans, physical</a:t>
            </a:r>
            <a:r>
              <a:rPr lang="en-US" sz="200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 </a:t>
            </a:r>
            <a:r>
              <a:rPr lang="en-IN" sz="200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exercise,</a:t>
            </a:r>
            <a:r>
              <a:rPr lang="en-US" sz="200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 </a:t>
            </a:r>
            <a:r>
              <a:rPr lang="en-IN" sz="200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meditation</a:t>
            </a:r>
            <a:r>
              <a:rPr lang="en-US" sz="200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,    </a:t>
            </a:r>
            <a:r>
              <a:rPr lang="en-IN" sz="200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and</a:t>
            </a:r>
            <a:r>
              <a:rPr lang="en-US" sz="200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 </a:t>
            </a:r>
            <a:r>
              <a:rPr lang="en-IN" sz="200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medication intake</a:t>
            </a:r>
            <a:r>
              <a:rPr lang="en-US" sz="200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 </a:t>
            </a:r>
            <a:r>
              <a:rPr lang="en-IN" sz="200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reminders for those </a:t>
            </a:r>
            <a:r>
              <a:rPr lang="en-US" sz="200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 </a:t>
            </a:r>
            <a:r>
              <a:rPr lang="en-IN" sz="200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who have  modifiable risk factors that can be eliminated through medical intervention or lifestyle  changes.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2000" b="1"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algn="l">
              <a:buNone/>
            </a:pPr>
            <a:endParaRPr lang="en-IN" sz="25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14300" indent="0">
              <a:buNone/>
            </a:pPr>
            <a:endParaRPr lang="en-US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14300" indent="0">
              <a:buNone/>
            </a:pP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0834" y="1133476"/>
            <a:ext cx="4842087" cy="19462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380" y="1148081"/>
            <a:ext cx="5532120" cy="19323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993" y="5135246"/>
            <a:ext cx="6348307" cy="16224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2255"/>
            <a:ext cx="10972800" cy="675005"/>
          </a:xfrm>
        </p:spPr>
        <p:txBody>
          <a:bodyPr>
            <a:normAutofit fontScale="90000"/>
          </a:bodyPr>
          <a:p>
            <a:b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TABLE OF CONTENTS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endParaRPr lang="en-US"/>
          </a:p>
        </p:txBody>
      </p:sp>
      <p:graphicFrame>
        <p:nvGraphicFramePr>
          <p:cNvPr id="6" name="Diagram 5"/>
          <p:cNvGraphicFramePr/>
          <p:nvPr/>
        </p:nvGraphicFramePr>
        <p:xfrm>
          <a:off x="2741295" y="1035050"/>
          <a:ext cx="6416675" cy="5618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407" y="202566"/>
            <a:ext cx="12011660" cy="6563995"/>
          </a:xfrm>
        </p:spPr>
        <p:txBody>
          <a:bodyPr>
            <a:normAutofit/>
          </a:bodyPr>
          <a:lstStyle/>
          <a:p>
            <a:pPr marL="114300" indent="0"/>
            <a:r>
              <a:rPr lang="en-GB" altLang="en-IN" sz="2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r>
              <a:rPr lang="en-IN" sz="2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Government schemes and other NGOs:</a:t>
            </a:r>
            <a:endParaRPr lang="en-IN" sz="28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14300" indent="0">
              <a:buNone/>
            </a:pPr>
            <a:endParaRPr lang="en-IN" sz="28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14300" indent="0">
              <a:buNone/>
            </a:pPr>
            <a:endParaRPr lang="en-IN" sz="28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14300" indent="0">
              <a:buNone/>
            </a:pPr>
            <a:endParaRPr lang="en-IN" sz="28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14300" indent="0">
              <a:buNone/>
            </a:pPr>
            <a:endParaRPr lang="en-IN" sz="28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14300" indent="0">
              <a:buNone/>
            </a:pPr>
            <a:endParaRPr lang="en-IN" sz="28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r>
              <a:rPr lang="en-US"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</a:t>
            </a:r>
            <a:r>
              <a:rPr lang="en-IN"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ncorporation</a:t>
            </a:r>
            <a:r>
              <a:rPr lang="en-IN" sz="2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IN"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 schemes like </a:t>
            </a:r>
            <a:r>
              <a:rPr lang="en-IN" sz="2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Pradhan Mantri Swasthya Suraksha Yojana, National Ayush Mission (NAM) , National Program for the Healthcare for the Elderly</a:t>
            </a:r>
            <a:r>
              <a:rPr lang="en-US" sz="2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 lang="en-IN" sz="2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r>
              <a:rPr lang="en-US" sz="2000">
                <a:solidFill>
                  <a:srgbClr val="444444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</a:t>
            </a:r>
            <a:r>
              <a:rPr lang="en-IN" sz="2000">
                <a:solidFill>
                  <a:srgbClr val="444444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y  using our models we can make disease detection easy and bring out cost</a:t>
            </a:r>
            <a:r>
              <a:rPr lang="en-US" sz="2000">
                <a:solidFill>
                  <a:srgbClr val="444444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IN" sz="2000">
                <a:solidFill>
                  <a:srgbClr val="444444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effective healthcare solutions to  the </a:t>
            </a:r>
            <a:r>
              <a:rPr lang="en-US" sz="2000">
                <a:solidFill>
                  <a:srgbClr val="444444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IN" sz="2000">
                <a:solidFill>
                  <a:srgbClr val="444444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society .</a:t>
            </a:r>
            <a:endParaRPr lang="en-US" sz="2000"/>
          </a:p>
          <a:p>
            <a:endParaRPr lang="en-US" sz="20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>
              <a:buNone/>
            </a:pPr>
            <a:endParaRPr lang="en-US" sz="20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9001" y="805815"/>
            <a:ext cx="4828540" cy="17729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946" y="727711"/>
            <a:ext cx="3066627" cy="1928495"/>
          </a:xfrm>
          <a:prstGeom prst="rect">
            <a:avLst/>
          </a:prstGeom>
        </p:spPr>
      </p:pic>
      <p:graphicFrame>
        <p:nvGraphicFramePr>
          <p:cNvPr id="10" name="Object 9"/>
          <p:cNvGraphicFramePr/>
          <p:nvPr/>
        </p:nvGraphicFramePr>
        <p:xfrm>
          <a:off x="477521" y="4486910"/>
          <a:ext cx="3362113" cy="2296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" r:id="rId3" imgW="3200400" imgH="2800350" progId="Paint.Picture">
                  <p:embed/>
                </p:oleObj>
              </mc:Choice>
              <mc:Fallback>
                <p:oleObj name="" r:id="rId3" imgW="3200400" imgH="2800350" progId="Paint.Picture">
                  <p:embed/>
                  <p:pic>
                    <p:nvPicPr>
                      <p:cNvPr id="0" name="Picture 103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7521" y="4486910"/>
                        <a:ext cx="3362113" cy="2296160"/>
                      </a:xfrm>
                      <a:prstGeom prst="rect">
                        <a:avLst/>
                      </a:prstGeom>
                      <a:noFill/>
                      <a:ln w="28575" cap="rnd" cmpd="sng">
                        <a:noFill/>
                        <a:prstDash val="soli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/>
          <p:nvPr/>
        </p:nvGraphicFramePr>
        <p:xfrm>
          <a:off x="8151708" y="4523106"/>
          <a:ext cx="3793913" cy="2268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" r:id="rId5" imgW="3114675" imgH="2847975" progId="Paint.Picture">
                  <p:embed/>
                </p:oleObj>
              </mc:Choice>
              <mc:Fallback>
                <p:oleObj name="" r:id="rId5" imgW="3114675" imgH="2847975" progId="Paint.Picture">
                  <p:embed/>
                  <p:pic>
                    <p:nvPicPr>
                      <p:cNvPr id="0" name="Picture 103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51708" y="4523106"/>
                        <a:ext cx="3793913" cy="2268855"/>
                      </a:xfrm>
                      <a:prstGeom prst="rect">
                        <a:avLst/>
                      </a:prstGeom>
                      <a:ln w="28575" cmpd="sng">
                        <a:noFill/>
                        <a:prstDash val="soli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/>
          <p:nvPr/>
        </p:nvGraphicFramePr>
        <p:xfrm>
          <a:off x="4225713" y="4512311"/>
          <a:ext cx="3591560" cy="2312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" r:id="rId7" imgW="3257550" imgH="2771775" progId="Paint.Picture">
                  <p:embed/>
                </p:oleObj>
              </mc:Choice>
              <mc:Fallback>
                <p:oleObj name="" r:id="rId7" imgW="3257550" imgH="2771775" progId="Paint.Picture">
                  <p:embed/>
                  <p:pic>
                    <p:nvPicPr>
                      <p:cNvPr id="0" name="Picture 103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25713" y="4512311"/>
                        <a:ext cx="3591560" cy="2312035"/>
                      </a:xfrm>
                      <a:prstGeom prst="rect">
                        <a:avLst/>
                      </a:prstGeom>
                      <a:ln w="28575" cap="rnd" cmpd="sng">
                        <a:noFill/>
                        <a:prstDash val="soli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 panose="02020603050405020304"/>
              <a:buNone/>
            </a:pPr>
            <a:r>
              <a:rPr lang="en-IN" sz="6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Thank you</a:t>
            </a:r>
            <a:endParaRPr sz="60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10972800" cy="100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 panose="02020603050405020304"/>
              <a:buNone/>
            </a:pPr>
            <a:r>
              <a:rPr lang="en-IN" sz="36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 Definition</a:t>
            </a:r>
            <a:endParaRPr sz="3600" b="1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1"/>
          </p:nvPr>
        </p:nvSpPr>
        <p:spPr>
          <a:xfrm>
            <a:off x="533400" y="1066800"/>
            <a:ext cx="11049000" cy="579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205105" lvl="0" indent="-40449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 panose="02020603050405020304"/>
              <a:buChar char="•"/>
            </a:pPr>
            <a:r>
              <a:rPr lang="en-IN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Identifying the factors that influence the risk level/category of an individual and multiple follow up visits in an healthcare institution.</a:t>
            </a:r>
            <a:endParaRPr dirty="0"/>
          </a:p>
          <a:p>
            <a:pPr marL="342900" marR="205105" lvl="0" indent="-290195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To improve the affordability and accessibility to healthcare sector of our  </a:t>
            </a:r>
            <a:br>
              <a:rPr lang="en-IN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IN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country by predicting the CVD risk in people.</a:t>
            </a:r>
            <a:endParaRPr dirty="0"/>
          </a:p>
          <a:p>
            <a:pPr marL="342900" marR="205105" lvl="0" indent="-290195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This helps people in rural </a:t>
            </a:r>
            <a:r>
              <a:rPr lang="en-IN" sz="20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india</a:t>
            </a:r>
            <a:r>
              <a:rPr lang="en-IN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who have poor medical infrastructure and least  </a:t>
            </a:r>
            <a:br>
              <a:rPr lang="en-IN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IN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aware of lifestyle diseases, by  detecting the risk levels at preliminary stages   </a:t>
            </a:r>
            <a:br>
              <a:rPr lang="en-IN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IN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providing them with medical counselling and medications to improve or stop </a:t>
            </a:r>
            <a:br>
              <a:rPr lang="en-IN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IN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onset of a disease.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 sz="36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 Solution </a:t>
            </a:r>
            <a:endParaRPr sz="3600" b="1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290195" algn="just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000"/>
              <a:buChar char="•"/>
            </a:pPr>
            <a:r>
              <a:rPr lang="en-IN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Segmentation of people to various risk levels : low, medium and  high-risk who turn up for the medical camp i.e., using screening data.</a:t>
            </a:r>
            <a:endParaRPr dirty="0"/>
          </a:p>
          <a:p>
            <a:pPr marL="342900" lvl="0" indent="-290195" algn="just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000"/>
              <a:buChar char="•"/>
            </a:pPr>
            <a:r>
              <a:rPr lang="en-IN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Correlating the labelled data thus obtained with the supplementary follow up data and understanding the parameters/factors that leads to multiple visits of people to the hospital in future. </a:t>
            </a:r>
            <a:endParaRPr dirty="0"/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116"/>
            <a:ext cx="10972800" cy="588645"/>
          </a:xfrm>
        </p:spPr>
        <p:txBody>
          <a:bodyPr>
            <a:noAutofit/>
          </a:bodyPr>
          <a:lstStyle/>
          <a:p>
            <a:r>
              <a:rPr lang="en-GB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FLOW CHART</a:t>
            </a:r>
            <a:endParaRPr lang="en-GB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Diagram 7"/>
          <p:cNvGraphicFramePr/>
          <p:nvPr/>
        </p:nvGraphicFramePr>
        <p:xfrm>
          <a:off x="-82973" y="530225"/>
          <a:ext cx="12374033" cy="6488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134621" y="149860"/>
            <a:ext cx="11818031" cy="6635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IN" sz="3600" b="1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FEATURES CORRELATION</a:t>
            </a:r>
            <a:endParaRPr sz="3600" b="1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  <a:p>
            <a:pPr marL="3429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  <a:p>
            <a:pPr marL="3429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  <a:p>
            <a:pPr marL="3429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  <a:p>
            <a:pPr marL="3429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  <a:p>
            <a:pPr marL="3429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  <a:p>
            <a:pPr marL="3429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  <a:p>
            <a:pPr marL="3429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  <a:p>
            <a:pPr marL="3429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  <a:p>
            <a:pPr marL="3429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  <a:p>
            <a:pPr marL="3429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  <a:p>
            <a:pPr marL="3429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</p:txBody>
      </p:sp>
      <p:pic>
        <p:nvPicPr>
          <p:cNvPr id="101" name="Google Shape;101;p3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207434" y="980729"/>
            <a:ext cx="11984567" cy="576064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" descr="data:image/png;base64,iVBORw0KGgoAAAANSUhEUgAABIEAAAPnCAYAAAC4PFwIAAAABHNCSVQICAgIfAhkiAAAAAlwSFlzAAALEgAACxIB0t1+/AAAADh0RVh0U29mdHdhcmUAbWF0cGxvdGxpYiB2ZXJzaW9uMy4xLjEsIGh0dHA6Ly9tYXRwbG90bGliLm9yZy8QZhcZAAAgAElEQVR4nOzdebiXc/748eerTUbZUp2IQmEU5WcZa5sWUlliMINs38QwljH2yDbGMozBSDP2YRCilTaFsUaLbSTUhDalyJI6vX9/nLvT6XSS6nTO6Xyej+s6V5/7fb/u9/363OfDdZ3X9Xq/P5FSQpIkSZIkSZVblfJOQJIkSZIkSeufRSBJkiRJkqQcYBFIkiRJkiQpB1gEkiRJkiRJygEWgSRJkiRJknKARSBJkiRJkqQcYBGoHEVEtfLOQZIkSZIk5QaLQKUkIjaJiCERMTEi3o2IYyNi74h4JRt7IyJqR8TJEdE/IgYBw7Nr/xgRb0bEpIi4usicJ2TXTYiIeyKiaja+MCKuz+Z9LSLq/0ReD0TE37I8PomIo7PxiIibs1zfiYhj1/MjkiRJkiRJ5cgiUOk5BPgipdQipdQceA54HDg3pdQCaA98n8XuB/RIKbWLiI5AU2AfoCWwZ0S0iohfAscCB6SUWgL5wG+z6zcBXsvmfRH4v9Xk1gA4EOgC/DkbOyq737Lcbo6IBuv0BCRJkiRJUoXlcqTS8w5wS0TcCAwG5gMzUkpvAqSUvgaICIARKaV52XUds5/x2XEtCopCuwN7Am9m12wMzM5ifszuAfAW0GE1uT2TUloKvF+ka+hA4N8ppXxgVkSMBfYGBha9MCJ6Aj0B7rnnnj179uz5sx6GJEmSJGmDE+WdgNYvi0ClJKU0OSL2BDoDN1Cw1CutIvzbIq8DuCGldE/RgIg4B3gwpXRpCdcvTiktmzuf1f8eFxW7X9F/f1JKqR/Qb9nhz7lGkiRJkiRVPC4HKyURsTXwXUrpX8AtwL7A1hGxd3a+9io2gn4eODUiamVx20REPWAUcHT2mojYMiIalWLKLwLHRkTViKgLtALeKMX5JUmSJElSBWInUOnZjYJ9dZYCi4EzKei2uSMiNqZgP6D2xS9KKQ3P9v95NVv2tRA4IaX0fkRcAQyPiCrZnL8DppVSvgMo2JtoIgUdPhellGaW0tySJEmSJKmCieWriqTV8sMiSZIkSZWXewJVci4HkyRJkiRJygEuB6skIuJy4Jhiw/1TSteXRz6SJEmSJKlicTmY1oQfFkmSJEmqvFwOVsm5HEySJEmSJCkHWASSJEmSJEnKARaBJEmSJEmScoBFIEmSJEmSpBxgEUiSJEmSJCkHWASSJEmSJEnKARaBJEmSJEmScoBFIEmSJEmSpBxgEUiSJEmSJCkHWASSJEmSJEnKARaBJEmSJEmScoBFIEmSJEmSpBxgEUiSJEmSJCkHWASSJEmSJEnKARaBJEmSJEmScoBFIEmSJEmSpBxgEUiSJEmSJCkHWASSJEmSJEnKARaBJEmSJEmScoBFIEmSJEmSpBxgEUiSJEmSJCkHWASSJEmSJEnKARaBJEmSJEmScoBFIEmSJEmSpBxgEUiSJEmSJCkHWASSJEmSJEnKARaBJEmSJEmScoBFIEmSJEmSpBxgEUiSJEmSJCkHWASSJEmSJEnKARaBJEmSJEmScoBFoEokIo6MiBQRu5R3LpIkSZIkqWKxCFS5HA+8DBxX3olIkiRJkqSKxSJQJRERtYADgNPIikARUSUi/h4R70XE4IgYGhFHZ+f2jIixEfFWRDwfEQ3KMX1JkiRJkrSeWQSqPI4AnkspTQbmRcT/A44CGgO7AacD+wFERHXgDuDolNKewH3A9SVNGhE9I2JcRIzr16/f+n8XkiRJkiRpvahW3gmo1BwP/DV7/Vh2XB3on1JaCsyMiBey8zsDzYEREQFQFZhR0qQppX7AsupPWj+pS5IkSZKk9c0iUCUQEXWAdkDziEgUFHUSMGBVlwDvpZT2K6MUJUmSJElSOXM5WOVwNPBQSqlRSqlxSmlb4FPgS6B7tjdQfaBNFv8hUDciCpeHRUSz8khckiRJkiSVDYtAlcPxrNz18xSwNfAZ8C5wD/A6sCCl9CMFhaMbI2IiMAHYv+zSlSRJkiRJZS1ScpuXyiwiaqWUFmZLxt4ADkgpzVzL6fywSJIkSVLlFeWdgNYv9wSq/AZHxOZADeDadSgASZIkSZKkDZidQFoTflgkSZIkqfKyE6iSc08gSZIkSZKkHGARSJIkSZIkKQdYBJIkSZIkScoBFoEkSZIkSZJygEUgSZIkSZKkHGARSJIkSZIkKQdYBJIkSZIkScoBFoEkSZIkSZJygEUgSZIkSZKkHGARSJIkSZIkKQdYBJIkSZIkScoBFoEkSZIkSZJygEUgSZIkSZKkHGARSJIkSZIkKQdUK+8EpPVh331OLO8UVuu1Nx4u7xQkSZIkSTnETiBJkiRJkqQcYBFIkiRJkiQpB1gEkiRJkiRJygEWgSRJkiRJknKARSBJkiRJkqQcYBFIkiRJkiQpB1gEkiRJkiRJygEWgSRJkiRJknKARSBJkiRJkqQcYBFIkiRJkiQpB1gEkiRJkiRJygEWgSRJkiRJknKARSBJkiRJkqQcYBFIkiRJkiQpB1gEkiRJkiRJygEWgSRJkiRJknJAtfJOQCovF/zhRPbbvwWLfljEtdf048MPp60Us/Mujel9ZU822qgGr74ykVv/8jAA113/O7Zr1ACA2rV+wTcLv+OkE65g11134JLLTgUgIvjnP55m7Ji3yu5NSZIkSZK0ChaByllE1AduA/YFvgJ+BG5KKQ1Yx3nbABemlLqsc5KV0H77t2DbbetzTPcLadZ8Ry66+BROO7XPSnEXXXwyf77hPt59Zwq3/fVC9ttvd159dRJXXH5XYczvzz2ehQu/B+Djjz/jlB5Xkp+/lDp1NuPhR/7Eyy+NJz9/aVm9NUmSJEmSSuRysHIUEQE8A7yYUtohpbQncBzQsBxyyamCYKtW/4+hQ18G4L13P6ZW7V9Qp85mK8TUqbMZm2yyMe++MwWAoUNfplXrPVea6+D2v2LE8FcBWLTox8KCT42NakBK6/NtSJIkSZL0s+XUH/4VUDvgx5RS32UDKaVpwB0RURX4M9AG2Ai4K6V0T9bh0wf4EmgOvAWckFJKEXEI8Nfs3NvL5oyITYA7gN0o+J33SSk9GxEnA4cBNYFNsnxyQt16WzB71rzC49mz51G33pbMnbugSMyWzJldPGaLFeZpucfOzJu3gOnTZxWONWu2I5f3Pp28vK24uk9fu4AkSZIkSRWCnUDlqxlFijXFnAYsSCntDewN/F9EbJ+d2wM4D9gV2AE4ICJqAv8AugIHAXlF5rocGJ3N1Ra4OSsMAewH9EgplVgAioieETEuIsb169dvbd9nhRPESmOpWNfOyhFAscaejh33Y8Tzr60w9t57H/Ob4y7l1JOv4qQeXalRo/o6ZitJkiRJ0rqzE6gCiYi7gAMp2BdoGrB7RBydnd4MaJqdeyOl9Fl2zQSgMbAQ+DSl9FE2/i+gZ3ZtR6BbRFyYHdcEtstej0gpLW93KSal1A9YVv3ZoNc2dT+6PYcf0QaAD97/hHr1tyw8V6/elnw556sV4pd1BxWNmVMkpmrVKrRpsxc9evQu8X5Tp37BD98vYocdG/LfDz4txXciSZIkSdKaswhUvt4Dui87SCn9LiK2AsYB/wPOSSk9X/SCbDnYoiJD+Sz/Pa6qSBNA95TSh8Xm+hXw7bq8gQ3JU0+O5KknRwKw/wEtOOaYDowY/hrNmu/IwoXfrbAUDGDu3AV8990PNGu+I++9+zGdOx/IE0+MKDy/997NmDptBnNmLy8MNdi6LrNnzSU/fyl5eXXYrlEDZnwxp2zeoCRJkiRJP8EiUPkaDfwpIs5MKd2djf0i+/d54MyIGJ1SWhwROwGf/8Rc/wW2j4gdU0ofA8cXOfc8cE5EnJPtHbRHSml8ab+ZDckr/5nI/vu35Mmnb+GHH37kumv/UXjuoX9dx0knXAHATTc+kH1FfHVefWUSr74ysTCuQ8f9CjeEXqZFi504qUcXlizJJy1N3HzTgyxYsLBs3pQkSZIkST8hiu+DorIVEQ0o+Ir4XwFzKOjM6Qv0B66jYI+fyM4dQcF+QIVf/R4RdwLjUkoPFNsY+mWgeUqpS0RsnI3vn801NRs/GdgrpXT2z0x3g/mw7LvPieWdwmq99sbD5Z2CJEmSJBVV4taoqjwsAmlNbDAfFotAkiRJkrTGLAJVcn47mCRJkiRJUg6wCCRJkiRJkpQDLAJJkiRJkiTlAItAkiRJkiRJOcAikCRJkiRJUg6wCCRJkiRJkpQDLAJJkiRJkiTlAItAkiRJkiRJOcAikCRJkiRJUg6wCCRJkiRJkpQDLAJJkiRJkiTlAItAkiRJkiRJOcAikCRJkiRJUg6wCCRJkiRJkpQDIqVU3jlow+GHRZIkSZIqryjvBLR+2QkkSZIkSZKUA6qVdwLSevHeU+Wdweo16w5Ax/Y3lHMiqzd85KXlnYIkSZIkaR3ZCSRJkiRJkpQDLAJJkiRJkiTlAItAkiRJkiRJOcAikCRJkiRJUg6wCCRJkiRJkpQDLAJJkiRJkiTlAItAkiRJkiRJOcAikCRJkiRJUg6wCCRJkiRJkpQDLAJJkiRJkiTlAItAkiRJkiRJOcAikCRJkiRJUg6wCCRJkiRJkpQDLAJJkiRJkiTlAItAkiRJkiRJOaBaeScglbcX357M9fcNZunSpRzTfm96HtV6hfP/fv51Hh32GlWqVOEXNWtw7ZlH0GTb+kz6aDq9734GgJQS5xx7MB32bVamuZ/1uw7svc+OLFq0mFtuGsyUKbNWijn5lFZ06LAbtWrX5PCufynT/CRJkiRJFYdFIOW0/PylXPOPgdx/1anUr7MpR1/0d9rtvQtNtq1fGNP1oBYc3+lXAIx64wNuuH8o9155Ck23q89TN59FtapVmT3vaw6/4A7a7r0L1apWLZPc995nR7bZZgtO6dGXXX65Nb8/9xB+f86DK8W99toUBj77Fvc/2KtM8pIkSZIkVUw5sxwsIlJEPFzkuFpEzImIwWs4z5iI2Ct7PTQiNl+LXNpExP5FjntFxElrOs9q5l8QEeMj4sOIeDEiuhQ53yciPo+ICRHx34i4OyJy5rNQ1KQpn9GoQR22zduSGtWrcdiBuzPqjQ9WiKn1i5qFr79f9CMRAcDGG9UoLPgsWryEbLjM7L9/U0aMeBeA/37wBZvU2ogtt9xkpbj/fvAF8+Z9W7bJSZIkSZIqnFzqBPoWaB4RG6eUvgc6AJ+vy4Qppc5reWkbYCHwSjZP33XJYxVeSil1AYiIlsAzEfF9SmlUdv62lNItWfHnRaA18MJ6yKNCmzV3AXl1Nis8rl9nMyZ9NH2luEeGvcr9A//D4iX5PHj1aYXjEydP57K7nuKLOfO56ffHlFkXEECdrWozZ87XhcdfzvmGOlvVtuAjSZIkSSpRrnV/DAMOy14fD/x72YmI2CQi7ouIN7MOmsOz8Y0j4rGImBQRjwMbF7lmakRslb0+KYuZuKzjKCK6RsTr2XwjI6J+RDQGegHnZ504B2WdORdm17SMiNeyuQZExBbZ+JiIuDEi3oiIyRFx0M990ymlCcA1wNklnK4B1AS+KunaiOgZEeMiYly/fv1+7i03GKmEsZIaen576H6MvPtCLjyxE3c/ubxW1mKnbRly+3k8edNZ3PP0WBb9uHi95bpSniUlWtIbkiRJkiSJ3CsCPQYcFxE1gd2B14ucuxwYnVLaG2gL3BwRmwBnAt+llHYHrgf2LD5pRDTLrm+XUmoBnJudehnYN6W0R3bvi1JKU4G+FHTitEwpvVRsuoeAi7P7vQNcVeRctZTSPsB5xcZ/jreBXYocnx8RE4AZwOSsULSSlFK/lNJeKaW9evbsuYa3rPjy6mzGzLkLCo9nzV1AvS03XWX8YQfuzsg33l9pfMeG9di4ZnUm/2/ljZlLU9du/4+7+57K3X1PZe7chdStuzzXrerWZu7cb9br/SVJkiRJG66cKgKllCYBjSnoAhpa7HRH4JKsMDKGgu6Y7YBWwL+KXD+phKnbAU+mlL7M4uZl4w2B5yPiHeCPwE9+dVREbAZsnlIamw09mN1/maezf9/K3seaKN43cltKqSVQD9gkIo5bw/kqhd2abMPUGV8yfdY8fly8hCEvT6Ld3r9cIWbqF18Wvh7z1oc0arAVANNnzWNJfj4An8/+ik8//5Jt6m2xXvMdNPBtzux1H2f2uo9X/jOZDh2aA7DLL7fm228XuRRMkiRJkrRKubQn0DIDgVso2JenTpHxALqnlD4sGpxtAry6RTaxipg7gFtTSgMjog3QZ60yXm5R9m8+a/672wP4oPhgSmlxRDxHQbHpsXVLb8NTrWpVrjy9G6dfcz/5SxPdD96TptvV5/Z/j6D5jg05eJ9f8q9hr/LqpI+pVrUqm9aqyY3nHA3AWx9M4x8DxlKtalWqRNCn5+FsuenKGzOvL2+8/jH77LMjDzzUq+Ar4m8eUnju7r6ncmav+wA4/f/a0rbdrmy0UXUe+ffveG7YRB5+6OUyy1OSJEmSVDHkYhHoPmBBSumdrDCzzPPAORFxTkopRcQeKaXxFGya/FvghYhoTsEysuJGAQMi4raU0tyI2DLrBtqM5ZtP9ygS/w2w0pqjlNKCiPgqIg7KlomdCIwtHremImJ3oDdwegnnAtgfKHE5WC5ovefOtN5z5xXGzj2+Q+HrK07rWuJ1R7TZgyPa7LFec1udO+8YXuL4sgIQwD//8QL//EfO7fktSZIkSSomp5aDAaSUPksp3V7CqWuB6sCkiHg3Owa4G6gVEZOAi4A3SpjzPQr2CxobEROBW7NTfYD+EfES8GWRSwYBRy7bGLrYdD0o2I9oEtCSgg2d18ZBy74iHrgL+H2RbwaD5XsCvUtBMfDva3kfSZIkSZK0AYiU/Doh/WwbzoflvafKO4PVa9YdgI7tbyjnRFZv+MhLyzsFSZIkSetfSd9BrEok5zqBJEmSJEmSclEu7glUaUREJ+DGYsOfppSOLI98JEmSJElSxWURaAOWUnqegg2tJUmSJEmSfpLLwSRJkiRJknKARSBJkiRJkqQcYBFIkiRJkiQpB1gEkiRJkiRJygEWgSRJkiRJknKARSBJkiRJkqQcYBFIkiRJkiQpB1gEkiRJkiRJygEWgSRJkiRJknKARSBJkiRJkqQcYBFIkiRJkiQpB0RKqbxz0IbDD4skSZIkVV5R3glo/apW3glI68V7T5V3BqvXrDsAO2y/czknsnqffPrhBvVMJUmSJEkrczmYJEmSJElSGYqIQyLiw4iYEhGXlHC+V0S8ExETIuLliNi1NO5rEUiSJEmSJKmMRERV4C7gUGBX4PgSijyPppR2Sym1BG4Cbi2Ne1sEkiRJkiRJKjv7AFNSSp+klH4EHgMOLxqQUvq6yOEmlNIeve4JJEmSJEmSKrf3nirTLzqK5kefAfQsMtQvpdQve70NML3Iuc+AX600R8TvgAuAGkC70sjLIpAkSZIkSVIpygo+/VZxuqRvYVupSJVSugu4KyJ+A1wB9FjXvFwOJkmSJEmSVHY+A7YtctwQ+OIn4h8DjiiNG1sEkiRJkiRJKjtvAk0jYvuIqAEcBwwsGhARTYscHgZ8VBo3djmYJEmSJElSGUkpLYmIs4HngarAfSml9yLiGmBcSmkgcHZEtAcWA19RCkvBwCKQJEmSJEmq5FJ+fpner6RNf4pKKQ0FhhYbu7LI63PXR14uB5MkSZIkScoBdgJJkiRJkqTKLX9JeWdQIdgJJEmSJEmSlAPsBJIkSZIkSZVaWlq2nUCr2xOovNgJJEmSJEmSlAPsBJIkSZIkSZVbGX87WEVlJ5AkSZIkSVIOsAiknPfi25PpdPatdDjrFvo9PXaVcc+98g47H3UZ70z5DIDPZn/F7sddyeEX3MHhF9zBlX2fWW85XnnV5Yx+YThDhw2kWbNdS4xp3rwZw4YNZPQLw7nyqssLxy+59CJGjBzG0GEDubvvndSuXRuAzTffnEcefYh33n2bPlf3LtV81/aZ/rh4CZfe8SRdz7udbuf/jdff/aRU85IkSZKUm1L+kjL9qagsAimn5ecv5Zp/DOSfV5zMkNvPY/BLE5kyfdZKcQu/X8TDQ1+lRdNtVxjfrv6WPHvrOTx76zlc0+uI9ZJjmzataNy4Me3aduSyS3tz7XV9Soy79ro+XHbZlbRr25HGjRvTunUrAF5++T8c0qkLnQ/txtRPp3LWWWcAsGjRIm679XZu+NNNpZrvujzT/iPfBGDQX8/l/qtO5cYHhrJ06dJSzU+SJEmSclWlKwJFRIqIh4scV4uIORExeA3nGRMRe2Wvh0bE5muRS5uI2L/Ica+IOGlN51nN/IOLjT0QEUdHxICImBARUyJiQfZ6QkTsn723cUWu2SsixpRWXhuSSVM+o1GDOmybtyU1qlfjsAN3Z9QbH6wUd/ujIzj9iFZsVKPst9Fq3+FgBjxd0GU0YcJENt10U+rWrbtCTN26dalVqxbjx08AYMDTz9Ch48EAvPzSf8jP1r+OHz+BvLw8AL7//nvGjXuLRYsWlWq+6/JMp0yfzb677whAnc1rUXuTmrz78eelmp8kSZIk5apKVwQCvgWaR8TG2XEHYJ3+ikwpdU4pzV+LS9sAhUWglFLflNJD65LLz5VSOjKl1BI4HXgppdQy+3klC6kXEYeWRS4V2ay5C8irs1nhcf06mzFr3tcrxLz/yRfMnLuAtnvtstL1n83+iiP+cAcnXNGPce9/ul5yzKtfnxkzZhYez5wxk7y8+ivG5NVnZtGYmTPJq79iDMAxv+7OmLEvrpc8l1mXZ7pL4waMeuMDluTnM33WPN77+AtmfLlgveYrSZIkKQfkLynbnwqqMhaBAIYBh2Wvjwf+vexERGwSEfdFxJsRMT4iDs/GN46IxyJiUkQ8Dmxc5JqpEbFV9vqkLGbiso6jiOgaEa9n842MiPoR0RjoBZyfdeAcFBF9IuLC7JqWEfFaNteAiNgiGx8TETdGxBsRMTkiDlpPz+hm4IrVBUVEz4gYFxHj+vXrt55SKT+phLEo8nrp0qXccP8QLj6580px9baozQv9LuaZv5zDJaccxh9ue4KF3/1Q6jlGxEpjKaXVxxR7d2f9rhdLluTz7DMDSzfBle67sp/7TLsfvCd5dTaj+x//zp/uG8Ieu2xH1aqV9X9TkiRJklS2KutXxD8GXJktldoduA9YVky5HBidUjo1W+L1RkSMBM4Avksp7R4RuwNvF580Ippl1x+QUvoyIrbMTr0M7JtSShFxOnBRSukPEdEXWJhSuiW7/uAi0z0EnJNSGhsR1wBXAedl56qllPaJiM7ZePufeK8HRcSEIsfbAT9n6durwJER0Rb4ZlVBKaV+wLLqT0l/32/Q8upsxsy5yztNZs1dQL0tNy08/vb7H5n8v1mc1PsfAMyZv5Azb3iYuy89kd2aNKRG9YL/hJrvuA3b5W3Jp198yW5NGq5zXiee+BuOPe7XAEya9A4NGuQtz7lBHrNmzV4hfsaMmeQVjclbMeaoo46gXbs2nPDbk9c5t9VZ12d62amHFcYed2lfGjeos95zliRJklS5paUVtzunLFXKIlBKaVLWiXM8MLTY6Y5At2UdOUBNCgonrYC/Fbl+UglTtwOeTCl9mcXNy8YbAo9HRAOgBvCT64IiYjNg85TSsq9NehDoXyTk6ezft4DGPzUXBUu9uhSZ+4HVxBd1HQXdQBevwTWVym5NtmHqjC+ZPmse9bfclCEvT+Iv5x9beL72JjV5/cHlDVMn9v4HF/U4lN2aNGTegoVsVusXVK1ahekz5zF1xly2rb9lSbdZYw8//CgPP/woAG3btubEk05g0KAhtGzZgm+++YY5c+asED9nzhy+XfgtLVu2YMKEiRx51BE89GDB1litWh3EGb3+j+OPO4Effij9TqXi1uWZfr/oR1KCX9SswX8mfETVqlVosu3Ky9okSZIkSWuuUhaBMgOBWyjYl6doK0EA3VNKHxYNzpbTrK7TJVYRcwdwa0ppYES0AfqsVcbLLdupN5/1+DtKKY2OiGuBfdfXPSq6alWrcuXp3Tj9mvvJX5rofvCeNN2uPrf/ewTNd2zIwfv8cpXXvvn+VP722EiqVqlC1SpVuPqMw9m89i9KPccXXhhLm7ateWHMCH74/nsuuuiywnODhzxDl8MKvpWsd+8+3HTzDdSsWZOxY19kzJiCvX/6XN2bGjVq8NDD9wMwYfxErrjiKgBefGkUtWrVonr16nTo0J4eJ53KlCkfr1O+6/JM5y74ltOuuZ8qEdSvsyk3/f6YdcpFkiRJkgDIviwn10XxvUU2dBGxMKVUKyIaUlDsuT0rzFyYUuoSEX8CNqVgKVaKiD1SSuMj4gJg15TS6RHRHJhAwRKvcRExFdgLqA8MAPZLKc2NiC1TSvMiYjxwekrprYi4H9g+pdQmIv4AbJpSuirLrQ/Z8rCImAicnVJ6KRvfLKV0fvYtXRdm990KGJdSaryK91r4voqMPQAMTik9+RMxRe/RGegLfJJSarOax7vhfFjee6q8M1i9Zt0B2GH7ncs5kdX75NMPN6hnKkmSJGmtrLzZaCWx5IW/lunfs9Xanlchn2Wl7QRKKX0G3F7CqWuBvwKToqD9ZyrQBbgbuD9bBjYBeKOEOd+LiOuBsRGRD4wHTqag86d/RHwOvAZsn10yCHgy23z6nGLT9QD6RsQvgE+AU9b6za6DlNLQiJiz+khJkiRJkjZMqQJ/Y1dZqnSdQFqvNpwPywbUtWInUCmyE0iSJElaFxWye6U0LB55S5n+PVu9/YUV8llW2k4gSZIkSZIkAOwEAiwCbRAiohNwY7HhT1NKR5ZHPpIkSZIkacNjEWgDkFJ6Hni+vPOQJEmSJGlDlJb67WAAVco7AUmSJEmSJK1/dgJJkiRJkqRKzW8HK2AnkCRJkiRJUg6wE0iSJEmSJFVudgIBdgJJkiRJkiTlBItAkiRJkiRJOcDlYJIkSZIkqVLzK+IL2AkkSZIkSZKUA0u+FpUAACAASURBVOwEkiRJkiRJlZsbQwN2AkmSJEmSJOUEO4FUOTXrXt4Z/GyffPpheafw82xAz1SSJEmSikp2AgF2AkmSJEmSJOUEO4FUKTVt0qK8U1itj6ZMBKBJo0blnMnqTZk2jb22b1LeaazWuE+nANCy8Y7lnMnqTZj6cXmnIEmSJOUOO4EAO4EkSZIkSZJygp1AkiRJkiSpUktL88s7hQrBTiBJkiRJkqQcYCeQJEmSJEmq3NwTCLATSJIkSZIkKSfYCSRJkiRJkiq1lO+eQGAnkCRJkiRJUk6wE0iSJEmSJFVqyT2BADuBJEmSJEmScoJFIEmSJEmSpBzgcjBJkiRJklS5LXU5GNgJJEmSJEmSlBPsBJIkSZIkSZWaXxFfwE4gSZIkSZKkHGAnkCRJkiRJqtzsBALsBFIO6937YkaOGsSgwf3ZtdkuJcY0a/ZLBg95kpGjBtG798WF4+ed9zsGDe7PwIGPc/8DfalXry4A3bp1ZtDg/gwa3J/Hn3iQXXbZaY3zatW6NcNHj2bU2LGcceaZK52vUaMGt995J6PGjuXJZ55hm4YNC8/1OussRo0dy/DRozmoVavC8R6nnMLQ4cMZNmIEJ596auH47887j5dff52BQ4cycOhQWrdtu8b5LrNfq1Y8NWo4A14YRY9eZ6x0vnqNGvzpjtsZ8MIoHhjwJA222QaAZi1255EhA3lkyEAeHTqINh07FF5Tq3Ztbvz7nTw58nn6j3iO3fbYY63zK2r/1q14ZtQIBo4ZzSlnlpzrjXf+jYFjRvPwM0+xdcOCXPc98AAeHfQs/Z8byqODnmXv/fYrvKZjl8N4YtgQnho+jPMuuXilOSVJkiSpvFkEUk5q3fpAGjXejvYHd6X3FddwzdVXlBh39TVXcMUV19D+4K40arwdrVodAMA///kAXbscQ7dux/LC6Bc5++yCQsL06Z/z29+cStcux3DXnf247ror1yivKlWq0OfaazmtRw8Oad+eLt260aRp0xVijjn2WBYsWMDBrVtz/733ctEllwDQpGlTDuvalUM7dODUHj24+rrrqFKlCk132oljjz+eo7p1o8shh9D24INp1Lhx4Xz333sv3Tp3plvnzox94YU1yrdo3hdf04ffn3wax3Q8hE7durB9kyYrxBz+62P4ZsECjmx7MI/eez/nXHIRAFM+nMxJ3Y7kt4d145wep3LZ9ddRtWpVAC68qjevjH2Ro9t34vjOXfl0ypS1yq94rpde04ffnXwqR3XoxCHdurJDsVyP/PUxfL1gAd3atONf997PuVlR56uvvuLc0/6PYw7pTO8//JHrb7sFgM0235zzL72EM357It07Hkqduluxz/77r3OukiRJkkpHyl9Spj8VVYUqAkVEioiHixxXi4g5ETF4DecZExF7Za+HRsTma5FLm4jYv8hxr4g4aU3nWcXcnSJiQvazMCI+zF4/FBEnR8SdpXGfEu5b4rOIiD4RceH6uGdF1b59W54ZMAiACRPeofamtalbd6sVYurW3YpatTZhwvhJADwzYBAdOrQDYOHCbwvjNv5FTVJKAIwfP5Gvv/4mm3cS9fPqr1FeLVq2ZNrUqUyfPp3FixczZNAg2nfosEJM+w4dGPDUUwA8N3Qo+x1wQOH4kEGD+PHHH/ls+nSmTZ1Ki5YtadKkCRPGj+eHH34gPz+fN15/nY6dOq1RXqvTrEULpk+bxufTp7Nk8WKGDxpC6w7tV4hp3aE9g58aAMCoYc+xz/4FXTSLsrwANtpoIxIFz3KTWrXYY5+9efbxJwBYsngxC7/5Zp1zbd5yxVyfHzSYNh1XzLVNx/YMeuppAEYOHVaY64fvvc+c2bMB+HjyZGpstBHVa9Sg4XbbMu3TT/lq3jwAXnv5P7Q/tHSfsSRJkiStqwpVBAK+BZpHxMbZcQfg83WZMKXUOaU0fy0ubQMUFoFSSn1TSg+tSy5F5no+pdQypdQSGAf8NjtepyJTFFjl73QdnkWlU79+PWbMmFV4PHPmLOrXr7dSzMyZq445/4KzefGl5+nW7TBuv/3vK93jmGOO5MUXX16zvPLymDFjxvJ7zphB/by8lWO++AKA/Px8Fn7zDVtsscXK186cSf28PCZPnsze++zD5ptvTs2aNWnTti0Ntt66MO7Ek05i8HPPccPNN7PpppuuUb7L1Murz6wi9549cyb1ihXA6tVfHlOQ90I222ILAJq1bMHjzw/jseeGcMPlvcnPz2ebbbdl/rx5XHXzjTwyeCBX/PlP1Nx4Y9ZVvfr1mfnF8lxnzZhJvfrFc80rjFn2jDfPcl2m/aGH8N/33mfxjz/yv6nT2H7HHdi64TZUrVqVth07UL9Bg3XOVZIkSVIpyc8v258KqqIVgQCGAYdlr48H/r3sRERsEhH3RcSbETE+Ig7PxjeOiMciYlJEPA5sXOSaqRGxVfb6pCxm4rKOo4joGhGvZ/ONjIj6EdEY6AWcn3XoHFS0WyYiWkbEa9lcAyJii2x8TETcGBFvRMTkiDhoLZ/B1hHxXER8FBE3ZXOfFhG3FXlf/xcRt0ZE44j4ICL+DrwNbBsRx0fEOxHxbkTcuIpncXnWgTQS2HlViUREz4gYFxHj+vXrt5Zvp+KJWHlsWTfP8piVg5Z1qQDcduudtDqoEwMHDuGEE49bIe5X++7NMcccyc03/XXN8iph7GflldIqxz+eMoV+ffvy4COPcN9DD/HB+++Tv6SgPfGRf/2Ldq1a0fXQQ5kzezaX9u69RvkWSWq1ea/ioQPw3oSJHNvpUE46/ChOOasXNWrUoGq1quzcrBlPPvIov+3Sje+/+46TS9i/Z81TLSnXn5Pq8qAdmzbl3Esu4rrLCpYRfvP111x/xZXceOffuK//Y3zx2WeF3U2SJEmSVFFUxCLQY8BxEVET2B14vci5y4HRKaW9gbbAzRGxCXAm8F1KaXfgemDP4pNGRLPs+nYppRbAudmpl4F9U0p7ZPe+KKU0FegL3JZ16LxUbLqHgIuz+70DXFXkXLWU0j7AecXG10RL4FhgN+DYiNg2y61bRFTPYk4B7s9e7ww8lL2HxcCNQLtsnr0j4ohiz2JP4DhgD+AoYO9VJZJS6pdS2iultFfPnj3X8u1UDL894VgGDnycgQMfZ9bsOTRosLz7Iy+vPrNnz1khfubMWeTlFYuZtWIMwKCBw+jUaflyop13bsqf/nQVvXqdx/z5C9Yox5kzZ9KgSAdJXoMGzJ41a8WYGTMKO3mqVq1Krdq1mT9/fsF40Wvz8gqv7f/44xx+2GH85te/ZsH8+UydOhWAuV9+ydKlS0kp8fi//02LFi3WKN9lZs+YuULnS728PObMmr1izMzlMQV512LB/BUb06Z+/DHff/c9O+68E7NnzGT2zJm8N2EiULCEbJdmzdYqv6JmzZxJ3tbLc63fII85s2etMmbZM16Wa728PG695256X/BHPvvf/wqveXHUaE48ojs9jjqGaZ98yv8+nbrOuUqSJEkqHSk/v0x/KqoKVwRKKU0CGlPQBTS02OmOwCURMQEYA9QEtgNaAf8qcv2kEqZuBzyZUvoyi5uXjTcEno+Id4A/Aj/5V2ZEbAZsnlIamw09mN1/maezf9/K3sfaGJVSWpBS+gF4H2iUUvoWGA10iYhdgOoppXey+Gkppdey13sDY1JKc1JKS4BHiuUHcBAwIKX0XUrpa2DgWua5QXnkX4/TrduxdOt2LCNHvMARR3YFoGXL3fjmm4XMmfPlCvFz5nzJt99+S8uWuwFwxJFdGTmyYOPkRo22K4w7+OA2fPLJpwA0aJDHXX+/lQv/cDlTp05b4xwnTZxIo+23p+G221K9enUO69qVUSNGrBAzauRIjuzeHYBDOnfmtVdeKRgfMYLDunalRo0aNNx2Wxptvz0TJ0wAYMs6dQry23prOh5yCIOefRaAuvWWL2/r2KkTkz/8cI1zBnh/0iS2bdyIrRs2pFr16nTsehgvjhy1QsyLI0fRpfuRABx86CG8+WrBR3brhg0LN4LO22ZrGu2wPV989jlzv/ySWTNm0GiH7QHYZ//9+aQUNoZ+b+IktmvcuDDXTl27MHbEirmOHTGKrt2PAqB950N585VXAai9aW3uuP+f/O2mm5nw1lsrXLNF9oxrb7opvz7xtzz9+OPrnKskSZIklaZq5Z3AKgwEbqFgX546RcYD6J5SWuEv1Wx5R7EFHSuJVcTcAdyaUhoYEW2APmuV8XKLsn/zWfvnu6jI66Lz/BO4DPgvy7uAoGAvpWVKWlFUktU9r0ptzJiXaN3mQEaNHsz33//AJRcv/xavgQMLikUAV115PTfedC01a27E2LH/YezYgj1+/vjHc9l+h8YsXbqUL76YwZW9rwPg7HPOYPPNN+fqqy8DYEl+Pkcd+ZufnVd+fj5XX3kl9z/0EFWrVqX/E0/w0Ucfce4FF/DupEmMGjmSJx5/nL/cdhujxo5l/vz5nHf22QB89NFHDB0yhOdGjmTJkiX06d2bpUuXAnBX375sscUWLF68mD5XXsnXX38NwMWXXsovd92VlBKff/YZV1x22Vo9z/z8fG6+6mrueOh+qlapysD+/fnko4844/xz+eCdd3lx5CieffwJrrntLwx4YRRfL5jPZeecB0DLvfeiR68zWLJkMWlp4s+9r2LBV18BcPNV13DtbbdSvUZ1Pv/fdK7+47p/9Xp+fj5/vvJq7n7oAapUrcKzTzzJxx99xJnnn8f777zD2JGjGPDEE1x/618YOGY0X8+fz8XnFDQOHnvSSWzXqBE9f382PX9f8Nx7nXgyX82dy0VX9WanX+4CQL+/3WknkCRJklSBpKUVtzunLMVK+3aUo4hYmFKqFRENKSj23J4VZi5MKXWJiD8BmwLnpJRSROyRUhofERcAu6aUTo+I5sAECpZ4jYuIqcBeQH1gALBfSmluRGyZUpoXEeOB01NKb0XE/cD2KaU2EfEHYNOU0lVZbn2AhSmlWyJiInB2SumlbHyzlNL5ETEmy3VctvfOuJRS49W858JrsuOTgb1SSmdnx4OBW1JKY7Ljt4G6wO4ppa+y/YsGp5SaZ+cbAK9RsCTuK+B54I6U0rNFnsV2wAPArygoML0N3JNSumU1v6KK82FZjaZN1m5ZU1n6aErBMqcmjRqVcyarN2XaNPbavsnqA8vZuE8LOoVaNt6xnDNZvQlTPy7vFCRJkqTifm5TwQZn/p8PLdO/Zze/ZFiFfJYVshMopfQZcHsJp64F/gpMioL2n6lAF+Bu4P6ImERBAeiNEuZ8LyKuB8ZGRD4wHjiZgs6f/hHxOQXFk+2zSwYBT2abT59TbLoeQN+I+AXwCQX785SVJ4CWKaWvSjqZUpoREZcCL1DwH/DQlNKzxWLezjbQngBMA4rveSRJkiRJUuVRgffpKUsVqhNIq5d1Bt2WUhq12uDSt8F8WOwEKl12ApU+O4EkSZJUAVXI7pXSMP/6jmXbCXT58Ar5LCvcxtAqWURsHhGTge/LqQAkSZIkSZI2YBVyOVhlEhGdKPjK9qI+TSkduSbzpJTmAzuVWmKSJEmSJOWIivy17WXJItB6llJ6noLNmSVJkiRJksqNRSBJkiRJklSppfyl5Z1CheCeQJIkSZIkSTnATiBJkiRJklS52QkE2AkkSZIkSZKUE+wEkiRJkiRJlZrfDlbATiBJkiRJkqQcYCeQJEmSJEmq1FJ+Ku8UKgQ7gSRJkiRJknKAnUCSJEmSJKlSS347GGAnkCRJkiRJUk6wE0iSJEmSJFVqdgIViJTcHEk/mx8WSZIkSaq8orwTWF9mn/erMv17tt5fX6+Qz9JOIFVKTRo1Ku8UVmvKtGkANG68QzlnsnpTp37Cbo0qfp7vTPsEgF0bbV/Omaze+9M+Le8UJEmSpJyRltrTAO4JJEmSJEmSlBMsAkmSJEmSJOUAl4NJkiRJkqRKLeW7HAzsBJIkSZIkScoJdgJJkiRJkqRKLeWXdwYVg51AkiRJkiRJOcBOIEmSJEmSVKm5J1ABO4EkSZIkSZJygEUgSZIkSZJUqS1dWrY/qxMRh0TEhxExJSIuKeH8BRHxfkRMiohREdGoNJ6DRSBJkiRJkqQyEhFVgbuAQ4FdgeMjYtdiYeOBvVJKuwNPAjeVxr3dE0iSJEmSJFVqFezbwfYBpqSUPgGIiMeAw4H3lwWklF4oEv8acEJp3NhOIEmSJEmSpFIUET0jYlyRn55FTm8DTC9y/Fk2tiqnAcNKIy87gSRJkiRJUqVW1p1AKaV+QL9VnI6SLikxMOIEYC+gdWnkZRFIkiRJkiSp7HwGbFvkuCHwRfGgiGgPXA60TiktKo0bWwSSJEmSJEmV2s/5xq4y9CbQNCK2Bz4HjgN+UzQgIvYA7gEOSSnNLq0buyeQJEmSJElSGUkpLQHOBp4HPgCeSCm9FxHXRES3LOxmoBbQPyImRMTA0ri3RSDljFatWzN89GhGjR3LGWeeudL5GjVqcPuddzJq7FiefOYZtmnYsPBcr7POYtTYsQwfPZqDWrUqHO9xyikMHT6cYSNGcPKpp64w34knn8zw0aMZNmIEF116aam9j6uuupIxY0YzbNhQmjVrVmJM8+bNee65YYwZM5qrrrqycLxz50MZPvw5PvlkCrvttlup5QRwQOtWDBw9kiFjR3Pamb1WOl+9Rg1uvvNvDBk7mkeeeZqtGxbse7bfgQfy+OBnefr5YTw++Fn22X+/wmvue+xRBo4eSf+hg+k/dDBb1qlTKrke2LoVQ0aP4rmxL3D6KnL9y5138NzYF3jsmQEr5Np/8ECeeX4Y/QcP5FdFcj33jxcy6tX/MO79d0slR0mSJEmlJ+WX7c9q80lpaEppp5TSjiml67OxK1NKA7PX7VNK9VNKLbOfbj89489jEUg5oUqVKvS59lpO69GDQ9q3p0u3bjRp2nSFmGOOPZYFCxZwcOvW3H/vvVx0ySUANGnalMO6duXQDh04tUcPrr7uOqpUqULTnXbi2OOP56hu3ehyyCG0PfhgGjVuDMC+++1H+w4d6HLIIRzaoQP/7Leq/cDWTJs2bdh++8a0adOOyy67jOuvv7bEuOuuu5bLLruMNm3aZfEFe4h9+OFkevU6kzfeeKNU8lmmSpUqXH7t1ZzV4xQOb9+JQ7t1ZYemTVaIOerYX/P1gq85rHU7Hr73Ps6/5GIAvvpqHmef+n8c1elQLr/gj/zptr+scN0l557PMZ27cEznLsybO7dUcr3i2ms4o8fJdG3fkc7durFjsVy7H/trvl6wgENat+XBe+/lD9lnYf5X8zjr1NM5otOhXHrBhfz5tlsLr3lh5EiOPfyIdc5PkiRJktaX1RaBIiJFxMNFjqtFxJyIGLwmN4qIMRGxV/Z6aERsvqbJRkSbiNi/yHGviDhpTedZzfwLImJ8RHwYES9GRJe1nOvkiLjz5+YZEd0i4pJVnFu4NjmsyT0quxYtWzJt6lSmT5/O4sWLGTJoEO07dFghpn2HDgx46ikAnhs6lP0OOKBwfMigQfz44498Nn0606ZOpUXLljRp0oQJ48fzww8/kJ+fzxuvv07HTp0A+M0JJ3DP3//Ojz/+CFAqxQuAjh3b8/TTAwAYP34CtWtvSt26dVeIqVu3LrVr1+Ltt8cD8PTTA+jYseC9fvzxx3zyyaelkktRu7Vswf+mTuOz6dNZsngxwwYNpm2x59u2Q3sGZs93xNBh/OqAgv+U//ve+8yZXbDEdcrkyWy00UZUr1Gj1HMsKdfFixczbNAg2hXLtV2HDjyT5Tp86DD2zXL94CdynTR+Al/OnrPe8pYkSZKkdfVzOoG+BZpHxMbZcQcKNi5aaymlziml+WtxaRugsAiUUuqbUnpoXXIpwUsppT1SSjsDvwfujIiD12XCn5NnSmlgSunP63Kfn5HHer9HRVU/L48ZM2YUHs+cMYP6eXkrx3xRsCF7fn4+C7/5hi222GLla2fOpH5eHpMnT+b/s3fv8T3X/R/HHy8zUUYU+05kq1yHoujg6iDnDWMKlbquHOpyVURFKiQk+nUWdXVQqairkDPDNrOVdFKY6DAxkW1ITjlv798f34/ZZmxz2mzP++22W9/v5/P+vD/Pz+f7/e669vZ6v7/XNGzIueeeS/ny5WnarBkhNWoAEBoWxjUNG/LJ9On8b+JE6l1++cm5jmAfGzfmzOLLdR0+n4/U1LSs56mpaQQH52xzslX3+UjLdo/SU1MJ9gXnahNMmpf90P09t0qVHG3CI9vw48pVHPAGzwBGvPAck6Nnc+8DvU9K1uBcWdNS06h+xHshZ9adeWSNiGzDDytX5sgqIiIiIiLFU2amndaf4qqg08HmAm29x3cAHx3aYWbnmNk4M/vGq6C5ydtewcw+NrMkM5sIVMh2TIqZne897uq1WX6o4sjMoszsK6+/ODMLNrNQ4D6gr7co0o1mNszM+nvH1DezL72+pplZFW97gpk9a2Zfm9nPZnZjQW+Oc24ZMBzobWZBZrbWzAK9fit51xFoZg+Y2Srv3B/n7idXzgQze9nMFpvZ92bW0NuevXIozMy+8O7pU7n6esTbnmRmT3rbQs3sRzN72+vzQzNraWafm1nyUc5xxD3O6x6Y2T1mtsTMlow9SVOaikJeH0HnXM42dmQr59xRt/+yejVj33iD9z/8kHHjx/PDqlVkHDwIQNmyZalUuTK33Hwzzzz9NGNee+3kXMdRshS2zcl2Ivf3kIvr1KHvgEd5cuDjWdsGPNiXjq3a0O3Wzlx5zTVEdexwErLmkbaQWS+pU4d+Ax5jWLasIiIiIiIixV1BB4E+Bm43s/LA5cBX2fY9DsQ7564BmgHPm9k5QE9gt3PucmAkcFXuTs3sMu/45s65K4AHvV2LgGudcw28cz/qnEsB3gBGeYsifZaru/HAY975VgBDs+0r65xrCDyUa3tBfAf8zTm3E0jg8GDY7cAU59wBYADQwDv3kavMHukc59z1QC9gXB77RwOve/c0q6TDzCKAOkBDoD5wlZkdWqX4Eu+4y4G/4f96uUZAf2BQHuc44h7nFdQ5N9Y5d7Vz7up77rmnAJdWPKWlpRESEpL13BcSwqb09JxtUlOzKnkCAgKoGBTEtm3b/NuzH+vzZR07eeJEbmrbln/edhvbt20jJSUlq6+YefMASFq+HJeZSdWqVY8re5cuXYiOnk109GzS09OpUSNnlvRc15GamkpIyOHKlpAQH5s25WxzsqWnpeHLdo+CQ0LYlJ7zWwzTU9PwedkP3d/t2/wFgcE+Hy+PfYNB/fqz4ddfs445dJ93//kn0TNmUq/+FSecNS0tNUdWX4gvj/dCzqxBubKOGfsmA/s9zPpsWUVEREREpPjKzDy9P8VVgQaBnHNJQCj+KqDoXLsjgAFmtgz/IEl54EKgMfBBtuOT8ui6OfCJc26L126rt70mMN/MVgCPAHl/BZLHzCoD5zrnEr1N73vnP2Sq999vvesojOwlAW8Dd3mP7wLe9R4nAR+a2Z3AwQL0+RGAc+5ToFIe6yPdwOFqqwnZtkd4P0vxBqfwDwoBrHXOrXDOZQIrgQXOX7qwgryvuVD3+EyXtHw5tcPCqFmrFoGBgbSNimJBbGyONgvi4ujQqRMArSMj+XLxYv/22FjaRkVRrlw5ataqRe2wMJYvWwaQ9W1VITVqENG6NbNmzAAgNiaGa6/3z1wMDQsjMDCQrVu3cjwmTJhAZGQ7IiPbERMTS0evGqZBg/rs3LmTzZtzrkOzefNmdu36kwYN6gPQsWMHYmLijuvcBfX98iRqh4VyQa2alA0MpE1UOxJic54zIW4B7b37Gx7Zhq8XfwFAUKUg/vvuO4x+7nmWLfk2q31AQEDWFKyyZcvSuEVzkn/6+aRmDQwMpE1UFAtzZV0YF8fNXtaIyDZ8lS3r6++OY9Rzz7E0W1YREREREZEzQdlCtJ0JvIB/XZ7s39NsQCfn3E/ZG3vTKfKbg2JHafMK8JJzbqaZNQWGFSJnXvZ5/82gcNcM0AD4AcA597k39aoJEOCcO/Rd0G3xDzq1B57wKpyOJfc153UP8tpmwP85597MsdE/VW5ftk2Z2Z5nkvc1n+x7XKxlZGTw5JAhvDt+PAEBAUyeNInk5GQe7NeP75OSWBAXx6SJE3lx1CgWJCaybds2HurtX4MmOTmZ6DlzmBcXx8GDBxn2xBNkekO7/33jDapUqcKBAwcYNmQIO3bsAOCTSZN45vnniY6J4cCBAzzy8MMn5ToWLlxIs2ZNSUxcyJ49e3nkkcMFXNHRs4mM9K9jPnjwE7zwwnOUL1+ehIREEhISAGjVKoJhw4ZStWpVxo17hx9+WEXXrt1POFdGRgZPDxnGG+PfJyCgDNMmTeaX5GTu7/cQK5NWkBC3gKkTJ/J/o15iTmI827dt59HeDwBwR7eu1Aqtzb19enNvH/89v7dLN/bs3s2bE96jbNlAygSU4ctFnzPloyNmWx5X1pFDhvLW+PGU8bKuTk6md7++rExawcK4OKZMnMizo0YxL3Eh27Ztp3/vPgD8s1s3LgytTc8+fejZx7+tR5eubP39dx4eOIC2N7WnfIUKxH+5mCkfT+S/L48+4bwiIiIiInLiCvK17aWB5bdWiJntcs5VNLOa+Ad7RnuDBv2dc+3M7GmgEtDHOefMrIFzbqmZ9QMudc71MLO6wDL804+WmFkKcDUQDEwDrnPO/W5mVZ1zW81sKdDDOfetmb0LhDnnmprZw0Al59xQL9swYJdz7gUzWw70ds595m2v7Jzra2YJXtYl3jpES5xzoUe51qzr8p5fDszwsizwtj0MPAw85Zx73czKABc651K89YI2AH8Fbgauds71zpUzAfjROXefmTXCP+2rnpl1z9Z+JjDJOfeBmfUEnvdegwjgKaCFc26XmV0AHADOBmY75+p6Gd/znn/iDRDNds7VzXWOPO/xMd8M+Q/qFRuX1K5d1BHytXrdOgBCUIZNVQAAIABJREFUQy8q4iT5S0lZQ73axT/ninVrALi0dlgRJ8nfqnUn/1vaREREREROUPFd0fgE/dzhmtP69+xfpn1TLO9lgatinHMb8K85k9tTwMtAkvnLf1KAdsDrwLtmloR/AOjrPPpcaWYjgUQzy8A/zak7/qqUyWb2G/AlcOgvulnAJ+ZffLpPru66AW+Y2dnAGg5P2yqsG70BkrOBTcADhwaAPB8CIzg8XSsA+MCbkmb41yzaltfCstn8YWaL8Q+e3Z3H/geB/5nZg8CUQxudczFm9nfgC6//XcCd+CucCmsYed9jERERERERkRKlOH9j1+mUbyWQ5GRmtwA3Oee6HOfxCXiVSSc12OlxxrxZVAl0cqkS6ORTJZCIiIiIFEMldqTkx5santa/Z/824+tieS8Luz5OqWZmrwBtgMiiziIiIiIiIiIiBZOpNYGAUjoIZGatgGdzbV7rnOtwrOOcc7mnoBVaAdbdERERERERERE56UrlIJBzbj4wv6hziIiIiIiIiMippzWB/MoUdQARERERERERETn1SmUlkIiIiIiIiIiUHk6VQIAqgURERERERERESgVVAomIiIiIiIhIiZaZWdQJigdVAomIiIiIiIiIlAIaBBIRERERERERKQU0HUxERERERERESjR9RbyfKoFEREREREREREoBVQKJiIiIiIiISImmSiA/VQKJiIiIiIiIiJQC5pwr6gxy5tCbRUREREREpOQqseUyXze94bT+Pdsw4fNieS9VCSQiIiIiIiIiUgpoTSApkf5SO7SoI+Tr53UpAFxUu3bRBimANevWEVo7rKhj5Ctl3VoA6odeXMRJ8rcs5ZeijiAiIiIiUmpoTSA/VQKJiIiIiIiIiJQCqgQSERERERERkRIt06kSCFQJJCIiIiIiIiJSKqgSSERERERERERKtMzMok5QPKgSSERERERERESkFFAlkIiIiIiIiIiUaBlaEwhQJZCIiIiIiIiISKmgSiARERERERERKdEyM1UJBKoEEhEREREREREpFTQIJCIiIiIiIiJSCmgQSERERERERESkFNAgkIiIiIiIiIhIKaCFoUVERERERESkRNNXxPupEkhEREREREREpBRQJZCIiIiIiIiIlGiZqgQCVAkkpdSNTZowL34BsYkJ3NOz5xH7A8uV4+VXXyU2MYHJ06dzQc2aAJx77rmM//gjlq5ayZDhT+bZ9+tvv8XsmPnHna1xkybExccTn5jIfXlkK1euHGNefZX4xESmZssG0LNXL+ITE4mLj+fGxo2ztn+6aBFz589ndnQ0M2bNytFf1+7diYuPZ15sLI8NHFjovEOHDSUhcSFz583lsrqX5dmmbt26zJs/l4TEhQwdNjRre+XKlZnwwQQWJsQz4YMJVKpUCYBrr/0HSSuWEx09h+joOTzwQJ+sY/7977uJiZ3P/Jh5jBkzmrPOKlfozNc3acz0BbHMTIjnrp73HrE/sFw5nn11DDMT4pkwfQo1al7gz9XoBv43awaT50Xzv1kzuOa667KOiWjXlklz5zAlZi4PDXis0JlERERERERONQ0CSalTpkwZhj41nP90605ky3DatW/PxXUuydHm1s63sX37dsKbNOW9d97hkQEDANi3bx+jX3iRZ0c+nWffEa1bsXv37hPK9uRTT3FXt260atmSqPbtuaROnRxtbuvcmR3bt9O8SRPGvfMOj3nZLqlTh3ZRUbQOD6d7t24MHzGCMmUOf8T/efvttIuM5KaoqKxt1153HeHh4US2bk3r8HDeHju2UHmbNmtKWFgoTZs0Y9DAgYwcMSLPdiNGjmDQwEE0bdLM375pEwB69urJ4s8/p1nT5iz+/HN69To86PXNN98QGdmWyMi2jBnzCgDBwcF0v6s7Ue3a0yqiNWUCAojKdj0FUaZMGQYOH8b93e+mY3grWreP4qJLcr7+HW67lR3bt9O+aXM+eOddHvQGdf744w8e/Pd/uLV1JE88/AgjR70AQOVzz6XvwAHc+68udIpow3nVzqfh9dcXKpeIiIiIiJw6Gc5O609xle8gkJk5M5uQ7XlZM9tsZrMLcyIzSzCzq73H0WZ2bmHDmllTM7s+2/P7zKxrYfs5jvPWN7PIbM+HmVn/k9h/00P308zam9mAk9W3HOny+vVZl7KO9evXc+DAAebMmkXL8IgcbVqERzBtyhQA5kVHc90N/rfdnj17+HbJEvbt23dEv2effTZ39ejBa6+8ctzZrqhfn3UpKVnZZs+aRXh4eI42LcPDmeJlmxsdzfU33ABAeHg4s2fNYv/+/WxYv551KSlcUb/+Mc/3rzvv5I3XXmP//v0A/P7774XKGxEeztQpUwFYunQZQZUqUa16tRxtqlWvRlDFinz33VIApk6ZSkRERFbmT7xr+WTKFMIjcr4OeQkICKB8+fIEBARQoUJ50tM3FSpz3fpXsH7dOn5bv56DBw4wf9Zsmka0zNGmaURLZnnXFRc9l4bX+yt+flq5is2b/Of75eefKXfWWQSWK0fNC2uxbu1a/ti6FYAvF31OyzatCpVLRERERETkVCtIJdCfQF0zq+A9Dwd+O5GTOucinXPbjuPQpkDWIJBz7g3n3PgTyVJA9YHIfFsVkJkFHG2fc26mc+6Zk3UuOVKwL5i01I1Zz9NSUwn2BR/RJnWjv01GRgY7d+6kSpUqx+z3wYcfZtxbb7N3z97jzubz+UhNTc16npqaSrDPlyubL89swT4fG7Mdm5aWhs871gHvf/ABM2bP5vY77shqExYWxjUNGzJ1+nQ+mjiRyy+/vFB5g33BbNyY/Zyp+IJz5vUF+0hNy35NaVn3u9r557N502YANm/azPnnn5fV7sorr2Tu3Gjee/9d6njVUOnp6bw19i0Wf/E5X3/zFTt37uSzzz4rVObqwcGkZcucnppG9eDgXG18WW0yMjLYtXMn5+Z6/Vu2ac2PK1dxYP9+fk1ZR9jFF1Gj5gUEBATQLCKc4JCQQuUSEREREZFTJ8Od3p/iqqDTweYCbb3HdwAfHdphZueY2Tgz+8bMlprZTd72Cmb2sZklmdlEoEK2Y1LM7Hzv8XQz+9bMVprZPdnatDaz78xsuZktMLNQ4D6gr5ktM7Mbs1fkeNU6X3rnm2ZmVbztCWb2rJl9bWY/m9mNR7tIMytvZu+a2QrvWpqZWTlgONDZO29nr/mlXt9rzOyBbH3c6Z1rmZm9eWjAx8x2mdlwM/sKuM67vh/NbBHQMdvx3c3sVe/xrWb2vXcPPvW2BZjZ8979TjKze73tFb379J2X/9DrcI6ZzfH6+P5QfjO7yswSvXs/38zy/IvVzO4xsyVmtmRsIacKFVfGkaV5zuX8lJrl3ya7v196KbVDaxM7//jXAjqagmY7VuZbO3akfdu23N2tG126duWahg0BCChblkqVK9Px5pv5v6ef5pXXXitUtoLcp7zbHLvf779fyQ3XN6JNm0jee+99xr71JgCVKlUiPCKcGxs15h8Nr+XsCmdzc4ebT0Lm3G2OPC77dV1cpw4PDniUEYMGA7Bzxw5GDh7Cs6+OYdzkj9m4YQMZGRmFyiUiIiIiInKqFXQQ6GPgdjMrD1wOfJVt3+NAvHPuGqAZ8LyZnQP0BHY75y4HRgJXHaXvu51zVwFXAw+Y2XlmVg14C+jknLsCuNU5lwK8AYxyztV3zuX+5//xwGPe+VYAQ7PtK+ucawg8lGt7bvcDOOfq4R/seh//PRoCTPTOO9Fr+zegFdAQGGpmgWb2d6AzcINzrj6QAfzLa38O8L1z7h/AEu/6ooAbgZylE4cNAVp596C9t+3fwHbvfl8D/MfMwoC9QAfn3JX4X4cXzf/Xbmtgo3PuCudcXWCemQUCrwC3ePd+HP7X6AjOubHOuaudc1ffc889eTU546SlpeELqZH13BcSwqZcU4rSUtMIqeFvExAQQFBQENu2Hb14rf6VV3JZvXrEL1rER59MJjQsjAkff3xc2UKyVZCEhISwKT09V7bUPLOlpaZSI9uxPp+PdO/YTd4Upt9//52Y+fOzpomlpaYyf948AJKWLyczM5OqVaseM2OXrl2yFmxOT99EjRrZzxlC+qaceVPTUgnxZb8mX9Y1bd6yJWv6WLXq1diyxT8dbdeuXVlrKyUsTCCwbCBVqlShUaNGrF+/nq1bt3Lw4EHmzZvPVVddecy8uaWnpeHLljk4xMfmXJmztwkICKBiUBDbvde/us/HS2++zhP9HmHDr79mHfPpgni63NyJbh1vZd2atfy6NqVQuURERERE5NTJdHZaf4qrAg0COeeSgFD8AyPRuXZHAAPMbBmQAJQHLgQaAx9kOz7pKN0/YGbLgS+BWkAd4FrgU+fcWu/4rcfKZ2aVgXOdc4nepve98x8y1fvvt951HE0jYIJ3zh+BdcBfjtJ2jnNun3NuC7AJCAZa4B/s+sa7Hy2Ai7z2GcAU7/HfgLXOuWTnLy/44Cjn+Bx4z8z+AxyaQhYBdPX6/wo4D/89M+BpM0sC4oALvEwrgJZeNdSNzrntwF+BukCs189goCalxIrlywkNC6VmrZoEBgbSNiqKBbGxOdrEx8XSoVMnAFpHRvLF4sXH7POjDz7gxob/oHmjRtxxy62krF1Ll9tvL3S2pOXLCQ0Lo2atWgQGBtIuKoq4XNkWxMXRycvWJlu2uNhY2kVFUa5cOWrWqkVoWBjLly2jQoUKnHPOOQBUqFCBRo0b8/NPPwEQGxPDdd4CxmFhYQQGBrJ16zE/bkwYPyFrweaYmBg6dvIXsjVoUJ+dO3dmTe86ZPOmzez6cxcNGvgHnjp26kiMd01xcXHc4l3LLZ06Eettr1bt/Kzjr7jiCqyM8ccff7Bx40YaNGhA+fLlAbjhhutZvfqXAt9fgJXLk7gwNJQaNWtSNjCQVlHtSIxdkKNNYuwCorzrahnZhm8WfwFAUKUgXnn3bcY89zzLvv02xzFVzjvPa1OJ27r8i6kTJyIiIiIiIlKclC1E25nAC/jX5Tkv23bDX7HzU/bG3pSLY076MLOmQEvgOufcbjNLwD+IZPkdW0iHVvHN4NjXXJjhuuwrAx/q14D3nXN5fc/2Xudc9vkh+V6fc+4+M/sH/ql4y8ysvneOPs65HPOOzKw7UA24yjl3wMxSgPLOuZ/N7Cr8axr9n5nFANOAlc656yiFMjIyGD5kCO+MH09AQACfTJrE6uRkHujXl++TVhAfF8fkiZN4ftRLxCYmsH3bNvr2PvwV5fGLFlExqCKBgYG0jIjgri5d+CV59UnLNmzIEN4fP54yAQFMnjSJ5ORkHurXjxVJSSyIi2PixIm8NGoU8YmJbN+2jQd69wYgOTmZOXPmMD8ujoyDBxn6xBNkZmZy/vnn84Y3lS+gbFlmzpjBp4n+8dLJkybx7PPPMzcmhgMHDvDIww8XKu/C+IU0a9aMxE8T2LNnD4/0fzRrX3T0HCIj/bNIBz/+BC+8+Dzly5cnISGRhIUJALz+2uv897VXua3zbWzcuJFePe8H/INbd975LzIOZrB371769PHPuFy2bBlzo+cyZ85sDmYcZOXKVXz0v48ojIyMDJ4Z8iSvj3+PMgFlmDHpE35JTqZn34dYtWIFiXELmDZpEiNfepGZCfHs2LaNx/o8CEDnrl25sHZt7nmgN/c84L/v93Xpzh+//86jQ5/gL3//GwBjx7yqSiARERERkWKkOH9j1+lkx1rnBPxr2TjnKppZTfyDPaO9wZv+zrl2ZvY0UAn/wIQzswbOuaVm1g+41DnXw8zqAsuAa51zS7wBiquBG4AezrkoM/ub16Y1sBL4DmjsnFtrZlWdc1vN7GGgknNuqJdtGLDLOfeCV03U2zn3mbe9snOurzew1N877/nAEudc6FGutR9wmXPu32b2FyAWfyVQO6C9c65b7vN6z7/32pwNzMA/HWyTmVUFgpxz6w7dR699eeBnoJlz7hcz+8hr184bzLnaOdfbzC52zv3iHbMUuAv/9LNI/FPkDng5fwN6AJc45/qYWTMgHggD9gNbnXN7zexmoDtwG7AK6OKc+8KbHvYX59zKY74ZTu7A3Cn1l9qhRR0hXz+vSwHgotq1izZIAaxZt47Q2mFFHSNfKevWAlA/9OIiTpK/ZSmFq2ASERERETkNSuxIybQrW57Wv2c7fBdXLO9lgSuBnHMbgNF57HoKeBlI8tagScE/IPI68K43PWkZ8HUex84D7vPa/IR/ShjOuc3mXyR6qpmVwT/dKhyYBXziLXrcJ1df3YA3zOxsYA3+AZPCes3rYwVwEOjunNtnZgs5POXt/452sHNulZkNBmK83AfwrzO0Lle7vd71zTGzLcAi/NOzcnvezA5N9VoALMc/rS4U+M6735uBm4EPgVlmtgT//f7R66Oe10+ml6enc26/md0CjPGm0pXF/xrmNwgkIiIiIiIicsYpzt/YdTrlWwkkks0Z82ZRJdDJpUqgk0+VQCIiIiJSDBXL6pWT4ZMGp7cS6JalZ3glkIiIiIiIiIjImSij5I5vFUqpHAQys1bAs7k2r3XOdSiKPCIiIiIiIiIip1qpHATyvllrfr4NRURERERERERKiFI5CCQiIiIiIiIipYcWhvYrU9QBRERERERERETk1FMlkIiIiIiIiIiUaBlFHaCYUCWQiIiIiIiIiEgpoEogERERERERESnRVAnkp0ogEREREREREZFSQJVAIiIiIiIiIlKiZWBFHaFYUCWQiIiIiIiIiEgpoEogERERERERESnRMpwr6gjFgiqBRERERERERERKAVUCiYiIiIiIiEiJpm8H89MgkJRIP69LKeoIBbZm3bqijlAgKevWFnWEAluW8ktRRxARERERESl2NAgkJdLFF11a1BHy9cuaVQBcUrt2ESfJ3+p167i0dlhRx8jXKm+g6vqL/lrESfK3eM1PsHJKUcfI32WdijpB4eieioiIiEgeVAnkpzWBRERERERERERKAVUCiYiIiIiIiEiJpkogP1UCiYiIiIiIiIiUAhoEEhEREREREREpBTQdTERERERERERKtAxcUUcoFlQJJCIiIiIiIiJSCqgSSERERERERERKNC0M7adKIBERERERERGRUkCVQCIiIiIiIiJSomU4rQkEqgQSERERERERESkVVAkkIiIiIiIiIiWa1gTyUyWQiIiIiIiIiEgpoEogERERERERESnRMtCaQKBKIBERERERERGRUkGVQCIiIiIiIiJSoqkSyE+VQCIiIiIiIiIip5GZtTazn8xstZkNyGN/YzP7zswOmtktJ+u8GgSSUmvIkEHEx89jTvQ0Lrvs73m2qVv3UqLnTic+fh5DhgzK2j5gQH9iYmczJ3oar78+hqCgoBzHhdQIIWnFEnr0uOuEMjZu0oSY+HgWJCZyb8+eR+wvV64co199lQWJiXwyfToX1KwJwLnnnssHH3/M8lWrGDp8eI5j+j3yCJ998QXLV606oWy5NWrSmDnxC5iXuJAePe87Yn9guXK8+OorzEtcyMfTp1Gj5gUAXNeoEZNnz2T6/LlMnj2Tf1x/XdYxDz7SnwVffM6SVd+f1KzZ/aPxjXwUN49J8TF0ue8/eeQOZPiYUUyKj+GtqZPwXXBBjv3BNUKIW/Edd/S4+5RlBPj0u59p1fslwnu9wNipiUfs/23TH3Qb+jZRfcfQ5Ym3SNuyHYAf1m6k84DXafvgy0T1HUP0oqRTmvNMkt893bh5G12GvMXND79CVN8xJH77EwCfL0umY/9XiXpoNB37v8oXK3453dFFREREpJAyTvPPsZhZAPBfoA1wKXCHmV2aq9mvQHfgf8d3xXnTIJCUSk2bNiY0tDbNm7fm8UFDGf7U0DzbDX9qCI8PGkrz5q0JDa1NkyY3ArBo0WLatL6JtpEdWJuSQs9eOQcPBg9+jMTEz04oY5kyZRj21FP8u1s3WrdsSbv27bmkTp0cbW7t3Jnt27fTokkT3n3nHR4d4B9A3rdvH6NeeIFnRo48ot/4uDg63nTTCWXLK+vgp4Zzb7fuRLWMILJ9ey6uc0mONp0638aO7dtp3aQZ77/zDg97Wbf9sZVed/fg5lZtGNivP8+MeinrmIVxcXS+6eaTmjV37v5PDuHhu3rwz1ZtaRnVjtBLLs7RJuq2W9m5Ywe3NY9g4rj36PVY/xz7Hxg8kC9P8LXOT0ZGJsPfmsnbg7szZ/RDzP5sOavXp+do8+z7c7m56ZXMGvUAvW5rzosfzgeg/FnlePaBW5kz+iHefqI7T4+bw44/95zSvGeCgtzT1z9ZSJvr6zH9xT6M6teZJ8fOAKBKpXN4fVBXZr38IM/0uYVHR08uiksQERERkTNXQ2C1c26Nc24/8DGQ448051yKcy4JyDyZJ9Yg0ElmZruO45hB2R6HmtkpKXsws+Fm1jKP7U3NbPapOGdx1bJlc6ZN8/9Bt2xZEpUqBVGt2vk52lSrdj4VK1Zk6dLlAEybNoPw8BaAfxAoI8M/vrts6XJ8Pl/WceHhLVj/6waSk1efUMYr6tdnXUoK69ev58CBA8yZNYuW4eE5ryM8nGlTpgAwLzqa6264AYA9e/bw7ZIl7Nu374h+ly1dyuZNm04oW2716l/Brynr2OBlnTtrFs1zZW0eHs50L2tM9FyuveF6AH5YuSorz+qff+ass84isFw5AJKWLmPLps0nNWt2l15xORvWrWPj+g0cPHCAuNlzuNF7jQ+5sWVz5k6ZBsDCufO5OlulUuPwFmz8dQNrk5NPWUaApNUbqB1yHrV8VSkXWJa2jS5nwdc/5Gjzy4ZNXFfPP4B1bd2LsvaH1Tif0Br+93Zw1UpUrXwOW7f/eUrzngkKck8N2LXb/xnauXsf1atWAuDSi2oQ7D2uc2Ew+/cfYP+Bg6c1v4iIiIgUToZzp/XHzO4xsyXZfu7JFucCYH225xu8baecBoGKh0H5NykYr6wsT865Ic65uJN1rjNZsK86G1PTsp6npaXj8wXnaOPzBZOWdrgyIDUtnWBf9SP6uuXWjiQm+CtBKlSowD33/psxY147CRl9pKamHs6YmkpwtsGmrDYbNwKQkZHBrp07qVKlygmfu7CCfT7ScmRNo/oRWYNJ2+hvk5GRwc6dOzk3V9aIyDb8sHIlB/bvP/WhgWq+YNKzvQ82p6ZTLTjn+6BacDDpqYdz/7lzJ5WrVKF8hQrcee9/GDfm1VOeM/337fjOq5z1PPi8yqRv3ZGjzd9Cfcz/0j9+HPvVSv7cs48/du7O0SYpeT0HDmZwoa/qKc9c3BXknvbu3IJZny6jcY9nuGfEewzuEXVEP/O/+J6/X1SDcoH6ngUREREROcw5N9Y5d3W2n7HZdlteh5yOXBoEOkXMLMTMPjWzZWb2vZndeJR2zwAVvHYfepsDzOwtM1tpZjFmVsHMLjaz77IdV8fMvvUep5jZEDNbBNxqZvXN7EszSzKzaWZWxWv33qEFpbxFqH70jul4jOvIGr0cO3bs0ZqdccyO/Mw553I3yrdNr173knEwgxkzZgHw0EO9eXfceHbv3n3EsYXOmMe23Ocv0HWcBpZX2kJmvaROHfoNeIxhAx8/6fmO7vjfBz0e6sPH495nz0l4rfOT1yuaO9Wj3SL5ZuVabn74Fb5euZbgqpUoW+bwr/hNW3fwyOjJ/F/vTpQpo1/9BbmncxYl0aHZlXz69gDGDu7Oo6MnkZl5uBo3+dd0Xpgwn+H3nbopiyIiIiJSIm0AamV7XhPYeDpOrH+6PHX+Ccx3zo30qnPOzquRc26AmfV2ztUH/3QwoA5wh3PuP2Y2CejknPvAzLabWX3n3DLgLuC9bF3tdc418vpIAvo45xLNbDgwFHjoUEMzKw+8BTQHVgMTj3YR3mjlodGfM/o79e7scgedO98KwIqkFdQI8fGtt8/nCyY9PecUqbTUtBzVQSG+YDalH56a1LHjTTRr3oQudx5eEPiK+pfTuk0Ejw14mEqVgsjMdOzbt48JEwq/lldaWhohISFZz30hIWxKz7lmSVpqKiE1apCWlkZAQAAVg4LYtm1boc91otLSUvHlyOrLI2savhohpHtZg4KC2O5lDfb5GDP2TQb2e5j1v/562nJvTksjOORwxVK1kGC25Joq528Twua0dAICAjgnKIgd27Zxaf0raNamFfcP6E/FSpVwmZns37ePKRM+zH2aE+Y7rzJpv2/Pep7++/asqUmHBFetxKuP3QnAn3v2EfPFSoLOKQ/Art17uXfkeB76Zzj1/3rhSc93JirIPf1kwRLefqI7AA3+eiH7Dhzkjx27Oe/ciqRt2U7vZz/g2Qdu5ULfeaczuoiIiIgch2L2FfHfAHXMLAz4Dbgd/xjCKad/Dj51vgHuMrNhQD3n3M5CHLvWG+gB+BYI9R6/7fUZAHQm5yrhEwHMrDJwrnPu0FfdvA80ztX/37xzJDt/2cMHhch2xvpgwkdEtetIVLuOxMQuoEMH/7pb9etfzs6dO9m8eUuO9ps3b+HPP/+kfv3LAejQ4Sbi4uIBaNy4Effc24N777mfvXv3Zh1ze+cuNGkcTpPG4bz77gRef23scQ0AASQtX07tsDBq1qpFYGAgbaOiWBAbm6PNgrg4OnTqBEDryEi+XLz4uM51or5fnkTtsFAuqFWTwMBA2kRFsTA258zDhXFx3OxljYhsw1eLvwAgqFIQr787jlHPPcfSJd/m7vqU+iFpBTVDQwmpWZOygYG0bNeWRd5rfMhnC+Jp06kDAM3atOLbL74EoFfnf9GpcQs6NW7BpHff5/3X3jwlA0AA9S65gJTULaxP38r+AweZsyiJ5tfk/Ea7rTv+zKpSGTs1kU4trgJg/4GD3P/sB9zUtAFtrq93SvKdiQpyT0POP5cvkvzf/PXLhk3s23+QqpXPYcefe7hn5Pv0u7MVV/29dlHEFxEREZEzmHPuINAbmA/8AExyzq301vFtD2Bm15jZBuBW4E0zW3kyzq1KoFN49tJMAAAgAElEQVTEOfepmTUG2gITzOx559z4Ah6efTXfDKCC93gK/qqeeOBb59zv2doVdqXXYjUMerolLPyUpk0bE79wHnv37uWxRw9PQZo1eypR7fwz5IY8MZznnnuas8qfRWLiZyQkfArAsGGDKVcukPfHvwPAsmXLeWLwkyc1Y0ZGBk8OGcK748cTEBDA5EmTSE5O5sF+/fg+KYkFcXFMmjiRF0eNYkFiItu2beOh3r0PX+OiRVQMCiIwMJDwiAi6d+nC6uRkHh04kPY33USFChVY9OWXTPr4Y8a8/PIJZx05ZChvjR9PmYAyTJs0mdXJyfTu15eVSStYGBfHlIkTeXbUKOYlLmTbtu30790HgH9268aFobXp2acPPfv4t/Xo0pWtv//OwwMH0Pam9pSvUIH4Lxcz5eOJ/Pfl0SeUNXful4YNZ9T7bxNQJoDZk6ewNnk1PR56gB9XfM+iBfHMnvgJQ156nknxMezYvp0hD/Q9aecvqLIBAQzp0Z4ew98lI9PRqcVV1LkwmNEfxVL34pq0aPh3vv5+DS99GIMBV18axtB72gMwd/EKlqxKYdvOPUxb6J9R+kyfTvw9rMZpv47ipCD3dED3Ngx+bRrvzfocM+OZPrdgZnwQ/QW/pv3Oa5MX8trkhQCMG3IX551bsYivSkRERESOpphVAuGciwaic20bku3xN/iniZ1UVhTrh5RkZrbLOVfRzGoDvznnDprZQ0Coc+6hoxzzB1DdOXfAmw422zlX19vXH6jonBvmPX8F6AT82zk319uWAlztnNviPV8O9HbOfeZVIlV2zvU1s/eA2d7Pz0Az59wvZvYREOSca5fP5Z0xb5aLL7q0qCPk65c1qwC4pHbxryRYvW4dl9YOK+oY+Vq1bi0A11/01yJOkr/Fa36ClVOKOkb+LutU1AkKR/dURERE5ETktTRpifBwvcan9e/ZF1d8WizvpSqBTp2mwCNmdgDYBXQ9RtuxQJK38HN+q+J+iH8h55hjtOkGvGFmZwNr8K8flMU5t9f7ero5ZrYFWATUzee8IiIiIiIiImekTBXAABoEOumccxW9/76Pfz2eghzzGPBYtk11s+17IVfzRsA451xGtjahufpbBlybx3m6Z3s8D//aQCIiIiIiIiJSCmgQ6AxiZtOAi/F/q5eIiIiIiIiIFEBxWxOoqGgQ6DQys6+As3Jt7uKcW1GQ451zHU5+KhEREREREREpDTQIdBo55/5R1BlEREREREREShtVAvmVKeoAIiIiIiIiIiJy6qkSSERERERERERKtAx9OxigSiARERERERERkVJBlUAiIiIiIiIiUqJpTSA/VQKJiIiIiIiIiJQCqgQSERERERERkRItU2sCAaoEEhEREREREREpFTQIJCIiIiIiIiJSCmg6mIiIiIiIiIiUaFoY2k+VQCIiIiIiIiIipYAqgURERERERESkRFMlkJ85rZAtBac3i4iIiIiISMllRR3gVOlyacPT+vfshFVfF8t7qUogKZHCatcu6gj5WrtuHQChoZcUcZL8paSspl7ti4o6Rr5WrFsDwKW1w4o4Sf5WrVtb1BEKZ+WUok6Qv8s6FXWCQgk9A35PpXi/p0RERETOdPqKeD+tCSQiIiIiIiIiUgqoEkhERERERERESjStCeSnSiARERERERERkVJAlUAiIiIiIiIiUqJlaE0gQJVAIiIiIiIiIiKlgiqBRERERERERKREy9SaQIAqgURERERERERESgVVAomIiIiIiIhIiaY1gfxUCSQiIiIiIiIiUgqoEkhERERERERESrRMVQIBqgQSERERERERESkVNAgkIiIiIiIiIlIKaDqYiIiIiIiIiJRoGfqKeECVQCIiIiIiIiIipYIqgURERERERESkRMt0mUUdoVhQJZCUGo2bNGFBfDwLExO5r2fPI/aXK1eOV159lYWJiUybPp0LatbM2tezVy8WJiayID6exo0bAxASEsL/Pv6Y2AULmB8bS/e77spq/8qrrzInOpo50dF8tmgRc6KjTyj70KFPkJCwgLlzZ3PZZZfl2aZu3cuYN28OCQkLGDr0iaztkZFtiImZy5o1P1OvXt0jjqtRI4SVK5fzn//8+4Qy3tCkMTPj45iTGM+/e953xP7AcuV4/tUxzEmM58PpU6lR8wIArmvUiImzZzB1/lwmzp5Bw+uvyzpm3Mf/Y2Z8HJOjZzM5ejZVzzvvhDLmpVGTxsyJX8C8xIX0OEruF199hXmJC/l4+rQcuSfPnsn0+XOZPHsm/8iWu7T79LufadX7JcJ7vcDYqYlH7H963Bxu6vcKN/V7hVb3v8jVdw7P2vfv4e9y9Z3DuXfk+6czcpEaOmwYCYmJzJ03j8vqHvkZBahbty7z5s8nITGRocOGZW2vXLkyEz74gIUJCUz44AMqVaqUb781atRg/IQJxC1YQGxcHDW933Uvjx7Ngvh45sfE8Nzzz1O2rP6dSERERKSk0SCQlAplypRh+FNP0b1bNyJatqR9+/ZcUqdOjja3de7M9u3badakCe+88w4DBgwA4JI6dYiKiqJVeDjdunVj+IgRlClThoMZGYwcMYLwFi3oePPNdO3aNavPPr170zYykraRkcybN4958+Ydd/amTZsQFhZK06YtGDRoMCNHPplnuxEjhjNo0GCaNm3htfcPVv3008/cd18vvv76mzyPe+KJx0lI+PS484H//j7+1JP06nYXN7VsRZv2UVxU55IcbTp2vo0d23fQtklzJrwzjr4DHgPgjz+20vvu/9CxVRse7/cIT496McdxAx7sy62R7bg1sh1bf//9hHLmlXvwU8O5t1t3olpGENm+PRfnyt2p823s2L6d1k2a8f477/Cw977Y9sdWet3dg5tbtWFgv/48M+qlk5rtTJWRkcnwt2by9uDuzBn9ELM/W87q9ek52gy6uy0zXurDjJf6cGfkdYRfe3hgs8fNN/Lcg7ee7thFpmmzZoSFhdG0SRMGDRzIyBEj8mw3YuRIBg0cSNMmTfztmzYF/APUiz//nGZNm7L488/p1atXvv2+9NJLjH3zTVq2aMFN7duzZcsWAKZPn06L5s1pFRFB+bPO4vbbbz+1Fy8iIiJyGmXiTutPcVWiB4HMbNdxHJNiZiu8n1VmNsLMzjqR85tZDTP7pADtFx9l+3tmdsvxZCjoOUq6K+rXZ11KCuvXr+fAgQPMmjWL8PDwHG3Cw8OZMmUKAHOjo7n+hhuyts+aNYv9+/ezYf161qWkcEX9+mzetImV338PwJ9//snq1avxBQcfce7Itm2ZNXPmcWePiGjJ1KnTAFi6dBlBQZWoVq1ajjbVqlUjKKgi3323FICpU6cREeG/vl9++YU1a9Yete9ff11PcnLycecDqFf/Cn5NWceG9es5eOAAc2fNplmu+9ssvCUzvfsbGz2Xf9xwPQA/rlzF5k2bAFj988+cddZZBJYrd0J5jif3gQMHmDtrFs1z5W4eHs50L3dM9Fyu9XL/UIS5i7Ok1RuoHXIetXxVKRdYlraNLmfB1z8ctf2cRUm0a3R51vPrLr+Ecyoc16/cM1JEeDhTvffX0qVLCapUiWrVq+doU616dYIqVuS7774DYOqUKURERAD+30+feMd/MmUK4d72o/V7SZ06BJQty6JFiwDYvXs3e/fuBSBh4cKscy5fvhxfSMipumwRERERKSIlehDoBDRzztUDGgIXAWNPpDPn3EbnXL6DOM6560/kPAXMcsrPURz5fD5SU1OznqelpuLz+XK0Cfb5SN24EYCMjAx27txJlSpVjjg2NS3tiGMvqFmTSy+7jGXLluXY3rBhQ7Zs2UJKSspxZw8ODmbjxmzZ09Lw+XIONvl8waSmph3OmJpGcB4DUtlVqFCB++67l9GjXznubIdU9/lIy3aP0lNTCc6VsbovmDTvOjIyMti1cyfnVqmSo014ZBt+XLmKA/v3Z20b8cJzTI6ezb0P9D7hnLkF58qdlppG9SPeFzlz78wjd0RkG35YuTJH7tIq/fft+M6rnPU8+LzKpG/dkWfb3zb9wYb0P7i23sWnK16xE+zzsdH7vQPe5zvXZ9cXHExqWvbPdyrB3vu02vnnZw1Gbt60ifPPP/+Y/V4UFsaOHTt44803mRMdzcBBgyhTJuf/FShbtiwdOnYkMSHhpF6riIiISFHKcO60/hRXpWIQyMxCzOxTM1tmZt+b2Y0FOc45twu4D7jZzKqa2QQzuylbvx+aWXszu8zMvvb6TzKzHPOMzCzUzL73Hnc3sxlmNs/MfjKzodnaHaocMjN71atEmgNUz9bmKjNLNLNvzWy+mYV42xPMbJR3nT+Y2TVmNtXMks1sRB7nqGhmC8zsO6/qKeu6SiLLY5vL9cE0O7KVc+6o2w85++yzef2NN3hq+HB27cpZfBbVvv0JVQEdK1f+bY7db9++D/LOO++ye/fuE8oHJ3Z/D7m4Th36DniUJwc+nrVtwIN96diqDd1u7cyV11xDVMcOJ5w1R6a8khcy9yV16tBvwGMMy5a7NMvrbZfX+wP8VUCtrruMgIBS8T9FeTr+z/exP+BHOyagbFmuueYaRo4YQfuoKC688EJuuTXn9LunRozg66++4ptv8p5CKiIiIiJnrtLy/7z/Ccx3ztUHrgCW5dM+i3NuB7AWqAO8DdwFYGaVgeuBaPwDRaO9/q8GNuTTbUPgX0B94FYzuzrX/g7AX4F6wH+882BmgcArwC3OuauAccDIbMftd841Bt4AZgD3A3WB7maWe0XdvUAH59yVQDPgRcvjrwYzu8fMlpjZkrFjT6ggqkilpqURkm1qgy8khPT0nOuUpKWmElKjBgABAQEEBQWxbds2UlNTcxwb4vNlHVu2bFlef+MNZkyfzvxc6/4EBATQunVrZs+aVei8XbrcSXT0TKKjZ5KevokaNbJl9/lIT9+U8/pS0wgJOVzBEhLiY9OmnNeXW/36VzBw4KMsWpTA3Xd35/77e9K1a5dCZwVIT0vLMXUkOCSETbkypqem4fOuIyAggIpBQWzfts3f3ufj5bFvMKhffzb8+mvWMZu8+7z7zz+JnjGTevWvOK58R5OWlpojty/El3XOrDa5cgflyj1m7JsM7Pcw67PlLs1851Um7fftWc/Tf99O9aqV8mwb/XkSbW88ua/pmSQ6Opr09HRqeL93wPt8b8r1+U5LI8SX/fMdkvU+3bxlS9b0sWrVq2et75OWmppnv2mpqaxauZL169eTkZFBzPz51M22aPSDDz7IeVWr8tRTT538CxYREREpQloTyK+0DAJ9A9xlZsOAes65nYU83gCcc4nAJWZWHbgDmOKcOwh8AQwys8eA2s65Pfn0F+uc+91rNxVolGt/Y+Aj51yGc24jEO9t/yv+QZ1YM1sGDAZqZjvuUMnJCmClcy7VObcPWAPUyuOanjazJCAOuAA4Yv6Qc26sc+5q59zV99xzTz6XVXwlLV9OaFgYNWvVIjAwkKioKOJiY3O0iYuLo1OnTgC0iYzki8X+5ZPiYmOJioqiXLly1KxVi9CwMJZ7076efe45Vq9ezTtvv33EOW9o1IhffvmFtGzTOApqwoQPiIxsT2Rke2JiYunoVcA0aFCfnTt3snnz5hztN2/ezK5df9KgQX0AOnbsQExM3DHPcdttd9CoUVMaNWrKuHHv8d//vs748RMKnRXg++VJ1A4L5YJaNSkbGEibqHYkxOY8f0LcAtp79zc8sg1fL/4CgKBKQfz33XcY/dzzLFvybVb7gICArGlXZcuWpXGL5iT/9PNx5StI7sDAQNpERbEwV+6FcXHc7OWOiGzDV9lyv/7uOEY99xxLs+Uu7epdcgEpqVtYn76V/QcOMmdREs2v+fsR7db8tpkdu/bQ4K8XFkHK4iEyMpKYmBg6eu+vBg0a+D/fuQaBNm/axK4//6RBgwYAdOzUiRjv91dcXBy3eMff0qkTsd722Li4PPtdvnw5lStXpmrVqgBcf/31WWuCdb79dho3aUKfPn3yrTQSERERkTNTqfj+V+fcp2bWGGgLTDCz551z4wtyrJkFAaHAob8+J+Cv4rkduNvr/39m9pXX/3wz6+Gci8+ju6xI+Tw/2jbDP7hztO+i3uf9NzPb40PPc7/W/wKqAVc55w6YWQpQ/hiZz2gZGRkMHTKE8ePHUyYggMmTJpGcnEzffv1YkZREXFwcEydOZNSoUSxMTGT7tm306e1fgyY5OZk5c+YQExdHxsGDDHniCTIzM7n66qvp2KkTP/7wQ9ZXwD///PNZi6tGRUUx8wSnggEsXJhAs2ZNSUyMZ8+ePTzyyGNZ+6KjZxIZ2R6AwYOH8MILz1G+fHkSEhJJSPB/NXerVuEMGzaUqlWrMm7c2/zwww907XpXnuc6XhkZGTw9ZBhvjH+fgIAyTJs0mV+Sk7m/30OsTFpBQtwCpk6cyP+Neok5ifFs37adR3s/AMAd3bpSK7Q29/bpzb19/Pf83i7d2LN7N29OeI+yZQMpE1CGLxd9zpSPPj7puUcOGcpb48dTxsu9OjmZ3v36sjJpBQvj4pgycSLPjhrFvMSFbNu2nf69+wDwz27duDC0Nj379KFnH/+2Hl26nvRvMDvTlA0IYEiP9vQY/i4ZmY5OLa6izoXBjP4olroX16RFQ/+A0JzPlhPZ6PIjpi398/E3WfPbZnbv3U/jHs8w8v6O3NjgL0VxKafFwvh4mjVrRuKnn/o/3/37Z+2Ljo4mMjISgMGPP84LL77ofb4Tsn7PvP7aa/z3tde4rXNnNm7cSK+ePY/Zb2ZmJiNHjuTD//0PM+P7FSv4+KOPABg5ciS//fYb06b5F6I/kW81FBERESluMvWPXABYSf7XPjPb5ZyraGa1gd+ccwfN7CEg1Dn30FGOSQGuds5tMbOKwOtApnOum7c/GPgaSHPO/cPbdhGw1jnnzOxlIMU593K284fy/+zdd1xW5f/H8dcF4kpxImiWWGrD3XQlOMBE0dKy+pajnbatb6aVmqOdZvn9VZqV2rLcyFAEwVJz5B6VC9JkuUdOvH5/3Ee8QQQUDYX38/Hg0X2fc51z3vd1bu68Lz7nOjDLWlvPGNMLeAtXRc9hYDHwiLV2mVv7LsCTQAiu+YDW47osbKbzuLu1dpFzeVgda+06Y0wc8LKzn0DncUcnn/u6U8d4HqhlrX3WGNMKV7VRTWttQg5detm8WWrWqFHQEXK1NTERAH//Wrm0LHgJCZuoX+Oago6RqzWJWwC4sUbNAk6Su/WJ2d+x7ZK1bkpBJ8hd3a4FneCc+F8Gn1MJzueUiIiIFBlnm87xshd47Q3/6vfZuM0bLsm+LBKVQEAg8F9jzHHgINAjl/bznPlxPIBpQMbkCNbaFGPMBmC6W/v7gIec/ScDQ3LZ/y+4KopqAd9Za5dlWT8NaI3rsq4/gXjn2MecW8V/7MxJVAz4CFiXy/Gy8y0QZoxZhmuOpN/PYx8iIiIiIiIil7yTBR3gElGoB4GstWWc/44HxudxG/+c1htjSuOaJPp7t23eBt7O4fgJuCp/Tkm11p5xv2u39hbI9n7Y1tqVuOYMyro80O1xHBB3lnWnjrETONtlZSIiIiIiIiJSyBTqQaALzRjTFtcduUZYa/fl1l5ERERERERECp7mBHIpsoNAzkTOJbIs7m6tXXO2bay1c4F83crGWvs18HV+9iEiIiIiIiIicq6K7CDQqUmdRURERERERESKgiI7CCQiIiIiIiIiRcPJy+dm1xeVR0EHEBERERERERGRi0+VQCIiIiIiIiJSqGliaBdVAomIiIiIiIiIFAGqBBIRERERERGRQk1zArmoEkhEREREREREpAhQJZCIiIiIiIiIFGqqBHJRJZCIiIiIiIiISBGgSiARERERERERKdROqhAIUCWQiIiIiIiIiEiRoEogERERERERESnUNCeQi7FWHSF5pjeLiIiIiIhI4WUKOsDF0sj/2n/1++zKhM2XZF+qEkhERERERERECjVVArloEEgKp3VTCjpB7up2BaBmzToFHCR3W7f+eVn16eWS1b/GNQWdIlcJiVsAuL6Gf8EGyYPfExMum5wA/jVqFGyQPEhITKTWZZBzU2JiQUcQERERuSxoEEhERERERERECjXNhOOiu4OJiIiIiIiIiBQBGgQSERERERERESkCdDmYiIiIiIiIiBRqmhjaRZVAIiIiIiIiIiJFgCqBRERERERERKRQUx2QiyqBRERERERERESKAFUCiYiIiIiIiEihpjmBXFQJJCIiIiIiIiJSBKgSSEREREREREQKNdUBuagSSERERERERESkCFAlkIiIiIiIiIgUaqoEclElkIiIiIiIiIhIEaBKIBEREREREREp1HR3MBdVAomIiIiIiIiIFAEaBJIib/7yP2n3zAiC+nzAmKnxZ20XtXAN13UZwJpN2wHYnrqHBvcPpHPfT+jc9xMGfjb9omUcNOh15s2LJjJyJnXr3phtm3r16hIZGca8edEMGvR6xvKQkDuZPTuczZt/p379ehnLvby8eO+9t4mMDCMiYia3337bBct7vn0K8HtCEve9+ikdnv+I0BdGcfTY8QuW63yy/p26h56DviD0xY/p/sZYknfuy1i3I20vj7z5Je2fHUnIcyPZnrrngmQaNHggcfGxREZFULde3Wzb1KtXj6jZkcTFxzJo8MCM5eXKlWPiNxOYFxfLxG8m4O3tDUDZsmX5YtxYIiPDmRMdxb333gNA06ZNiIiYlfHzxx8bCA4Oylf+FgEBRMbGMDs+jsd79z5jvVfx4owYPZrZ8XFMmj6dK6tXB6BZixZMmRXGzNlRTJkVxu3NmuYrx+WYMyAggJjYWOLi4+mdTabixYszevRo4uLjmT59OtWdTAB9+vQhLj6emNhYWrZsmes+e/TsSVx8PAmJiVSoUOGC5G8ZEMCc2Fhi4uN58iz5R40eTUx8PJPd+rR8+fJ888MPrFq/nkFDhlyQLCIiIiJyJg0CSZGWnn6SIWNn8sXrvQgf9QKzfl7Fpm0pZ7Q7ePgoEyMW0bD2VZmWX+1bkRkjnmXGiGcZ8tRdFyVjYGAA/v7+tGoVRP/+bzBs2JvZths27E0GDHiDVq2C8Pf3JyDA9SXwjz820rv3MyxZsjRT+/vv7wZA+/ahdO/ei9deexVjTL7z5qdPT6Sn899RP/Hmk3cRPuoFJgx9nGKenvnOlJ+s746P5K7Amwgb+Rx9urXmw29nZ6zr9/FPPNr5DiI/eZGf3u1DpXJX5DtTYKtAatb0JzCgNQP6D2D4sKHZths2fCgD+g8gMKC1q31gAAC9+zzFwgULaRXYmoULFtKnj+uLePce3dm0cRPt23fg/vv+w2uvD8DLy4tFi34lJKQjISEdeeCBBzl85DDz5/983vk9PDwYOHQIj/fsRce2QXTo1Ilra9fK1Oae+7qxf98+2gUEMn7cOF569VUA9uzZQ+9HHqVTuzt5te9LvDdy5HnnuBxzenh4MGToUHr17ElQ27Z06tSJWrVrZ2rT7b772LdvH4EBAYwbN45XnUy1atcmNDSU4KAgevbsydBhw/Dw8Mhxn78tW8ZDDz7I9m3bLlj+wUOH8mjPntzZti0ds8l/r5O/TUAAX40bxytO/qNHjzLygw94Z/jwC5JFRERERLJXaAeBjDELz2ObgxcjSw7H8zfG/Oci7PcpY0yPC73fwmj1pu3UqFqJq/wqUtyrGB1aNCBmyYYz2o36LprH7mpJieL//jRaQUFtmDp1GgArV67C27ssPj4+mdr4+PhQpkwZVqxYCcDUqdMIDm4LwObNm9myZesZ+61duxYLFy4CYNeu3ezff4AGDernO29++nTByk1cV8OP62tWBaBC2dJ4el68j6m8ZN28PZWm9a8FoEm9azLWb9qWwon0kzRv5PqSe0WpEpQqUTzfmYKD2jJ1iut8r1ixkrLe3vhUyXK+q/hQtkwZli9fAcDUKdMyqneCgoKYPGUKAJOnTCHoVFWPtVxRxjVIVfqK0uzdu5cTJ05k2m9ISHvi4uI5cuTIeedv0KgRfyUksn3bNo4fP05EWBhtgoIztWkTFMx0J+PsiAiaNm8GwIZ160hNTQVg459/UqJECbyK579PL5ecjRo1IjEhgW1OprCwMIKDMldlBQcFMcXJFBERQbPmzTOWh4WFcezYMbZv20ZiQgKNGjXKcZ/r1q1j+/btXCgNsxwrPCyMtlnytw0KYpqTPyoigqZO/sOHD/PbsmUcPXr0guURERERcWf/5Z9LVaEdBLLWNivoDDkxxhQD/IELPghkrf3MWjvhQu+3MErZtQ+/SuUynvtWKkfK7v2Z2qzfsoPkXftodcv1Z2y/PXUPd730CQ+9PoZl688caLkQfH19SUpKznielJSCn59vpjZ+fpnbJCen4OubuU1WGzb8TlBQGzw9PalevTr169elalW/fOfNT59u3bETY+DRIV9x90ujGTttfr7z5Dfr9f5+zP51LQDRi9dx6PBR9hz4h4Qdu/C+oiTPvPsNd730Ce+OjyQ9/WS+M/n6+bFjR1LG8+TkZPx8M58XP18/kpLd3xPJ+Pq52vhUrkxaahoAaalpVK5cCYDx4ydQq9a1LFn6K7NnR/Lmm0OxNvP/nkI7dWTmjLB85vclKWnH6fxJSfhmeb9W8fMlaYerTXp6OgcOHKB8lsuR2oW0Z/26dRw/dixfeS6nnL5+fuxIOn3uk5KSMs5rpjZZMlWoUOHMbZNd74m87PNC8fXzI8ntWMlnye/epwed/CIiIiLy7yi0g0CnqnqMMVWNMfONMSuNMWuNMXfkst1wY8wqY8yvxhhfY0xZY8xWY4yXs97bGJNgjPEyxsQZYz4yxix09n2b0+YKY8yXxpilxpgVxpjOzvJexpifjDFhwBzgHeAOJ9uLxhhPY8z7znarjTFPOtsFOseabIz53RjzrXGu2zHGvGOMWe+0/8BZNtgY87LzuJHzWoFguvEAACAASURBVFYbY6YZYyo4y+OMMe8aY5YYY/48W78YY54wxiwzxiwbM2ZMvs/LpSa7EVr3C6JOnjzJ21+F069XyBntqlQoy7wx/Zj+4bO8+nAHXhr5Iwf/Of8KirPJ7hKtrF/es7+MK+fx5x9/nExSUjIzZ05l4MAB/PbbCtLT0/MT9axHzWufpqef5LcNibz/Qje+e+sJ5i5ex6LVm/Kd6XyzArzSM4Sl67Zy10ufsGTdVnwrelPMw4MT6eks25BAv54hTH6vD9tTdjN13vJ8Zzrf8521TVYtA1qyft0Gbru1CSHtOzJkyGDKlCmTsd6nig/XXXcd8+fnd+DtPN+vbm1q1a7NS6++yqD+A/KZJSeXXs5sf4vzeO7PujwP+7xQ8pNfRERERP4dReEW8f8BZltrhxtjPIHSObS9AvjVWvuaMeY94HFr7TBjTBzQAZgO3A9MsdYed/4xe4W1tpkxpiXwJVAPeA2ItdY+YowpDywxxsx1jtEUaGCt3W2MCQRettZ2BNeAC7DPWnurMaYEsMAYM8fZrjFQF9gBLACaG2PWA3cD11trrXOsrCYAz1pr440xQ4BBwAvOumLW2tuMMSHO8rZZN7bWjgFOjf4Uun+p+1UqR/Ku0xP9puzaR5WK3hnPDx0+xp9/pdDjjbEApO09SO+3J/Jp/+7Ur1Wd4l6uX6F6117J1X4V2bpjJ/VrVSe/und/MGPOntWr12Sq0Kla1ZeUlNRM7ZOSkjO18fM7s01W6enpDBv2dsbzyZN/YOvWhHxnz0+f+lX25ra6Nano7bpsqeVN17Fuyw6aNsg8V8uFkltWAN+K3ozu95CT/ShzFq2j7BUl8atUjhtrVuMqv4oAtLntRlb9+Rdwyznn6N6jOw/cfx8Aq1avplq1qqcz+vmRkpp5nqKk5CSq+rm/J/xITXG1Sdu5E58qPqSlpuFTxYedO3cBcO+99/Dp/30GQGJiItu2bePaa69h1arVAHTs0IHZs+eccYnYuUpJTqZq1Wqn81etSmqW92JKUjJVq1UjJTkZT09PypYty969ewFXpcjoMZ/Tr29ftv31V76yXG45k5OTqVb19LmvWrVqxnnNaJOURLVq1UjOkik5KSnztn6n3xO57fNCSU5OpqrbsfzOkr+qW/4ybn0qIiIicjEVui+z56nQVgK5WQo8bIwZDNS31h7Ioe0xYJbz+Ddcl2sBfAE87Dx+GPjKbZvvAay18wFvZyAmGHjVGLMSiANKAlc77aOttbvPcvxgoIez3WKgEnBqVs0l1trt1tqTwEon237gCPCFMaYL8I/7zowx5YDy1tpTtzwaD7R0azI1m9dapNSvdSUJSTvZlrKbY8dPEP7LalrfekPG+rJXlGTx+NeJ/fwVYj9/hUZ1rsoYANq972DG5T/bkneTkLSLq3wrXpBcEyd+S4cOnenQoTNz5sylS5e7AWjUqCEHDhwkLS0tU/u0tDQOHjxEo0YNAejS5W6io2NyPEbJkiUpVaoUAC1aNCM9PZ1NmzbnO3t++rRFozr8kZDM4aPHOJGeztL1W6lVvUq+M51vVoDd+w9x8qTrPI+ZGk/XNjc721Zn38HD7N7nmkps8ZrN1Lrq/LJOnDAxY3LmOXOi6dLVdb4bN27EgQMHMi7vOiUtNY2Dhw7RuHEjALp0vZs50a5x5rlz53JP164A3NO1K9HR0QDs+HsHzZ05bSpXrsw111zDX3+dnhC4U6dQwmbm71IwgDWrVlGjpj9XXlUdLy8vQkJDiXUynBI7N5q7nIztQkL4daFrCrey3t58/tVXjHjvPVYs+y3fWS63nKtWrcK/Zk2qX3UVXl5ehIaGZpy/U6LnzqWrkykkJISFTqbo6GhCQ0MpXrw41a+6Cv+aNVm5cmWe9nmhrF61ihpux+oQGkpMlmPFzJ3L3U7+O936VERERKSoMcbcaYz5wxizyRjzajbrSxhjJjnrFxtj/C/EcQt9JZC1dr5TpdMBmGiMeT+H+XKO29N16ek4/WOtXeBM4hwAeFpr17ofIushcVXFd7XW/uG+whhzO3Aoh7gGV9XO7EwLXRVD7rNlpuOq4jnhXILWBleF0jNA6xz2n9WpfWa81qKmmKcnAx/rxGNDviL9pKVrm5upfbUvo76Ppt611Wlz2w1n3Xbp+gQ+/mEunh4eeHp48OaTnSlfNqdCs/Mzb14crVoFEBc3l8OHD/PKK/0z1oWHz6BDh84AvPHGIN5//x1KlixJfPx84uJcY3/BwUEMHvwGFStW5Msvx7B+/QZ69nyUSpUqMWHCOE6etCQnp9C3738vSN789Gm5MqXo1ak597zyfxig5c3XEZjNXEwXSl6yLlm7hRHfzsEAt9xYk0FPdALA09ODfj3b03Pwl2Atda+9knvb3prvTPNi59GqVSDx8+dx+PAR/vvyKxnrIiJmERLSEYDXX3uDDz58j5IlSxIXF0/cvDgAPv2/z/jf/42m233d2LFjB316Pw3Axx9/wgcfvk/U7EiMgXfeeZc9e1y3tK9e/UqqVqvKr78uznf+9PR0hg4cyLgJE/Dw9GTKjz+yaeNGnu37ImtXr2He3LlMnvQj740cwez4OPbt3UvfZ54F4MGePbjavwa9n32O3s8+B8Cj3buze9eufOe6HHKmp6czcOBAJkyYgKenJz/++CMbN27kxb59WbN6NXPnzuXHSZMYMXIkcfHx7N27l2efeQaAjRs3Mis8nOi5czlx4gQD33gjY/Ayu30C9OrViyefegofHx+iZs9m3rx5vNqvX77yvzlwIF85x/rJOdbzffuydvVqYpz8H44cSYyT/wUnP0DcL79QpmxZvLy8CAoOplf37mxysoqIiIjk16VUCeRcpfQ/IAjYDiw1xsy01q53a/YosMdaW8sYcz/wLnBfvo9dWK/FN8YctNaWMcbUAP52BkxeAPyttS/ktI3z+B6go7W2l/P8JeAlYKi19lNnWRzwu7X2KWNMC+BTa219Y8xbgDeuAR1rjGlsrV1hjOkF3GKtfcbZ/mZghLU2wHn+BBAC3OtcblYH+Bu4lcyXjY0GlgGTgdLW2lRjTEVgk7W2olP1dNBa+4ExZhXwjLX2Z2d5OWvti072l621y4wxlYFl1lr/XLr18nmzrJtS0AlyV9f11/CaNesUcJDcbd3652XVp5dLVv8a1xR0ilwlJG4B4Poa/gUbJA9+T0y4bHIC+NeoUbBB8iAhMZFal0HOTYmJBR1BRESksMhumr9CoWaNGv/q99mtiYln7UtjTFNgsLW2nfO8P4C19m23NrOdNouM68ZSyYCPzecgTlGo/ggE/muMOQ4cBM731unfAsNwLv9ys8e4bkfvDTziLBsKfASsdiZwTgA6ZrPP1cAJZ6Dma2AUrsuyljvbpQF35ZCpLDDDGFMS1y/ri9m06Ql8ZowpDWzh9GVtIiIiIiIiIkXCJVbRcCWwze35duD2s7Vxilr24ZoyZmd+DlxoB4FOVfRYa8fjmgsnz9s4jyfjqrQ5pQUw2VqbdQbLKdba/u4LrLWHgSez2f/XuAZ7Tj0/jutSLncDnB93cc7Pqe2ecVt3WzbHGez2eCXQJJs2gW6Pd1JE5wQSERERERERudCcK32ecFs0xrnxEpzlxqpZd5GHNues0A4CXUjGmE+A9rgu1RIREREREREROassd9rOajtwldvz6rjuBJ5dm+3O5WDlgLPdZCrPiuQgkDFmMVAiy+Lu1to12bW31j57luWBFziaiIiIiIiIiBRuS4HaxpiauOYBvh/4T5Y2M3FN77IIuAeIze98QFBEB4GstVmvtRMRERERERGRQuvSmfPamePnGWA24Al8aa1dZ4wZguumTTOBcbjucL4JVwXQ/Rfi2EVyEEhEREREREREpKBYayOAiCzLBro9PgLce6GPq0EgERERERERESnkLp1KoILkUdABRERERERERETk4lMlkIiIiIiIiIgUcqoEAlUCiYiIiIiIiIgUCaoEEhEREREREZHCTYVAgCqBRERERERERESKBA0CiYiIiIiIiIgUAbocTEREREREREQKOdXAgHpBRERERERERKRIUCWQiIiIiIiIiBRqRjNDA2CstQWdQS4ferOIiIiIiIgUXoV2pKSmf+1/9fvs1oSNl2RfqhJICqWgNkMLOkKuomPeAOD6624v4CS5+/2PxTS75rqCjpGrhVv+AODBG24t4CS5+3bDUmrVqFHQMXK1KTERAP8aNQs4Se4SErdyzWXQp1ucPr32Msi6OTHxsnqfPl2veQEnyd3/1i4o6AgiIiJFk7kkx2T+dZoTSERERERERESkCFAlkIiIiIiIiIgUapoTyEWVQCIiIiIiIiIiRYAqgURERERERESkkFMNDKgXRERERERERESKBFUCiYiIiIiIiEihZnR3MECVQCIiIiIiIiIiRYIqgURERERERESkcDOqgQFVAomIiIiIiIiIFAmqBBIRERERERGRQs2oBgZQJZCIiIiIiIiISJGgQSARERERERERkSJAl4OJiIiIiIiISKGmW8S7qBJIRERERERERKQIUCWQiIiIiIiIiBRuukU8oEogKcL6PN2Oryc8zedjn6BWbb9s29Su7ceYsU/y9YSn6fN0u4zl11zjy6hPHmbM2CcZMuw+SpcuDoCnpwf/7deJMWOfZNyXvbn/geYXJOtrr/Vl9pzJzJj5DTfeeF22berWvZ6ZM79l9pzJvPZa3zPWP/LIg/z+x2LKVygHQM1ravDDD1+wes3PPPLIg/nOeHvLO/h+bhQ/xs6h+1OPn7Heq7gXQz4eyY+xcxg79Uf8rrwy03rfalWZu2Y5Dzz2SMayAe++RfiShXwTGZbvfO4atGjK+xGT+TBqKqGP9TxjfTEvL54d8RYfRk3lzR++onK1qgA063gnb039NuNn4rrF1Li+DgCvjPmYt6Z9y7thk3hk0KsYj/x/vLYMCGBObCwx8fE82bv3GeuLFy/OqNGjiYmPZ/L06VxZvToA5cuX55sffmDV+vUMGjIk0zZfjh9PWGQkkdHRDBk+HI985hw0eBBx8fOIjIqkbr262bapV68eUbMjiYufx6DBgzKWlytXjonfTGReXCwTv5mIt7c3AE2a3M7qNauIiAgnIiKc5557NmObRx99hDnRs5k9J4qPPx5FiRLFc83YMiCAubGxxMbH89RZ+vHj0aOJjY9nqls/AvTu04fY+HjmxsZyR8uWrvYlSjBtxgzCIyOJio7mhRdfzGg/6aefmBURwayICBYtWcJnY8bkmi9r1mgn69nO+amsU7JkfcrJGu2WteY11xAWEZHxs3LtWno94vodu+HGG5k8bRphERFMDwujQcOG55TzfN6bp3LGxMczxy0nwMOPPkpkdDQRc+Yw8uOPKV6iRMa6vv/9L9Hz5hEVE0OPXr3ynDOrG5vfzsCw7xkcMYmgRx86Y30xLy8e+WAIgyMm8d/vxlCxmuv/DR7FPOk+/HUGTJ3AGzO/Jfix7gBU8b+a/pO/zvj54Nc5tHqo23nnExEREbnYNAgkRdJtt9XiyuoV6dXjf3w0Ipznng/Jtt1zL4QwcuQsevX4H1dWr8itt10LQN+XOjJubAxPPP45C375nXu7NQOgZcCNeHkV44nHP6dP77F06HgTvr7l8pW1Zctm1PC/inbB9zDwjXcYNPiVbNsNGvwKAwe+Tbvge6jhfxV3tGyasc7PrwrNmt3G338nZSzbt3c/w4Z/yJfjvs1XPgAPDw9efnMgLz38GP9p14G2oR3xr3Vtpjah3e7lwP79dGsdzKQvv6ZPv5czrX/u9f78Gv9zpmURk6fy4sOP5TufO+PhQa83XuG9J57nldBuNO0QzJXX1szUJvCezhzat5+X7uxC5ITveOBl1yDEwllRDOjyIAO6PMin/Qay8+8kEn//E4BPXuzPgLsfpF/ofZStWIHb72yTr5weHh4MHjqUR3v25M62benYqRO1atfO1Obe++5j3759tAkI4Ktx43jl1VcBOHr0KCM/+IB3hg8/Y7/PPf00oe3b0z4oiIqVKtG+Q4fzzhjYKpCaNf0JDGjFgP79GT5sWLbthg0fxoD+AwgMaOVqHxgAQO8+vVm4YAGtAluzcMEC+vQ5PZiwdOlSQkI6EBLSgY8//gQAX19fej3ci9COnWgXfCcenp6EhobmmNHDw4M3hw7l4Z49ade2LaHZ9GO3++5j/759tA4I4Mtx4+jn9GOt2rXpGBrKnUFB9OrZkyHDhuHh4cGxo0d58IEH6NC+PR3bt6dlQACNGjcG4L5776VjSAgdQ0JYsXw5s6Oi8tyfp875IzlkPXXOWzvnPLusD/fsyZtO1q1bthAaEkJoSAidO3bkyOHDzJk9G4B+/fvzyahRhIaE8NGIEfTr3/+ccp7Pe7NW7dp0CA2lfVAQj7jl9PX1pcfDD3NXx46EBAfj6elJR+fcdr33XqpWrUpw69bc2aYNs8LOb1DYeHjQ7fWX+F/vlxja6UFuCWmL3zX+mdo07dKRf/YfYHDIfcROnMRdffsAcFNwa4oV9+KtLj14p9sjtLi3MxWr+ZGa8Bdv39OLt+/pxTvdHuH4kSOsiok/r3wiIiJycRnj8a/+XKoKLJkx5mCW572MMaMv8jH9jTH/uQj7fcoY0+MC7/N7Y8xqY8yLubfOdV8RxpjyzuODubUvCpo2r8PcOasB2LDhb8qUKUnFimUytalYsQylS5dgw/q/AZg7ZzXNmruqcKpfVYnVq/8CYPlvW7mj5fWujaylZEkvPDwMxUt4ceJEOv/8czRfWdu0acmM6ZEArFq1Fm/vsvj4VMrUxsenEmXKXMHKlWsBmDE9krZtAjLW9+//Iu+/PxqszVi2e/ce1q7ZwIkTJ/KVD+DGhg3YnpjIjm3bOXH8OHNnhXNHUOZBkDvatiZyyjQA5kXO5pZmpwepWga1Ycdf29m6cWOmbVYuXcb+vfvync/dtQ3qkvLXNtK2/0368RP8GhHNza0DMrW5uXVL5s8IB2DJ7FjqNrn1jP007dCOheGzM54fPnQIAM9inhTz8gJ7xibnpGGjRiQmJLBt2zaOHz9OeFgYbYOCMrVpGxTEtClTAIiKiKBpc1fl2eHDh/lt2TKOHj3zvXfwoOsjoFixYhT38sLa8w8aHBTE1ClTAVixYiVlvb3xqeKTqY1PFR/KlinD8uUrAJg6ZSrBwcEABAUFMdnJP3nKFIKc5Tnx9PSkZMmSeHp6UqpUSVJSUnNsn7UfZ4WFEZRNP05xckRGRNDM6cegoCBmhYVx7Ngxtm/bRmJCAg0bNQLgn3/+AVz9WCybfrziiito2qwZ0XPm5Pqacsqa3Tmf6pb11Dlvm0PWU5o1b85ff/3Fjr9dn2nWWsqUcX3ulS1bltTUnPvybDnP5b3ZNiiI8LPkLOZ2bkuWKkVqSgoA/3noIUaPGpXRx7t37cpTzqz8699A2l/b2bV9B+knTvBbZAwNWt+RqU2D1neweEYEACvmxHHd7TcDrr4qUaokHp6eFC9RghPHj3Pk4KFM217X5BbStv3N7qSU88onIiIi8m+4dIenLjBjTDHAH7jgg0DW2s+stRMu1P6MMX5AM2ttA2vtyPzuz1obYq3dewGiFRqVK5clNW1/xvOdafupXLnsGW12urVJ23m6TUJCKk2buS4DahlwAz4+rstY5s/fwJEjx5n004t8+91z/PTjIg4cOJKvrL6+PiQln/5SkZyciq+vzxltkpNTs23TqvUdpKSm8ccfmQdYLiQfP19SkpIznqclpeDj65u5ja8vKUmuSqT09HQOHThAuQoVKFmqFA89+ThffnxRx4AzVKziwy63/tydkkKFLP1ZwbdKxhe5k+np/HPgIGXKZ67oatI+iEURmb/g9xv7MZ/+Mocjhw6xeHZMvnL6+vmRlHS6cis5KQlfP78z2+zYAbj69OCBA1SoUCHXfX81YQKLly/n4KFDREVE5COjLzt2uGVMTsLPN3NGP18/kpJPt0lKSsbXz/Xe8KlcmbTUNADSUtOoXPn04OZNN91EZGQEX4//itpOlUlKSgpjx4xl4aIFLFm6mAMHDvDzz5mrx7Lyy9KPSXnoxwNOP/r6+bHD/RwkJ+PnbOvh4cGsiAiWLl/Ogp9/ZtXKlZn2GdyuHQsXLMgYdMuLvJxzvxyyJmXJmnXbjp06ETZzZsbzYUOG8OqAAfyyaBGvvvYa77/77gXLebb35tlypqSk8MWYMcxftIhFS5dy4MABfnHO7dU1ahASGsq0sDDGjR9PDX//POXMqnwVH/a4fU7uTUmlfJZBS/c2J9PTOXzwEFeUL8eK6HkcPXyEt+bNYGj0VGK+/p5/9h/ItO0t7dvwW8Tc88omIiIiF5/B41/9uVRdcsmMMWWNMVuNMV7Oc29jTIIxxssYE2eM+cgYs9AYs9YYc5vT5gpjzJfGmKXGmBXGmM7O8l7GmJ+MMWHAHOAd4A5jzEpjzIvGGE9jzPvOdquNMU862wU6x5psjPndGPOtce4nZ4x5xxiz3mn/gbNssDHmZedxI2PMr876acaYCs7yOGPMu8aYJcaYP40xd3B2c4AqTs47jDGPOxlXGWOmGGNKO/v82hjzqTFmnjFmizEmwOmHDcaYr936NMEYUzlLP0881U/O82+NMZ3yc+4uJ4Yzbw94RkVENncQPNXkw/fD6Nz5Fv736WOUKlWCEyfSAbj++mqcTD/J/d0+osdDn3DPvU3xq1o+n2Gzy5qXNpaSJUvw1FO9+HjU5/nLkKu89Gf2bR574Vl++HI8h53KiovuLDkyN8n59pHXNqjLsSNH2L5xc6bl7z7+HE+3bE+x4sWp2+SW/MXMZllecualsufhHj1oeuutFC9enKbNmp1vxDwdP/s2Oe937dp1NG/WgvbtQ/j66/GMGet6/3p7exMUHMQdLVpy+21NKF2qNHfdfdc5585rP+b0+k6ePEnHkBCaNWlCg0aNqFOnTqZ2oZ07ZxpwyYts33V5/D3K7Vx4eXnRpm1bIsLDM5Y9+NBDDBs6lBZNmzJ8yBDeee+9886Z3z719vambXAwrVq0oNltt1G6VCk633034Jpf6NjRo9wdGsqk77/nnfffz1POM4Of5+++tfjXvxGbfpIBrTsz8M57aNPzASpVr5bRxLNYMeoHtmD5nNjzyyYiIiLyLynIQaBSziDHSmPMSmAIgLX2ABAHnJqo4n5girX2uPP8CmttM6AP8KWz7DUg1lp7K9AKeN8Yc4WzrinQ01rbGngV+Nla28ipsHkU2OdsdyvwuDHm1OQgjYEXgBuBa4DmxpiKwN1AXWttAyC7CTAmAP2c9WuAQW7rillrb3P2OyibbU/pBGx2cv4MTLXW3mqtbQhscHKfUgFoDbwIhAEjgbpAfWNMI87uC+BhAGNMOaAZcEZJgDHmCWPMMmPMsjHnOMHppaZT51v47PPH+ezzx9m16wBVnOodgMo+3uzalfkv9jvTDlDZrY1PZW927XL95Xfbtl282u87nu79BfPmrWXHjj0AtG5Tj2VLN5OefpK9e/9h3dpt1KlTjXP1n//cw7TpE5k2fSKpqWlU9TtdVePnV4VUp3rilJTkVPz8qmRps5Orr65O9erVmDHjG2JipuHrV4WpUydQuXLFc86Uk7TkZHyrnq4E8Knqy84sl5a42rgmWPb09OSKsmXZv3cvNzZqyNOvvsyU+TF0e7gnPfs8Sdfu+Z+o+mx2p6RSya0/K/r6sjd1Z+Y2ySlUrOpq4+HpSemyZTjodlla05DgTJeCuTt+7BjLY+efcYnZuUpOTqaq018AflWrZlwek9EmKYmq1VzvL09PT8qULcvevXkr+jt29Cgx0dG0zcMlWO669+ieMWFzSkoq1aq5ZfSrSkpq5oxJyUlU9TvdpmpVv4zXkbZzZ8blYz5VfNi503WZz8GDBzMut4qbF4dXMS8qVKhAixYt2LZtG7t37+bEiRNERc3m5ptvyjFv1n6smod+LOv0Y3JSEtXcz4FTseLuwP79LF60iJaBgRnLypcvT8OGDYmNPbcBgezOedbj5ZS1apas7q8zIDCQdWvXsmvn6fd6l65dmR3putQ0Ijw8zxND5+e9ebaczVu0YLvbuZ0dFcVNN9+csa8oJ+ecqCiuv/76POXMam9KKhXcPifL+1ZhX1rm3/09bm08PD0pVeYKDu3bzy0hQaxf8CsnT6RzcPdetqxcTY26p3PUvaMJ2zb8yYFde84rm4iIiFx8mhPIpSCTHXYGORpZaxsBA93WZQxQOP/9ym3d9wDW2vmAtzPXTTDwqjOYFAeUBK522kdba3efJUMw0MPZbjFQCTg1u+USa+12a+1JYCWuS8n2A0eAL4wxXYBMpQvOYEp5a+2pWSHHAy3dmkx1/vubs7+8qmeM+dkYswZ4ENcgzylh1vWnzDVAirV2jZN5XU7HcDLWMsZUAR7ANdB2xuQw1tox1tpbrLW3PPHEE+cQ+dIzc8YynnpyLE89OZYFC/6gbXADAG644UoOHTrC7t2ZB4F27z7I4X+OccMNrrtYtQ1uwKIFrkmAy5cvDbj+sPzgg3cwK+w3AFJT99OosT8AJUt6ccONV7JtW+YvGXnx3XeTufuu7tx9V3di5s6n813tAWjYsB4HDhwkLS3znBhpabs4dOgfGjasB0Dnu9oTEzOfP//cTPNm7WnT5m7atLmblORUunTpwc6dZ/uVOD8bVq+hur8/VatXp5iXF207duCXuZm/AP8cE0v7rq6/7Ldq347fFv0KQJ/7HqRryzZ0bdmGH78az/j/+5wpE/M/WfXZbFmzHr8aV+NzZTU8vYrRJCSI3+bNz9Rm+byfadnZNQ59W7vWrPt1acY6Ywy3t2vDoojojGUlSpeivDNPk4enJ40CmrNjS0K+cq5etYoaNWtS/aqr8PLyokNoKDHR0ZnaxMydy91duwJwZ0gIvy5cmOM+S5cujU8V1xdcT09PAlu1YsvmzTluk9XECRMzz59O7QAAIABJREFUJmyeM2cOXbp2AaBx40YcOHAg4/KuU9JS0zh46CCNG7vGpLt07cIc53XMnTuXe5z893TtSrSz3MfndOFiw4YNMR6GPXv2sGPHDho3bkzJkiUBaN68GZs25Zx/9apV+Lv1Y8fQUOZm049dnRztQ0JY5PTj3OhoOoaGUrx4capfdRX+NWuyauVKKlasSFnnTmYlSpSgeYsWbNm0KWN/IR06EBsTw7Fs5mQ616zZnfMu2WSNOUvWU0KzXAoGkJKayu1NmgCu+YISExLynPN835sx0dF0cMtZw8m5Y8cOGrmd22bNm7PJ6dO5c+ZkVKzd3qQJW7duzVPOrBLX/k6Vq6tT6cqqeBYrxs3t27Bm3i+Z2qyZ9wu3d3bdKKBxcCB/LnZ9tu9JSqHOba5BqeKlSuLfoC7JWxMztrs5JIhlEZn7QERERORSVKygA2THWrvAmcQ5APC01q51X521Oa7q9K7W2j/cVxhjbgcOcXYGeNZam+lP+saYQMD9X+/puKp4TjiXoLXBVaH0DK4qnLw6tc90zq3vvwbustauMsb0AgKz2efJLJlP5uEYE3ENKt0PPJJL20JlyeJN3H57LcZPfJqjR07wwfunvxx99vnjPPXkWAA+HhXBy690okSJYixdspklS1xfSlq1rkenzq7LfX75+XdmR60CYMb0pfz3lU6MHfcUxsDsqFVs3ZK3yVbPJj5+AS0DmjEnegpHDh9hwIChGeumTZ/I3Xe5blX85uB3eevtgZQsWYKf5y9i/vycBwQqV67I5CnjKVPmCk6ePEmPnvfTIeR+Dh3K6Vcme+np6YwYPISR47/A08OTWT9NYevGTTz2wnP8vmYtv8TEMmvSZAaOeJ8fY+ewf98+Bj6X+5znb476kMa330b5ChWYviCeL0Z9wqwfJ59zPncn09P5eth79PviYzw8PImfOpO/N22h67NPsnXtBpbPm0/c5Bn0fvdNPoyayqF9+/nkpdcytr/+lsbsTkklbfvfGctKlCpF3/+NwKu4Fx6enqz7dSkxk6Zmd/g8S09P582BA/lqwgQ8PT356ccf2bhxI8/37cva1auJmTuXHydN4sORI4mJj2fv3r288MwzGdvH/fILZcqWxcvLi6DgYHp1786ePXv4/IsvKF68OJ6enixauJDvvvnmvDPOi51Hq1atiJ8fx+HDh/nvy6fvXBcREU5IiGsg7fXX3uCDD9+nZMmSxMXFEzcvDoBP/+9T/vd/o+l2Xzd27NhBn95PA67BjYceepD0E+kcOXKEZ599DoCVK1cSGRFJePgsTqSfYN269Xz/3fe59uPggQMZP2ECHm79+ELfvqxx+nHSpEmMGDmS2Ph49u3dy3NOP27cuJHw8HBmz51L+okTDHrjDU6ePEmVKlV4f8QIPD08MB4eRMyalanqp2NoKJ99+uk59+epc/61k3VyNllPnfNY55w/75Y1IjycKCfrYCcrQMmSJWl+xx28NmBApuMN6NePgYMH4+npydGjR3nNuYNXXnOez3vTPecJt5yrVq4kKiKCGeHhpKens37dOiZ99x0An336KSNGjeLhRx/ln3/+YUC/fufct+D63f/xrZE8/fkIPDw9WTRtFkmbt9Lh6cf4a93vrIn7hYVTZ9Hz7TcYHDGJQ/v28+V/XUW787+fykPDBvD69G/AwK/TI9jxp2sA0qtkCa5veivfv5m3y+lERESkYBjjWdARLgkmP3eGydeBjTlorS3j9rwXcIu19hnn+UvAS8BQa+2nzrI44Hdr7VPGmBbAp9ba+saYtwBvXAM61hjT2Fq7Ipt93gyMsNYGOM+fAEKAe621x40xdYC/cV0a9rK1tqPTbjSwDJgMlLbWpjqXhm2y1lY0xgwGDlprPzDGrAKesdb+7CwvZ6190cn+srV2mTM/zzJrrf9Z+sYfmGWtrec834nrsrQ9uC7Z+tta28uZ92eWtXZyNtu4r0tw+mGne78bY3yBJUCytfb2PJy2gnmznIegNkNzb1TAomPeAOD66/LS9QXr9z8W0+ya6wo6Rq4WbnGNAz94w5l387rUfLthKbVq1CjoGLnalOiqdvCvUTOXlgUvIXEr11wGfbrF6dNrL4OsmxMTL6v36dP1mhdwktz9b+2Cgo4gIiKSk5wnx7yM3XB9s3/1++yG3xdekn15SVYCOb7FNedO1j/z7jHGLMQ16HOqemUo8BGw2pnAOQHomM0+VwMnnIGar4FRuC6ZWu5slwbkNMtoWWCGMaYkrl+O7EoZegKfOZM3b+H0ZW358Qauy9UScV32VTbn5nljrU0xxmwApl+I/YmIiIiIiIhcii7leXr+TQU2COReBeQ8/xrXwMwpLYDJ2dzafIq1tn+WbQ8DT2ZzjEz7dCaXbpOl2QDnx12c83Nqu2fc1t2WzXEGuz1eCTTJpk2g2+Od5DxfTwJQz+35p8AZ1xZYa3vlsI37On+3x+7VV6VxzYGU8/UUIiIiIiIiInLZuyQrgYwxnwDtcV2qJReBMaYtrrurjbDW7sutvYiIiIiIiMjlSpVALpfkIJC19tmzLA/8l6NcVMaYdsC7WRZvtdbefbGPba2dy+k7qImIiIiIiIhIIXdJDgIVFc5dyWbn2lBEREREREREzpvuDuaieigRERERERERkSJAg0AiIiIiIiIiIkWALgcTERERERERkUJNE0O7qBdERERERERERIoAVQKJiIiIiIiISKGmiaFdVAkkIiIiIiIiIlIEqBJIRERERERERAo1VQK5qBJIRERERERERKQIUCWQiIiIiIiIiBRqHro7GKBKIBERERERERGRIkGVQCIiIiIiIiJSqGlOIBdjrS3oDHL50JtFRERERESk8DIFHeBiualRp3/1++zylTMvyb5UJZCIiIiIiIiIFGqqBHLRIJAUTuumFHSC3NXtCsCd3WMKOEjuoia2Yc2dTQo6Rq7qR/0KgF39YwEnyZ1p0A1//2sKOkauEhK2AHBtjRoFnCR3mxMT8a9xGfRpoqtP/f1rFXCS3CUkbML/Mjj3CYmJrgeXyWd/k5p1CjpFrn7d+mdBRxAREZGLQINAIiIiIiIiIlKoqRLIRXcHExEREREREREpAlQJJCIiIiIiIiKFmvFQJRCoEkhEREREREREpEjQIJCIiIiIiIiISBGgy8FEREREREREpFDz0MTQgCqBRERERERERESKBFUCiYiIiIiIiEihplvEu6gSSERERERERESkCFAlkIiIiIiIiIgUaqoEclElkIiIiIiIiIhIEaBKIBEREREREREp1IzR8AeoEkhEREREREREpEjQUJiIiIiIiIiIFGoemhMIUCWQiIiIiIiIiEiRoEEgETfzl/9Ju2dGENTnA8ZMjT9j/fezFxP6wig69/2EBwZ8zqZtKf96xt7d6/DlB035dPht1KpRNts2Pe+5hokfNWfa2IBs17e4tQpRE9tQu2b22+dXmZubUOeLSdT58id8unU/Y33peo2oNXo89cJ/wbtFq0zr/B59htqff0ftMT9QtXffi5LP3c8rNnLncx8R/MxIxkybf8b6r8IW0OGFj+n00mh6vfkVf6ftzVj3wTezCe37CaF9PyFiwZqLkm/QoIHExcUSGRlB3bp1s21Tr149oqIiiYuLZdCggRnLQ0LaM2dOFFu2bKJ+/foZy8uXL8/333/LunVrePPNweeVq2VAANGxscTGx/Nk795nrC9evDgfjx5NbHw8U6ZP58rq1TPWPdWnD7Hx8UTHxnJHy5YZy8t6ezP600+ZExPD7JgYGt90EwDPvfACCxYvJiwigrCICAJbtTrjeLkZNHggcfGxREZFULdeDv04O5K4+FgGDT7dj+XKlWPiNxOYFxfLxG8m4O3tDYC3tzeff/4pkVERTJ8xjTp16mRs4+1dlv/79H/ExEQzN2YON93U+JwzAwwa9AZxcTFERs7K4fzXJSoqnLi4GAYNeiNjuev8R7Jly5/Ur18vY3nDhg2IiJhJRMRMIiPDaNcuKO95Bg8mLj6eyKgo6tarl20bVz/OJi4+nkGDB2csd/XjN8yLi2PiN99k9GNO+x0/fjyrV69m3JdfZjpGs+bNmRUeTkREBD9Nnpzn/O7O9/N+z4F/6D5wLI3/M5ghY2ee17Fz06TlHUyKieKnedF0f+qJM9Z7Ffdi2Ccf8dO8aMZN+4mqV14JwI0NGzAhfAYTwmcwMWImAcGnz223Xj34NmoW380O576He16U3CIiIpcy4+H5r/5cqjQIJOJITz/JkLEz+eL1XoSPeoFZP686Y5An9I6GhH30PDNGPMtjd7Xk7a8i/tWMtzasRDXfUjzy8iJGffk7zzx8XbbtFq/YyfODlma7rlRJTzoHV2fDpn0XJ6SHB9Wefpmtr7/IxiceoFxgMCWu9s/U5HhaCts/HMreeXMyLS99Q31K39iAjb0fYuNT/6F0nRu4osFNFycnzjkfF8bY13owa+SzhC9YzaZtqZna3FCzKpPffYqZHz5DuyZ1+WDibADifvuD9VuSmPZ+Hya99STjZv7CwX+OXNB8gYGB1KzpT2BgawYMGMDw4UOzbTds2FAGDBhAYGBrp71r8O+PP/7kqad6s2TJkkztjx49yocfjuStt94+r1weHh4MHjqUR3r2pF3btoR26kSt2rUztbn3vvvYt28frQMC+GrcOPq9+ioAtWrXpmNoKHcGBfFwz568OWwYHh6u/xUNHDSI+fHxBLdpQ8c772TTpk0Z+/tq3DhCQ0IIDQkhbt68c8ob2Mrpx4DWDOg/gOHDztKPw4cyoP8AAgMy92PvPk+xcMFCWgW2ZuGChfTp4xr0evqZPqxfv4H2d4bwUt+XMg0cDRo0kPj4eNq0CaL9nR0yvZY85w4McHK0YcCA1xk+/M3scw8bwoABrxMY2MZp7xpYc53/PixZkvmz4I8//iQ09G5CQjrRo8cjDB8+DE/P3P+hEtiqFTVr1iQwIIAB/fszfNiw7PMMH86A/v0JDAhwtQ8MBKB3nz4sXLCAVoGBLFywgD59+uS638/HjOHFF1/M5jUP4/nnnyckJIQZM2bkmj2r/Hzel/AqxvMPBPFKz/bnfNy88PDw4OUhg3ix1+M8EBxCcKeO+Ne6NlObTt3uZf++fdzbKojvx33N06/+F4DNf/zJw5260KNDZ17o+Sj9hg/B09OTa+rUpvP93XjkrnvoHtKJFq1bcZV/jYuSX0RERC5tGgQ6C2NMujFmpTFmlTFmuTGmmbPc3xhz2Fm33hjzmTEmz/1ojFmYy/qD+c0u52f1pu3UqFqJq/wqUtyrGB1aNCBmyYZMbcqULpnx+PDRYxhj/tWMTW/yIeaXZAB+37yfMqWLUbFc8TPa/b55P7v3Hct2Hz26XsNP4YkcP37yomQsfd2NHEvazvHkHdgTJ9gXH41305aZ2hxPSeLI1k1gbZatLR7Fi2OKeWG8vMCzGCf27L4oOcF1zq/2q8RVvq5zHtK8PjHLMp/zJvWuoVQJVx83rFOd5N37Adi8PY1b6/pTzNOT0iWLc30NP35eufGC5gsObsvUqdMAWLFiJWXLeuPj45OpjY+PD2XLlmH58hUATJ06jWDnr/+bN29my5atZ+z38OHDLFu2jKNHj55XroaNGpGYkMC2bds4fvw4s8LCaBuUuZqkbVAQU6dMASAyIoKmzZtnLJ8VFsaxY8fYvm0biQkJNGzUiDJlynDr7bfz4w8/AHD8+HEO7N9/XvmyCg5qy9Qpbv3o7Y1PlSz9WMWHsmXc+nHK6X4MCgpisvNaJk+ZQpCzvHbt2ixY4PpI37x5C9WrX0nlypUpU6YMt91+G5N++DHjtezff+Dcc1+k83/kyBHS09MBKFGiBPaM38Oz5HE7pytWrHD6sUrmPFWqOP243JVnyhSCg4OB7PoxONf9LlywgEOHDp2RxVpL2TJlAPAue+4Vjfn5vC9dsji33OBPCa+LM63ijQ0bsD0xkR3btnHi+HGiw8JpGdQ2U5s7gtoQ4byn50VGcUuzpgAcdTu3xUuUAFzn1r/WtaxbuSpj/fIlSwg4hwowERGRwsCYYv/qz6VKg0Bnd9ha28ha2xDoD7j/yXyztbYR0AC4Ebgrt50Z45qFylrb7GKEPRfmUn5HFqCUXfvwq1Qu47lvpXKk7D7zS+i3kYto2/sD3p8QxeuPdvw3I1KpQgnSdp+uNknbfZRKFUvkeftra5TBp1JJlqzcdTHiAVCskg/H005X0xzfmYpXJZ8ctjjtnw1rObjqN274bhY3fBfOwd8Wc3RbwkVKCim791PV7Zz7VSxHyq6zf1mfHLOclo1dFS/X+fsxf8VGDh89xp79h1i8bitJuy7MoMUpvr5+7NiRlPE8OTkZPz+/TG38/PxISkrOeJ6UlIyvb+Y2F5qvnx9JSW65kpLwzS7Xjh0ApKenc+DAASpUqHDmtsnJ+Pr5cdXVV7N71y7e++ADZkZE8Na771KqVKmMdt179CA8Kop33n8/02VEec17Rj9m6SM/Xz+SkrP0o/OafCpXJi01DYC01DQqV64EwIb1G7izfTvAdYnVlVdeiZ+fH1dffRW7du3mgw/eIzwijHfefTvTa8lzbl/fbM6/b+bcfr7ZnP/MbbLTqFFD5syJZPbscF5//Y2MgYMc8/j5scM5pxl5shzLz9c3Sz8mZelH12dDWmoqlStXzvN+s3q1Xz+++vprFv36K3d36ZJr9qwu5c97Hz9fUt3OaWpyMj5ZzruPry8pzu9Reno6Bw8coFyFCgDUbdSA7/6fvTuPi6r6/zj+OgzgCuYCDAqJa665ZGa5gAsuKGpiLpXaYpZ+tczM0twy29Tc01zKEuuXa66IgAjuWpmiaIoLiMmwqKAoKcv9/TEDMiwCOYrL5/l48JC599w77zn33sE5c86527bws/8mvv5kEunp6Zw9GUHj5s2wf+IJSpQsyQse7jg5O9+X1yOEEEKIB4s0AhWOPXAl50JN09KAvUDNvDZSSnkopXYopX4BjpqWJZv+dVZK7TT1KDqmlGqdY9tKSql9Sqmu+ZVVSnU29VI6opTablpWQSm1XikVppTar5R62rR8slJqsVIqAFiulNIppaYrpX43lX07n9cwRCn1h1Lqj8WLF//H6ns45PVdeF79fF7p8jxBC0czekAnFq4p2rCUu5VXx6NCfomPUvD2K7VZ8otle6vk+UQ5FDajrbMLJZ504+9Xu/P3K96UbfwMpRs0tnDAO8uvc9fGnYcJP/sPb3ZvBUCrRjVxb1KL/p8s4YPZq2lc2xVrK8u+pebV0yxnr43ClLG0PKso53Pmkyu/vNY6HfUbNODnFSvo7uVFyo0bvGMaLvTzihW0bdOGbl26EB8Xx7gJE3Lt445571E9Llz4HeXsy+Hnt5lBrw0iPPw46elp6HTWNGhQnxUrfqarlzcpN24wdNg7Rcp8d7kL3vfhw0fo2LEL3bv3YujQdyhRInePQsvluXOg/7LNm4MH8/prr/F8ixasXr36jmXz8iC/3+fZw7QI9Rx+OIyXO3XljR69GTjsbWxtbYk8cwbf75Ywz3cZs3/6nogTf5OWlnZP8gshhBAPKqV09/XnQSU9QvJXSil1GCgJOAPtchZQSpUG2gMTc67LpjnQQNO0nH3yXwa2aZr2uamXUOls+3UCNgLjNU0LVEp9kLOsUsoBWAK00TTtnFKqgmnzT4G/NE3rqZRqBywHMj9FPwO00jQtRSk1BEjSNO1ZpVQJYI9SKiBnTk3TFgOZrT/39pNlMdNXLIfh0u15cmIvJeFYIf8eB11bPc3kxUWfi6KovDu40NmjMgCnzl7FoUJJwJjToUIJLl8p3JCeUiV1VHUpw7Rxxjl2ypezZfL7jZg86wgR54o+VCU/aQlx2DjcHiJiU8mRtMvxhdrWvqU7KX8fI+PfFACu/b6P0nUacOPYYYvly86pgj0x2Y654XISjhVyDy3ZG3aG79aF4vvpm9hmGwLyjo8H7/h4APDB7FVUda5415kGDBhA//59AThyJIzKlW9/W6/X64mNNZ+3JCYmBmfn271anJ31xMXd2wnLDQYDztl6EeidnXPlMsTE4Fy5MgaDAZ1Oh52dHYmJicblzuavKS42lhiDAUNMDEcOG4/1Vj+/rEagSwkJWeV//b//Y2mOSYLzMmDgAPr3M9VjWB71mKOOYgwxOOtz1KPpNcUnJODg6EB8XDwOjg4kJBh70iUnJ/Phh2Oyttm9eyfR0RcoVaokhhgDhw8fAcDPz7/QjUADBrxK//59jLmPHM3j+JvPWRUTY7ir43/mzBlSUlKoXbs2R48ey7OMn59xLhxjPVY2zxOXI4/BkKMenXPUoyPxcXE4ODqSYDquhpiYAvebXYUKFahbty6HTefK5k2bGDduXKFfMzy47/cAcTEGHLMdU0e9nvgcxz3OYMDJ2Zl4Qyw6nY6ydnZcTUw0KxN55gz/3rhB9adq8/fRY2xatYZNq4yTaL8zehTx2XpsCSGEEOLxIT2B8pc5HKwO0Blj75nMr95qmBqI9gBbNE3beof9HMyjAQjgd+B1pdRkoKGmaZmfwm2A7cAYTdMC71C2BbAzc9+apmVOnNIK8DUtCwYqKqUy+7xv1DQtxfR7R2Cg6XUcACoC5jO7PmYa1qxCZEwC0bGXuZWaxpbdYbR7tq5ZmciLtz+Mhvx5kqrOle55rk1BF/jf+IP8b/xB9v0ZT/tWxg8HdWrYc/1GWr5z/+R0IyWdvsN2MWjUXgaN2svfZ65avAEI4MbJE5So7IqNkzPK2ppy7p5c3b+rUNumxsVSpmFTsNKBTkeZhk3u6XCwhjWrEBVziQuxV7iVmobfnqO0a1bHrMzxcxeZtHgDCz56lYrlymYtT0/P4Mq1GwCcjDJw6nwsLRuZT976X/j6+uLl1Q0vr24EBATSq9eLADRp0phr164RH2/eoBYfH09y8nWaNDG29fbq9SIBAUF3neNOwo4cwa1aNVxcXbGxsaGbtzfbAwPNymwPCqKXjw8AXby82LfXOHfO9sBAunl7Y2tri4urK27VqnHk8GES4uOJiYmhWvXqgPHuT6cjjL3Wss8707FTJ06dPFlgRt/lOerRJ0c9xuWox7h4kq9nq0efFwkINNZjUFAQvU2vpbePD4Gm12pvb4eNjQ0A/fr15cDBgyQnJxMfn8DFmBiqV68GQMuWLxARUbgeeL6+K/Dy6o6XV/d7dvxdXFyyJoKuUqUy1atX48KFf/It7+XlhZeXFwEBAVnHtEmTJqZ6NG+ciI+LM9Wj8W5ovXx8CDDVV371GJjtXMlvv9klJSVhZ2dHtWrG+m3VunW+ZfPzoL7fA5wIO4qrmxvOLi5Y29jg6d2VXUHbzcrsCgrGy3ROt+3SmT/27QPAOdux1VepzJPVqxFjOrblKxq/K3Kq7IxH544EbNx8X16PEEIIIR4s0hOoEDRN26eUqgRkTmySOSdQYeSe0dK4z51KqTZAV8BXKTVd07TlQBrwJ9AJCM2vLJBI4Xu0Z5a7nqPcCE3TthXydTzyrHU6Jg7uzuApy0jP0PBp/wy1nnRizv8F0qCGC+2b12XF1n3sCzuDtU6HfdmSfD2i933NePDIJZ5tXIkfZjzPzVsZzFxyPGvdt1Ob87/xxrtAvdmvJh7PO1HCVofvnJZsC7nIit/yaou8BzLSubhgBtU+nwNWVlwJ2MzNqHM4DniLlIi/ubZ/F6Vq16XqhK/R2dlh91wrnAa8RcTbL5O0O5gyjZ+h1nc/g6aR/Od+rh3Yfc+iWut0THizG29+/hMZGRn4tG1KLVcn5v66nQY1KtPu2bpM993GjX9vMfIb44TFzpXKsfDjV0lLT+fVCUsBKFu6BNNG9Ma6EHdYKoodO3bQtq0HoaE7SEn516zXiZ/fZry8jHOUjB8/gRkzplGyZElCQkIJCQkBoFOnjkyePIkKFSrwww/fc+LEcQYOfA0w9lopW7YsNjY2dOzoyYABgwp9B6v09HQ+nTiRH5cvx0qnY82qVURERDBy1CiOhoWxPSiIVStX8s2sWQSHhpKYmMh7w4cDEBERgd+WLfgHBZGelsbkCRPIyDBOUv7ppEnMmjMHGxsbos+fZ8zo0QB8NHYs9erVQ9M0Lly4wPgi9vrYEWyqx52mehydTz1+MoEZ32Srxx3Gely44Du+XTCfPn37cPHiRYYN/R8ANWvW5JuZ35CRnk7E6dOM+fCjrP1OnjSZ2XNmZ72W0dmes9C5d4SYjn8wKSkpfJht/35+G/Hy6m7MPX5ijuNvvN15p06e2Y7/Uk6cOMHAga/z7LPNGDr0bdLSUsnI0JgwYRJXruQa8ZxHPQbTtm1bQnfuNOYxHR9jHj+8vLxM9fgJM775xpQnJOtubgsXLODbBQvo07evqR6HFrjfVatXU6NGDcqUKcO+/fv5aMwYdu7cydiPP2bhd9+hZWSQlFT0Ox3e7ft9u7enkZxyk9S0dIIOHOeHSa9T07XguZgKIz09nRmTpjBn+fdYWenYvHoN5yJO89b77/L30WPsCgpm08rVTJo1ndU7ArmalMSEEcY7qDV69hkGvjOEtLQ0tIwMpk/4lCTTsf1y4XzKPfEEaWlpzJj4qcUmXhdCCCEeFjI1rpG613NHPKyUUsmappU1/V4H2A04Aa7AZk3TGhRiHx7AaE3TumVblqxpWlmlVFXgH03T0pRSIwE3TdNGmuYMKgesxtiL6Ku8ygKfA4fINhxM07TLSqm5QLymaZ+Znn+WpmlNTL2IkjVNm2HKMQTwAl7SNC1VKVXb9Bx5NlqZPDwnS/ja4k5QsPrGb747D9heQMHi5+/bnqOdWxR3jAI19N8PgBa2qpiTFEw93Qc3t+rFHaNAkZFnAahR9cG/nfSZqCjcqj4EdRplrFM3tzynk3ugREaexu0hOPaRUVHGXx6S9/4W1WoXd4oC7T93qrgjCCGEKB739/bH95FHmw/v6+fZkJ3TH8i6lKaw/GXOCQTGC2GV2irWAAAgAElEQVSQpmnpFrwluAfwoVIqFUgGBmauMD1PP2CTUuoqxh48ZmU1TYs3NeSsM92iPg7wBCYDy5RSYcANYFA+z78UY2PSIdMwt3gKcZczIYQQQgghhBDiYWP1AE/WfD9JI1A+NE3L8wzRNC0SKLAXkKlsCBCSY1lZ078/AT/lsU3m+lsYh4RlyqvsVmBrjmWXgR55lJ2c43EGMM70I4QQQgghhBBCiEecNAIJIYQQQgghhBDikaaspPkDpBHIIpRSDTHdkSubm5qmPVcceYQQQgghhBBCCCFykkYgC9A07ShQ2LuFCSGEEEIIIYQQ4j6Su4MZWRV3ACGEEEIIIYQQQghhpJSqoJQKVEpFmP4tn085f6VUolJqc2H3LY1AQgghhBBCCCGEeKQppbuvP3fpY2C7pmm1gO2mx3mZDgwoyo6lEUgIIYQQQgghhBDiwdGD23cI/wnomVchTdO2A9eKsmMZFCeEEEIIIYQQQohH2v2eE0gpNQQYkm3RYk3TFhdycydN02IANE2LUUo5WiqXNAIJIYQQQgghhBBCWJCpwSffRh+lVBCgz2PVJ/csFNIIJIQQQgghhBBCiEecsnqwmj80TeuQ3zqlVKxSytnUC8gZiLPU88qcQEIIIYQQQgghhBAPjo3AINPvg4ANltrxg9UUJoQQQgghhBBCCGFh93tOoLv0FbBKKfUmcB54CUAp1Qx4R9O0wabHu4A6QFml1AXgTU3Ttt1pxw9VLQghhBBCCCGEEEI8yjRNuwS0z2P5H8DgbI9bF3XfMhxMCCGEEEIIIYQQ4jEgPYGEEEIIIYQQQgjxaHu4hoPdM0rTtOLOIB4ecrIIIYQQQgghxKNLFXeAe6Vz53n39fOsv/+IB7IupSlMPJrC1xZ3goLV9wGgnfvHxRykYMGhXz1UdfqwZHWrWrW4UxQoMioKgIZVqxdzkoIdjTr70OQEqPEQHP8zUVHUrupW3DEKdCoq0vjLQ3Ltt6lRt7hTFGjnmRMAHO/WvJiTFKze5oPFHUEIIcRD4EG7RXxxkTmBhBBCCCGEEEIIIR4D0hQmhBBCCCGEEEKIR9pDdov4e0Z6AgkhhBBCCCGEEEI8BqQpTAghhBBCCCGEEI82mRMIkJ5AQgghhBBCCCGEEI8FaQoTQgghhBBCCCHEo03pijvBA0F6AgkhhBBCCCGEEEI8BqQnkBBCCCGEEEIIIR5pSuYEAqQnkBBCCCGEEEIIIcRjQZrChBBCCCGEEEII8WhT0vwB0hNICCGEEEIIIYQQ4rEgTWFCCCGEEEIIIYR4pGkyJxAgPYGEEEIIIYQQQgghHgvSCCSEEEIIIYQQQgjxGJD+UEIIIYQQQgghhHi0WemKO8EDQXoCicfezkOn6DR8Jp7DZrB4XWiu9f+37QDeI+fQY9Q8+o9bxOnoWADCIqLpMWoePUbNo/v7cwncH37PMg5/1xvfn0ez5If3qFWrcp5latWuwtJlI/H9eTTD3/XOWl69hjPzFgxl6bKRfP7lIEqXLgHAM81q8t3i4SxdNpLvFg+nSZMaFstbUJ3+E3eFQZOW4v3+XAZMWIIhIQmA/UfPZNVpj1HzaNh3IkEHjlss13/Jmsl/71Ge6jWOo6cvALAx9LBZ1jo+n3Di3EWLZJo0eTIhoaFs9fenfoMGeZZp0KAB/tu2ERIayqTJk7OWlytXDt8VK9gREoLvihXY29sD0KNnT7b6+7PV35+169ZRt27drG3s7e1ZsHAh27dvJ2j7dpo2bVrkzC3d27AxOIgtocG8OfSdXOttbG2ZPn8uW0KD+Xn9Oiq7VAHg+VatWLl5A+u2bWXl5g00f+H5XNvOXbqYdQFbi5zpfuW0trFh0pefs2nHdjZuD6RDl84WydrG3Z3A4GCCQ0N5e+jQXOttbW2ZO38+waGhrF2/niouLlnr3hk2jODQUAKDg2ndpk3W8tfffJOtgYFsDQhg9ty52JYocdc5W7u74x+8ncDQEIbkkdPG1pbZ8+cTGBrC6mw5n3jiCZb/+n/8dTyciVM+zXPfC5cuYXPAtrvOmJf/eu0D/B0ZQ9+PF9L1vdl4j5zDzVupFs3WvE0rVgT68UuwP6+8PTjXehtbGybPnckvwf58t/ZX9FXM/y44OjvjH/YH/Qa/nrWsrJ0dU+bPxjdgC77bNlO/SWOLZgYo07QFNb5bTc3Fa6nYe2Cu9aXrN6Ha7OXU3bAXu5btzDO/PoLq3/5KjYUrcRrygcWzCSGEEMJIGoHEYy09PYMpSzaydPxrbJkzks27jmQ18mTybt2ITbPfY8PMEQzu2YYvl/kBUOtJJ9ZOH8aGmSNYOuE1Jn63nrT0dItnfO65p6jiUokBr8xg5ox1jBzVM89y74/qycwZ6xjwygyquFSi+XO1ARg9phdLFvkz+PXZ7NoVTt9+xg+ESUk3+GTsTwx+fTZffbmasZ/0sUjewtTp1z9tpadHUzbNepdhfdrxzc/GD3ktGtZgw8wRbJg5gp8+fZNSJWxo2bimRXL916wAySk38fXbR6NarlnLurs3zso67b2XqOL4BHWr5d1AVxQebdtSrVo1PNzdGTd2LJ9PnZpnuamff864sWPxcHc3lvfwAGDosGHs3bOHth4e7N2zh2HDhgEQHR1N3z596NK5M/PmzuXLL7/M2tekSZMIDQ2lffv2dOncmdOnTxcps5WVFZ989inDBr1Ojw6d6NLdm+q1zI9br759uJp0la7u7fD9/gfe//gjAK5cuczwN96iV6cufDLqQ76Y9Y3Zdu07dyLlxo0i5bnfOYcM/x+XL13Cu217enToyB/7D1gk6+TPPuONQYPo1KED3t27U7NWLbMyL/XtS1JSEu3c3Vn2/fd89PHHANSsVYtu3t509vTk9UGD+HTqVKysrHBycmLQ66/Ts1s3unTsiJVOh7e3d15PX6Sckz6bwluDXsOrgyfdunenRo46falvH5KSkvB09+DH77/nQ1POmzdvMmfGN3z9+Rd57rtj507csNCxz+lurv209HQ+nLOaT9/uyZY5I1n+2VtY6yz3zaKVlRXvT57Ah28MYWAnb9p7d6VqTfNG+q4v9eZaUhIvt+vMqmXLeeej0WbrR4z/mAOhu8yWvTtxHAd27mZAx6683u1Fok6fsVhmU3Cch47h/KT3OD2sL+XcO2HrWs2sSGq8gYuzp5AUGmC2vFSdhpSu+zRnR7zMmf/1p1TtepRuWPTGaCGEEOKOrHT39+cBJY1Ad0kplXyX27+mlJpv+v0dpVTur87My/+olOpdhP27KaVezva4mVJq7n9P/GgJO32Bqs4VcdVXwNbGmq6tnmb7wRNmZcqWLpn1e8rNWyilAChVwjbrP/43U9MwLba4F1rVI3DbIQBOHI+mbNlSVKhgZ1amQgU7SpcuwfHw8wAEbjtEy1b1AXB1dSDsyDkA/vw9gtbuxp4lpyMucunSNQAiz8ViY2uNjc3dv1kVpk7PXIjj+YbGDzUtGlTPtR5g275jtG5Sm1IlbO86091kBZjzSyCDe7ahhG3eI2i37DpCt1aNLJKpo6cn69auBeCvv/7Czt4eB0dHszIOjo7YlS3LoUPG82Ld2rV07NgRAE9PT9aYtl+zdi2epuWH/vyTq1evGn8/dAi9szMAZcuWpflzz7Hy118BSE1NzSpXWA0bN+J8ZBQXoqNJS01l66bNtPX0NCvT1rMDG025Av228lzLFwD4O/w48XFxAJw+dYoSJUpgY2s85qVKl2bg4DdZNG9+kfLc75wv9unN0m8XAqBpGolXrtx11kaNGxMVGUl0dDSpqals3rSJDjmydsh2rmz18+P5li2zlm/etIlbt25xITqaqMhIGjU29vqw1ukoWbIkOp2OUqVKERubu+GjKJ5u3JioyKisnFs2baKDZ0ezMu09O/KbKae/nx/Pm+o0JSWFP//4g5s3b+bab+nSpXl98GAWzJt3V/nyczfX/p7Dp3mqqp461YzXUHm70uh0lvvvVN1GT/NP1Hlioi+QlprK9s1+tOpg3mumVYd2+K/bAEDo1m00fb7F7XWe7bkYHU1kxO3G3NJly9Do2WZsWbUGgLTUVJKvXbNYZoBStetzK+YCqbEXIS2NpJ0B2LVoY1YmNS6Gm5GnISMj1/bK1hZlbYOysUHprEm7ctmi+YQQQghhJI1ADxBN077TNG25hXfrBmQ1Amma9oemae9a+DkeWrGXktBXLJf12KliOWIv5/4A/PPWfXQYOoPpy/0Z/2a3rOVHTkXT9b3ZdH9/Lp++3dOi3wZnqlTJnri4xKzH8fFJVHKwNy/jYE98fJJ5mUrGMpHnYnmhZT0A3Ns2xNHxiVzP0ca9AacjLpKaevc9mQpTp3Xc9GzbfwyAwAPhXE+5yZVr5t/4b9kdRrfWlmlYuZusx89exHApibbN6uS7H789R+na6mmLZHLS67l48fawMoPBgN7JyayM3smJGIMh63FMTAxOej0ADpUqZTVWxMfFUalSpVzP0bdfP0JCQgB48sknuXTpEjNmzGCLnx9fff01pUqVKlJmR70eQ0xM1uPYmBic9E45yjhhuGgsk56eTvK1azxRvrxZGU+vLvwdfpzUW7cAGPHBKH5aspR/U1KKlOd+5rSzNzbIDh89ipVbNvLNgvlUzKPOi8pJrycmW1ZDtmOcSa/XE2M6V9LT07l27Rrly5fPva3BgJNeT2xsLEsXL2bXvn3s+/13rl27xu5d5r1Fip7TCUNMtvM1jzp10jvlmfNO3vvgA35YspR/U/69q3z5uZtr/9zFBJSCN6cs48UP5rPkt50WzVbJyZG4mNvXd7whFocc7wGV9E7Exdw+T69fu0a58k9QslQpXh4ymB/nLjArX9nVlcTLlxk77QuWblzLmC8+o2QRr/OCWFd0IDX+dqNiWkIcNhUdCrVtyt9HuRH2J7WX+1F7+VaSD+3n1oVIi+YTQgghNCvdff15UEkjkIUopZyVUjuVUoeVUseUUq3vUPZ1pdQppVQo0DLb8slKqdGm399SSv2ulDqilFqrlCqdbRcdlFK7TPvoZiqvU0pNN20TppR621T2K6C1Kdf7SikPpdRm0zZllVLLlFJHTdv4WLpeHnRaHsvy6tDzSpfnCVo4mtEDOrFwzY6s5Y1qu7JlzkjWTBvGonWhFp8XAsjqeZSdphVcJtO0r9fQ88UWfLd4OKVLlSA1Nc1svZubI0Pe7sKsb36zSN7C1OmYQV78Hn6Onh/M42D4OZwq2GNtdfvtKO7yVU6dN9CqcS3upYKyZmRk8OWyLXz0mle++zhyKppSJWyoXVWfb5miyPt4a0Uuk5/nn3+evn378pVpOJhOp6NBgwasWLGCrl5epNy4wVDTELJCZ85jWVEz16hVi/c/HsOnYz8B4Kl6dXF1q0rwtoBc2/1X9yKnTmeNvnJl/vrjT/p27c6RQ3/xwSdj70nWPC78PLPm9xrs7e3p0LEjHq1a8ULz5pQuVYoeL754lzktf77WrVePqm5VCdx2b+YCgru79tPTM/jzRBTTR/bhly+GEHQgnH1hRRtCeSd51leOxHnXO7wxcjirl/2UawilzlpHrfr1WP/zrwzu7sO/KTd45Z23LJY5M1XuUIXb0sbZBVtXN0691o1Tg7pSplEzStdvYtl4QgghhADk7mCW9DKwTdO0z5VSOqB0XoWUUs7Ap8AzQBKwA/grj6LrNE1bYtpmKvAmkNkv3g1wB2oAO5RSNYGBQJKmac8qpUoAe5RSAcDHwGhN0zIbizyyPccE0zYNTetyfTWrlBoCDAFYtGgRQ4YMKVxtPCT0FcthuHS7B03spSQcK9jnW75rq6eZvHhDruU1XBwpVdKGU+djaVjTJY8ti6ZHzxZ07dYcgJMnL5h670QB4OBQjksJ5t9Yx8cl4eBw+1ttB4dyJJjKRJ+PZ8zoHwBwcalEi+dvf6tdycGeT6cO4MsvVnHxomW63hemTp0q2DP/o1cBuJ5yk4B94diVuT3sbuveo3g+Vx8b63vbgl5Q1usptzh1PpaBE5YAEJ+YzNAvfVk4dkDWcd6yO4yudzkUbMDAgfTv1w+AI2FhVK58e24hvV5PrKlnT6YYgwHnbL1CnJ2diTMN64lPSMDB0ZH4uDgcHB1JSEjIKlenTh2++vprXhs0iMREY+8yg8GAISaGw4cPA+Dn51fkRqBYgyFreBmAk7MzcbHmmWNjDOgrOxNrMKDT6ShrZ0eSKYOTXs/sxd8xbtRoLpw3Dmls1LQp9Ro2wH/3TqytdVSoWJEffv2FN/q9zH91L3ImXrnCjRs32O5vbLDYtsWPF/u+9J8zZjIYDDhny6p3ds41dMsQE4Nz5coYTFnt7OxITEw0Ls++rV5PXGwsLVu1Ijo6msuXjdf6Nn9/mj7zDBt+++8NwAaDAb1ztvM1jzo1xBhwrlw5q04zc+ancdOm1G/YkODdu7OOve+vvzLAdI1Ywt1c+/pK9jSvX40K9mUAaNP0KcLPXuT5py0zf1m8IRZH59vXt4PeiYQcdRpvMODo7Ey8IRadTkcZOzuuJiZSt9HTuHfuxDsfjaasvR1aRga3bt4kZGsA8YZYThwJAyBka4DFG4HSLsVh43C7x5J1JUdSL8cXalv75z1IOXkM7V9jr7/kP/ZSqk4DboTn9d8jIYQQ4r95kHvn3E/SE8hyfgdeV0pNBhpqmpbfYPvngBBN0+I1TbsFrMynXANTb5+jwCtA/WzrVmmalqFpWgRwFqgDdAQGKqUOAweAikBB3Sg6AN9mPtA0LddEFpqmLdY0rZmmac0etQYggIY1qxAZk0B07GVupaaxZXcY7Z6ta1Ym8uLtD9Ehf56kqrNxqEd07OWsiaD/ibvCuX8SqOJ45yEOhbVh/X6GDJ7LkMFz2b0rHM9Oxgky69Zz5fr1f7l82fz0unz5GjdSblK3nnHyUs9OTdm723hXrSeeMH5QUUrx6sB2bNxonLS2TNmSfPnV6yxdvI3wY1EWyQ2Fq9PLV6+TYZoTYvG6UHzaP2O2fsuuMIsNr7qbrHZlSnLgp/EELxpD8KIxNK7tatYAlJGRgf/eux8K5rt8OV5eXnh5eREQEEAvH2OnvCZNmnDt2rWs4V2Z4uPiSL5+nSZNjN+U9/LxISAwEICgoCB6m7bv7eNDoGl55cqV+W7RIt5//33OnTt3e1/x8VyMiaF69eoAtGzZkoiIiCLlP3YkjKrV3Kji6oK1jQ1dvLsREhhkViYkaDvdTbk8vbpwcO8+AOzs7fh22ffMmTadw3/8mVV+1Yqfad/8eTq3asPA3n2IPHfurhqA7lVOgNCg7TxrmpOlRcsXOBtx971Cwo4cwa1aNVxcXbGxsaGbtzfbTccy0/agoKxzpYuXF/v27jUuDwykm7c3tra2uLi64latGkcOH+bixYs0btKEkiWNDa4vtGzJmSJOAp7T0SNHcKvmhourCzY2NnTNI2dwUCAvmnJ2zpYzP/+3YgWtmz9Hu1at6N/7JSLPnbNoAxDc3bXfqnFtTkYaSLl5i7T0dH4/fo6aLo53eLai+TvsKC5uVXF2qYK1jQ3tu3mxZ/sOszJ7tu+gc68eALh36cShffsBGNFvAH3dO9DXvQNrli1nxcLFrPP9hcsJCcTFxOBazQ2AZ15oQeRdHvucUk4dx7ayKzZOlcHamnJtOpJ8oHDDDVPjDZRu0NQ4iaZOR5mGTbkZfa7gDYUQQghRZNITyEI0TduplGoDdAV8lVLT7zC/T2E6SP8I9NQ07YhS6jXA4w7baxj7YY/QNM2s/3yOnj85qUJmeWRZ63RMHNydwVOWkZ6h4dP+GWo96cSc/wukQQ0X2jevy4qt+9gXdgZrnQ77siX5eoRxXu4/T0Sx5LdQrHU6rJRi8pAeWd8MW9KB/Sd5rkUdVvzyIf/eTGXaV6uz1i1e+i5DBhvn+Z49cz0fffwSJUrYcPDASQ4cOAlAu/aN6fGi8QPq7p3h+Pv9AcCLL75A5SoVGTCwHQMGGicdHTP6exITr99V3sLU6cFjZ5n5cwAKaFavGpOGdM/a/kLcFWIuJdG8frX8n8RCCpP1Tn4/Hom+Yjlc9RUslmlHcDBt27YldOdOUlJS+HD07bv++Pn54eVlHJ4y/pNPmPHNN5QsWZKQkBBCdhg/JC5csIBvFyygT9++XLx4kWGmW3a/+957lC9fnqmffQYY73DU3XRnqMmTJjF7zhxsbGyIPn+e0aPN7zRUkPT0dL6YOJnvlv+ETmfFb6tWcyYigv+NGkl42FFCgrazbuVKvpw1ky2hwSQlJjFmuHFqsv6DBuLqVpW3Rwzn7RHDAXh7wCAuX7p0F7V4f3PO+uprvpw1k48mTuDy5ctMGD3GIlk/nTiRH5cvx0qnY82qVURERDBy1CiOhoWxPSiIVStX8s2sWQSHhpKYmMh7w425IiIi8NuyBf+gINLT0pg8YQIZGRkcOXwYfz8/Nm7ZQnp6OuHh4fz6yy93nXPKxIl8v3w5OlPO0xERvDvqfY6FHSU4KIjVK1cxfdZMAkNDSEpM5P3hI7K2D969m7J2ZbGxsaFDx468PmAAZyzQiFaQu7n2y5UtxWvdW9J7zAIU0OaZp/C4w5xhRZWens7sT6cy48elWFlZ4bdmHZERp3lj5AhOHj3Gnu072LJqDZ988zW/BPtzLTGJye8VfEv1OZ9+zoRZ07GxseFidDRfjvnEYpkByEjH8N10npwyF2VlRWLgJm6eP4vDK0NIiThB8sFdlKxVF9dPpqEra0/Z5q1xeHkIZ//Xj6t7ginzdDNqfPsLaBrJh/aTfHC3ZfMJIYQQAgBV2HkkRN6UUsmappVVSlUF/tE0LU0pNRJw0zRtZB7lnYH9QFPgKhAMHNE0bbipF1GypmkzlFIJQD3gCuBn2vdrSqkfAUegG1ANCAUyh4N5AS9pmpaqlKoN/IOxl9BMTdPcTc/vgWl4mFLqK6BkZk6lVPm8egNl8/CcLOFriztBweobvxlv5/5xMQcpWHDoVw9VnT4sWd2qVi3uFAWKjDL2EmtYtXoxJynY0aizD01OgBoPwfE/ExVF7apuxR2jQKeiIo2/PCTXfpsad25gfhDsPGO8W9px09DkB1m9zQeLO4IQQjxK7tE9j4tf51cC7uvnWf+fOz6QdSk9gSzHA/hQKZUKJGNslMlF07QYU2PPPiAGOATkNThxAsZhXVHAUSD7PcFPYmz8cQLe0TTtX6XUUoxzBR1Sxlkl44GeQBiQppQ6grF3UfYB9lOBb5VSx4B0jHMVrSvi6xZCCCGEEEIIIR5sMicQII1Ad03TtLKmf38CfirkNsuAZXksn5zt94XAwjzKvJbPPjOAcaafnNrneBxi2iYZGFSYzEIIIYQQQgghhHi4SSOQEEIIIYQQQgghHmmaldwXC6QR6J5SSh0ASuRYPEDTtKPFkUcIIYQQQgghhBCPL2kEuoc0TXuuuDMIIYQQQgghhBCPO03mBAJA+kMJIYQQQgghhBBCPAakEUgIIYQQQgghhBDiMSDDwYQQQgghhBBCCPFIy9BJHxiQnkBCCCGEEEIIIYQQjwXpCSSEEEIIIYQQQohHmtwi3khqQQghhBBCCCGEEOIxID2BhBBCCCGEEEII8UiTnkBGUgtCCCGEEEIIIYQQjwHpCSSEEEIIIYQQQohHWob0BAKkJ5AQQgghhBBCCCHEY0F6AgkhhBBCCCGEEOKRpumkDwyA0jStuDOIh4ecLEIIIYQQQgjx6FLFHeBecR/xx339PBs6r9kDWZfSE0gIIYQQQgghhBCPNM3qgWyTue+kEUg8ktq5f1zcEQoUHPoVAE0adS3mJAX768gWpjfqUNwxCvThkSAAXqj+VDEnKdjesyepVrVqccco0LmoKADcqroVb5BCiIyKxK1q9eKOUaDIqLMAuD0Exz8yKgq3qtWKO0aBIqPOAQ/PtU/42uKOUbD6PgDUewiO//Goc8xp5FncMQr03pHA4o4ghBBCSCOQEEIIIYQQQgghHm0ZOukJBHJ3MCGEEEIIIYQQQojHgvQEEkIIIYQQQgghxCNN5gQykp5AQgghhBBCCCGEEI8BaQQSQgghhBBCCCGEeAzIcDAhhBBCCCGEEEI80mQ4mJH0BBJCCCGEEEIIIYR4DEhPICGEEEIIIYQQQjzSNF1xJ3gwSE8gIYQQQgghhBBCiMeA9AQSQgghhBBCCCHEI03mBDKSnkBCCCGEEEIIIYQQjwHpCSSEEEIIIYQQQohHm3SBAaQahBBCCCGEEEIIIR4L0hNICCGEEEIIIYQQjza5OxggPYGEEEIIIYQQQgghHgvSCCQeW8Pf9cb359Es+eE9atWqnGeZWrWrsHTZSHx/Hs3wd72zllev4cy8BUNZumwkn385iNKlSwBQp44Li5e+y+Kl77Lk+/do1bq+xXOP+ehtNmxawsrV86lTp0aeZerWrcmqNd+yYdMSxnz0ttm6fv29+W3DItasW8B7I1+3eD4Atxee5c0Nyxi86Seav9Ev13qXpg0Z+OtCPvhzG7U7tDZb13vBl4zYtZ5e86bek2wAz7Vpzf8F+bMqOIAB77yVa72NrQ1T5s5iVXAAS9atQl+litl6p8rOBB09RP/BbwDg6Kxn3s/L+SXAjxX+m+nz2sD/nK2Nuzvbg4PZERrKO0OH5lpva2vLvPnz2REaym/r11PFxSVr3dBhw9gRGsr24GDatGkDgLOzM7/8+iuB27ezLTCQ116/fcznzZ/PFj8/tvj5sWv3brb4+RUp66TJkwgJDWGr/1bqN8j7XG/QoAH+2/wJCQ1h0uRJWcvLlSuH7wpfdoTswHeFL/b29gC0aNGCsKNh+Pn54efnx7vvvpu1ze7du/Hf5o+fnx8bN20sYtaJhIQGs9Xfr4CsWwkJDWbS5Ik5si5nR0gwviuWZ2W1t7dn0aKFbPX3Y/2G36hdu3a2rDvx37YVP7/NbNy0oQg5JxMSGspWf3/qN2hwh5zbCAkNZdLkyTlyrmBHSGAjcJAAACAASURBVAi+K1Zk5axRowbrfvuNk6dO8daQIWb7mjZ9On/8+SfbAgIKnfF21kmEhO4oxPHfSkjojnyOf7DZ8R/y9hD8/Lbg57eFbQH+nDl7mnLlygGwe/cuU51uKVKdZvcgX/v52XnoFJ2Gz8Rz2AwWrwvNtX5d8J+0eG0qPUbNo8eoeawO/D1r3fTl/nR7bzbd3puN3+4wi2cDaOXehi3B2/EP3cHgoe/kWm9ja8s38+fhH7qDX9f/RmUXY50+36oVqzdvZP22razevJHnXngegJIlS7Jw2fds3h7ExsBtvP/RGItnrvpCMwZu+IFBm36k2Rt9c62v3LQh/X9dwIg//amZ7W9Upadq0Gf5HF5dt4RXVi+iVid3i2cTQghxD1nd558H1AMcTYh757nnnqKKSyUGvDKDmTPWMXJUzzzLvT+qJzNnrGPAKzOo4lKJ5s8ZP+SNHtOLJYv8Gfz6bHbtCqdvP+MH7nPnYnnn7fkMGTyXjz78gfc/eBErneUus1atmvHkk5Xp4f0WU6fMY9z4/+VZbtz4YUydMo8e3m/x5JOVadnyGQCaPfs0Hh4t6NP7f/TuNYzly9dZLFsmZWWF57gRrBk2jh9efJO6ndtSsfqTZmWuGuLYOmEaJ7YG59r+4I+r8Bv/lcVzZbKysmL0pxP54PXBvNypKx28u+FW07wxzbvPS1y7epU+7Tqy8ocfGfbRaLP1744fy/7QXVmP09PSmffFV7zc0YshPn3pNeDlXPssbLYpn33Ga4MG0bFDB7p3707NWrXMyvTp25ekpCTaurvz/fff8/HHHwNQs1YtvL296eTpyaBBg5gydSpWVlakpafz+dSpeLZvT6+ePRk4cGDWPkcMH05XLy+6ennh7++Pv79/obN6tPWgWrVqeLh7MG7sOD6f+nme5aZ+PpVxY8fh4W4q7+EBwNBhQ9m7Zy9tPdqyd89ehg0blrXN77//jpeXF15eXsydO9dsf/379cfLy4vu3t2LmNUND/d2pqyf5ZP1M1PWdsbyHu6mrO+YsrYzZTU2zv1v+DCOHz9Bl85efDDqA7OGI2PWl/Hy6kZ37x6FzNnWVKfujBs7ls+n5t0QOvXzzxk3diwe7u456nQYe/fsoa2HB3v37Mmq08TERCZPmsSSJUty7WvN6tUMGjSoUPnMs2bWadsCsmYe/7Y56nSoKWs7U1ZjnS5etBgvr654eXVl2tfTOXDgAElJSVn7M9Zp10LXaXYP8rWfn/T0DKYs2cjS8a+xZc5INu86wuno2FzlvFo+zYaZI9gwcwQveT4LQMgff3P87EXWzxzBqq+HsXTDLpJv/GuxbGCs0/GfTeHtQa/h3aEjXt27U6NWTbMyPn37cDUpic7ubfnp++/5wPSelXjlMsPeGEzPTl0YO2o0X82ambXNssVL6Na+Az5e3WjarBmtPSzX2KKsrPAYN4L1w8bh++JganduS4Ucf6OuGeIInDCdkzn+RqX9+y8B46exotdbrB82DvcPh2JrV8Zi2YQQQoj7QRqBLEQpla6UOqyUCldKHVFKjVJKWZnWeSilkkzrw5RSQUopxzvsq4SpzGGlVO6vqIqeba/pXzel1LG73d+j4IVW9QjcdgiAE8ejKVu2FBUq2JmVqVDBjtKlS3A8/DwAgdsO0bKV8dtuV1cHwo6cA+DP3yNo7W78xv7mzVQy0jMAsLW1RtM0i+Z2b9uCzZuM/yk9evQkdnZlqFSpvFmZSpXKU6ZMacLC/gZg86ZgPNoZv2F96SUvlv2wmtTUNACuXE7C0pwbPMWV6Isk/RNDRloaf/uHUNOjpVmZqxdjiY84h5aRkWv78wf/4tb1FIvnylSv0dNciIriYvQF0lJTCdq8hdae7c3KtO7Qjq1rfwNgx9ZtNDN9Qw3QxrM9F89f4FxERNayS/HxnAo/DsCN69eJOn0WB71TkbM1atyYqMhIoqOjSU1NZdOmTXh6epqV8fT0ZO3atQBs9fPjhZYts5Zv2rSJW7ducSE6mqjISBo1bkx8XBzhx4yX/fXr1zl9+jR6p9zZvLp2ZdPGwveu6ejZkXVrjY2If/31F3b2djg4OpiVcXB0wK6sHYcOGa+1dWvX0bFjx6y8a9auAWDN2jV4djR/nZbU0bMD60zH86+/DmNnb59P1rIcOvSXKetvdDRlMmZda8q6NitrrVq12LNnLwBnzpzFxaUKlSpVuoucnqwzPY+xTu1xcDT/U+Hg6GjKmVmna3PUafacxuWXLl0iLCyMtNTUXM958OBBkhIT/2PWzONf2DrNefxzZ82uew9vNm7YVORs+XmQr/38hJ2+QFXnirjqK2BrY03XVk+z/eCJQm17+kIcz9Z3w1qno3RJW+q46dn51ymLZQNo2LgR5yOjuGB6z9q6aRPtcrxntfP0ZL3pWAf4baVFyxcAOBF+nPi4OGPWU6coUaIENra2/Pvvvxzctx+A1NRUjh87hpPe2WKZnRo8RVL0Ra7+YyAjLY1T/iFU93jBrMy1i7EkRJxDyzD/G54Y9Q+J5/8B4Hr8JW5cTqR0+Scslk0IIcQ9Jj2BgAc62kMnRdO0xpqm1Qc8AS9gUrb1u0zrnwZ+B/LuwmHUBLAxlV95t8E0TXuh4FKPl0qV7ImLu/3BJz4+iUoO9uZlHOyJj08yL1PJWCbyXCwvtKwHgHvbhjg63v5PYJ26rvzw4/t8v2wks2euz2oUsgRHx4oYYuOzHsfGJuDoWDFXmbjYS3mWqVq1Ck2a1mf5ipks/f4r6tU372ViCWUdK3HNEJf1+FpcPGWdKt5hi/vLQe9EbIwh63F8TCwOORpFHJyciI2JASA9PZ3r165Rrnx5SpYqxatvv8UPc+fnu399lSrUql+X8MNHipxNr9cTY3peAENMDHq93qyMk15PzMWLWdmuXbtG+fLlc20bYzDk2raKiwv16tfn8OHDZsubN29OQkICkZGRhc7qpHfioikHgMFgQO9k/nx6Jz0xhmyZYmJwMn1AdqjkQHyc8VyOj4s3azxp2rQpW7du5ceffqRWtp5QGhq+K3zZtHkT/fv3L0JWPRcvZqvXfLPePi9iYgw4merPoVKlHFmN5/OJ4yfo3KUTAI0aPU2VKlWy6tyY9Sc2bd5A//65h0TmnzNnnZqfm3onpxw5Y3LkjDPljLurBqmCszrlqNOYQhx/Q7bjn3edZipZsiTu7u5s3bo1a5mxTpezafPGIh3/TA/ytZ+f2EtJ6CuWy3rsVLEcsZev5ioXsC8c7/fn8u60n4lJMP5tq+PmzM5Dp0i5eYvLV69z4NhZDAmWbfh30usxmL1nGXDM9Z7lhOHi7Tq9du0aT5Q3//Kio1cXToSHk3rrltlyO3s7PDq0Z/+ePRbLbPwbdfvvaHJcAmWdin6tODV4Cp2NDYnRFwsuLIQQQjxA5O5g94CmaXFKqSHA70qpydnXKaUUYAeczmtbUw+hFYCDUuow4AO8AngDpYC9wNuapmlKqRDgL+AZwAEYCIwFGgIrNU0bb9pnsqZpZXM8zy5ghKZph02P9wBDNU0Ly1FuCDAEYNGiRQzJMZ/Ew8p4GMzl7LSTV5lM075ew4h3vRk4qB1795zI6lkD8PeJaN54bRZPVnXg47F9OHDgJKm30vLdV5FyU3Bu8nxtxkI6ayvs7csy8NVR1G9Qm2nTP6ab15sWyXan58eyHaLuUv71c7tI3mUGjxzBrz/8RMqNG3nuuVTp0nyxYC5zPvuCG8nXLZAsd7a8z10t3+WZSpcuzcLvvuOzKVNITk42K+fdvXuRegHdKUdRy+R07NgxWr7Qkhs3buDR1oPFSxbT1qMtAD69fIiLi6NixYqsWLGCM2fOcPDgwWLLunDhd0yaNBE/v838ffIk4eHHSU9PM2V9KVvW5aasv99xf/cq573w37MWbv8dOrTnjz/+NBsK5tOrd7Y69S308c+WqMDMxXXt5yev6sqZsO2zdenWuhG2Ntb837YDfDR3DcunDKZV41ocPX2BfmMXUcG+DI1rP4nOgsOTjVnyer8v2jlbs1YtRn38EW+9aj6fkk6nY8a8uaxY9iMXoqMtE9gY6I55CqN0pQp0+vwjAsZPL/xJLYQQotgp6QIDSCPQPaNp2lnTcLDMvvytTY06FYHrwLh8totTSg0GRmua1g1AKTVf07Qppt99gW5AZh/5W5qmtVFKvQdswNggdBk4o5SapWnapdzPAsBS4DVgpFKqNlAiZwOQKc9iYHHmw8LXwIOnR88WdO3WHICTJy+Yeu9EAeDgUI5LCebfrsbHJeHgcPsbWAeHciSYykSfj2fM6B8AcHGpRIvn6+R6vvNR8aT8e4tq1Zw4dfKf/5y7T9+u9OrVGYDw8FPonW4PuXByqkR8vPkhjotNwDFbzxtjmcsAxMZeYvt24/CV8GOnyMjQKF/enitXcn+z/F8lx8Zjp789hMXO0YHkuPxOw/sv3mDAyfn2N9UOzk4kxMXlUcaZeEMsOp2OMnZ2XE1MpF7jRrTt0on/fTyasvb2aBkZ3Lp5k7W+P6OztuaLBXMJ2LiJ0G2B/ylbjMGAs/PtYQ96Z2diY83n/zDExOBcuTIGgwGdToednR2JiYnExMSYbeus12dta21tzcLvvmPD+vVsyzHvj06no3Pnznh361ZgvgEDB9C/n7EHxpGwI1SufHtCdb1eT2ycedYYQwzO2YZxODs7Exdr6qmSEI+Do7E3kIOjAwkJCQBmDVQhO0KY+tlUypcvz5UrV4gzHadLly6xbds2GjVulG8jgDFrX1PWMCpXzlav+Wa9fV44O+uJM9VffEJCjqyXsrJ++OHtSWt3795JdPQFgBxZA0xZczcCDRg4kP79+mXLmbNOzc/NGIMhR07nHDkdiY+Lw8HRMatOLcVYp9mzZq9T50Ic/4LrNJO3tzcbczRMFuX45+VBvvbzo69YDsOl2w1hsZeScKxg3mu1vF3prN/7dHiWGb63r/GhvdsytLexEfWDWb/i5mzZ3mEGQwx6s/es28c4q0yMAX1lZ2KzvWdlDkF00uuZu3gRY0d9QPT582bbffrVF0Sdi8T3h2UWzWz8G3X772hZx0pcL8LfKNsypekxfyp75/+I4WjhhuYJIYQQDxJpC7u3sn/dlDkczBVYBkwrwn7aKqUOKKWOAu2A7Ldhyfxf8lEgXNO0GE3TbgJnAdc77HM10E0pZQO8AfxYhDwPpQ3r9zNk8FyGDJ7L7l3heHZqCkDdeq5cv/4vly9fMyt/+fI1bqTcpG49YzV6dmrK3t3GuR+eeMI4EaRSilcHtmPjxgMA6PXlsyaCdnJ6AldXBwyGK3eVe9XKLfTrO4J+fUewY8d+unm3A6Bhw6dITr5OQoL5/hMSrnDjegoNGz4FQDfvdoTuMM6vELJjH82bNwLgyaqVsbGxtmgDEEBM+EnKP1mFclX0WFlbU6ezB6dD91r0Oe7GibCjuLi54ezigrWNDR26dWV3kPnkn7u2B9PF50UA2nbpxJ+m+SmG9X0Fnzbt8WnTnlXLfuKnBYtY6/szAOO++pzIM2f59fsf/3O2sCNHcKtWDRdXV2xsbPD29iYo0PxDZVBQED4+PgB08fJi315j3QYFBuLt7Y2trS0urq64VavGEdOwr6+nTeP06dN8v3Rpruds2aoVZ86cwZBtiFF+fJf7Zk3YHBAQQC+fXgA0adKEa9euZQ3vyRQfF0/y9WSaNGkCQC+fXgQEBmS9jt4+vQHo7dObQNPrdHC4/eGsUaNGKCvFlStXKFWqFGXKGK+7UqVK0bpNa06dzH9+E2PWbnh5dSMgIJBepuPZpEnjO2S9TpMmjU1ZXyQgMChbVh9TVp+srPb2dtjY2ADQr19fDhw8SHJych5ZW+Wb1Xf58hx16pOjTnM0UsTFmXJm1qkPAaY8+eW0FGOdGidtNj/+d6rT5Gx12qtQWe3s7HiuxXMEBtxelvfxP1mk/A/ytZ+fhjWrEBmTQHTsZW6lprFldxjtnq1rViYu2/Cw4N9PUKOKsRE+PT2DK9eMPZf+jozhZKSBlo3NJ22+W8eOhFG1mhtVXF2wsbGhi7c3O0zXTaYdQUH0NB3rjl5dOLB3H2Ac6rVw2Q/MmjaNv/7402ybd0d/QFk7O778dIpF8wLEhp/kiSerYG/6G1W7swdnQ/cValsra2u6zZrMiU2BnA7cafFsQgghxP0gPYHuEaVUdSAdiAPq5li9EVhbyP2UBBYAzTRNizYNLyuZrchN078Z2X7PfJzv8dU07YZSKhDoAfQBmhUmz6PiwP6TPNeiDit++ZB/b6Yy7avVWesWL32XIYONdySaPXM9H338EiVK2HDwwEkOHDB+6GjXvjE9XmwBwO6d4fj7/QFAw6fd6P+yB2lp6WiaxpxZ67malPfwgf9i967fadWqGRs3L+Xff28yeeKsrHW/rpxHv74jAPji82/59LP3KVGiBHv2/MHu3cZ8638LZPKUkaxe+y2pqWlMnDAzz+e5G1p6BkFfzqP3wq+wsrLi6Hp/Lp2JouWwQRjCT3EmdB/6+k/Rc9ZkStiXpYb787QcNohlvQYD0H/ZLCq4uWJTuhTvBPwf/pO/IXLvHxbLl56ezszJU5j101J0Vjo2r17LuYjTDB75Ln8fPcbu7cFsXrmGiTOnsyo4gKtJSUx89/077vPpZs/QpVdPTv99kh83rwdg0YyZ7Asp2oeE9PR0Jk2cyPLly7HS6Vi9ahURERG8P2oUR8PCCAoKYuXKlcyaNYsdoaEkJSYyYvhwACIiItiyZQsBQUGkp6UxccIEMjIyaNasGb18fPj7xImsW8BPnz6dkB07gLx7XBTGjuAdtG3bltCdoaSkpPDh6A+z1vn5+eHl5QXA+E/GM+ObGf/P3n2HR1H1bRz/nt0khC41oQcECx0p0pSAhBIBFRTQRwgoFhDsqA8iRcACCq9YEHwUBBVBUWpCJ1GKYAFBUHoikEpvAUly3j92CWmQAIlJ4P5cFxfZmTMz9/52s5s9e+YM3t7ehIaGEroqFIBJH03iw48+pHuP7kRGRjKgv+tKVh0DO/Lwww+TmJDImTNnGDTI9ZwuXbo0U6a4BiU6PZzMmzePsLD0l8u+eFZ/wn5YRXz8GQa/eGH0TnDwQgIDO7mzvsY77451Zw1LkfVjPvzogxRZXVO6Va9enXfHv0tSYiI7d+3ipcEvp8j6cYqs8wkLy/y5sGrlSndNf3DX9MKVqVLX9FXeeffdFDVd5c75ER9+9BHde/Rw53RdcatMmTLMX7CAIkWKYJOSeOSRRwho25aTJ08yceJEmjZrRokSJVj3009MmDCB2bMyn4ruwuMf6s6asqaLCAy8O0VNx2VQ00kZ1hSgfft2/PjDj8THX5gg3lXTyZdd05Ty8u/+xXg4nQzr14V+r08lMcnS7a6G1Kjsw3szl1H7xorc1eRWZgSvY+XPf+J0OChetCBvDnJ1uCQkJvKfV101K1LQm3HPdsfD6cyWXOclJiYyZthwPpk+HYfTwfezv2HXzp0MfP45tm7ewqrly5kzaxZvT5jA4rBVHD16jBcHun6nHwoKorJfFfoPGkR/9+95v1698fT05MlBA9m9axdzFi0E4Mvp05nz9VVPkQi43qNC3/yAeye9iXE42DZ3CYd3R9B0QBAxW3ewN2wdPrVu4u4JI/AuVoSqrZrSdEBvvuj6GDXat6L8bXXwLl6Mml1c84EtHTaOg9t3Z0s2ERHJWcaRr09syTYmN+YSuBalnHfHGFMG+BJYZ60dbozxJ/XpXY8BXay1nS+yr+T2xpgbgO2AH+AEfgK+tdaOcM8J9KK19pcMjpFy3UlrbRFjjB+w0Fpb292mIa7Tyn601mblKmT55snSptUruR0hUyvDXJdBb1Dv7lxOkrmNvy9iXL22uR0jU4N/d30D3bzazbmcJHNr92ynapUquR0jU3sjXKdM+lXxy90gWRAeEY5flWq5HSNT4RF7APDLB49/eEQEflWq5naMTIVHuK7WmF9+99mape+BclctV2dSzXzw+G+L2Mt79XLuCoPZ5Znfs3d0nohIDrn4xKj5XPO3Nv2rn2fXvlI/T9ZSI4GyT0H3nD+eQAIwA0g5zOL8nEAGOAb0y8pOrbVHjTGf4DrdKxzXlcWyhbX2V2PMcVynp4mIiIiIiIhckzQxtIs6gbKJtfaiY6yttaFA8Yutv0j70BS3hwJDM2jnf4ltUq4r4v4/HKh9frkxpjyueaGWZjWbiIiIiIiIiORP6gS6ThljegNjgOettUm5nUdEREREREQkpziyd2q8fEudQLnIGNMXeCbN4jXW2qcyap+drLXTgek5fRwRERERERERyRvUCZSLrLVT0Xw8IiIiIiIiIjnKoTmBANd8MCIiIiIiIiIico3TSCARERERERERuaYZx796hfg8SyOBRERERERERESuAxoJJCIiIiIiIiLXNM0J5KIyiIiIiIiIiIhcBzQSSERERERERESuaRoJ5KIyiIiIiIiIiIhcB9QJJCIiIiIiIiLXNIfj3/13NYwxJY0xy4wxO93/l8igTX1jzDpjzFZjzGZjTI8s1eHqoomIiIiIiIiISDZ6BVhhra0BrHDfTus00NtaWwvoAPyfMeaGzHasTiARERERERERkbzjHuBz98+fA/embWCt3WGt3en+ORKIBcpktmNNDC0iIiIiIiIi17R/e2JoY8zjwOMpFk2x1k7J4uY+1tooAGttlDGmbCbHagJ4AbszzWWtzWIGEfRkERERERERuXaZ3A6QUzpM3vivfp5d/ESDS9bSGLMc8M1g1avA59baG1K0PWKtTTcvkHtdOSAUCLLW/pRZLo0EkmtS0q/TcztCphwNewPQsMF9uZwkc79u/B62zsntGJmr1c31fz7J6lelam6nyFR4xF6AfJPVr0qV3I6RqfCICAD8qvjlbpAsCI8Ix69KtdyOkanwiD2uH/LJ735dv7xf083hrpqG/6dRLifJnN+Xv+Sbxx7gqdotcjlI5j78Y01uRxARyXZ57RLx1tq2F1tnjIkxxpRzjwIqh+tUr4zaFQMWAUOz0gEEmhNIRERERERERCQvmQ8EuX8OAualbWCM8QK+B6Zba7/J6o41EkhERERERERErmlOR76a3eQtYLYx5lHgb+ABAGNMI+BJa20/oDtwJ1DKGNPHvV0fa+2mS+1YnUAiIiIiIiIiInmEtfYQcFcGy38B+rl//gL44nL3rU4gEREREREREbmm5bU5gXKLyiAiIiIiIiIich3QSCARERERERERuaZpJJCLyiAiIiIiIiIich3QSCARERERERERuaY5NQQG0EggEREREREREZHrgkYCiYiIiIiIiMg1zWFyO0HeoJFAIiIiIiIiIiLXAY0EEhEREREREZFrmuYEclEZRERERERERESuA+oEEhERERERERG5Duh0MBERERERERG5pjk0BAZQJ5AIP/6+mzemLyUpyXJ/6/o81qV5qvXTFq3n29BNOB0OShYrxOjHO1GhTHEA3pm5krCNuwDof19LApvVzJGMg196lBYtGnLmzFlGDH+fv/7ak67NLbdWY+TIpylQwIs1a35l3NhPk9f16BlI9x6BJCYmsvrHX5n43vTkdb6+pflmzkSmfDyLGTPmZUveH37bwZjPFpKUlMQDbRvzeNdWqdZ/t/JXxk4Pwaekq44Pd2zKAwGNAbj1/le5qbIvAOVKF+fjIb2zJdOVZp25ZD1fhfyEw+GgkLcXo/rfS/VKPhw5cZqnx33JH7sOcF/r2xj2WJdsyzR8xHBat/YnPv4ML774Ilv/2JquTe3atXnn3XF4e3uzalUoI0eMBKB48eJ88OEHVKxYgf37D/DUgKc4fvw4AE2b3s6wYcPw8PTgyOEj9OjRM3l/DoeDBQvnEx0dzaOP9MvVrE2b3s6UT6awf99+ABYvXszEie8D8Oijj9CjZw+stWz/azuDBw/m7Nl/LpmxVatWDBs+HKfTyayvv2bSpEmp1nt5eTF+/Hhq16nD0SNHGDhwIPv3u449YMAAuvfoQWJiIiNHjOCHH34AYOy4cbRp04ZDhw7Rvl275H09/8ILBAQEYJOSOHjoEC++8AKxsbFZrueFmrYmPj4+k5q+467pqgxqWpH9+/enqGnTDGo6kQIFCjBr9iwKeBXA6eEkJDiECRMmXFZeV+ZhKZ4HgzN5HhRwPw9eT5H5/RSZB3L8+HGKFi3KhP8bT4Xy5XF6OPlkyv/45ptvLztbVlzp60BOadHqTl4eNgyH08F3s2bz2aSPU6339PJizPh3qFm7NseOHmXwwEFE7j9A05YtefblwXh6enHu3D+Mf+MtNqxbR6HChZn2zazk7X18fVk0dx5jXx+VrbkL1m1GyV4vgsPBydC5HFvwear1BW5pQMmHX8CrcnXiPniV0xtWJK8r0XMQBeu3BODo3P9x+qdl2Zotpat5j4qMO8rQj74j6uAxjIEpQ/tQsWyJbM1Xs8Xt3P/KszicDtbMWcCyT79Itd7D05Peb75G5Zo3c+roMT59cRiHI6NxeDj5z8j/UunWm3B6OFk/fzFL/zcDgNa9etCiW2estUTu3M2MoW+Q8M+lXztFROTapL4wua4lJiUxaupiprzUkwXjnmDR2q3s2h+Xqs2tfj58M/oR5r39GO2a3MI7M11/tIZu3Mm2vdF8/2Y/Zr3eh88WruPk6bPZnrFFy9uoVLk8994zgNGjJ/HfIU9k2O6/Q55k9OhJ3HvPACpVLk/zFrcB0KhRbVr5N6Fn92fpfv8zzJieuqPn+RcfYe2ajdmWNzExidc/mc//hvZh0XvPsvDH39m1LyZdu8AWdZk3fhDzxg9K/uMawNvLM3l5TncAZSVr5zvqseD/nmHe+EH0u/dO3pwaDEABTw+eeTCAl4I6Zmsm/9b+VK3qh3+r1gz5738ZM3p0hu1GjxnNkP8Owb9Va1d7f9eHmP4D+rN2zRpa+7dh7Zo1DBjQH4BixYoyavQoOmKyrQAAIABJREFU+vV7jHYB7Rkw4KlU++v7SF927dqVJ7IC/PzzzwQG3k1g4N3JHUA+Pj706duHzp260L5dBxxOJ507d75kRofDweujRtEnKIiAtm3p0qUL1WvUSNWme48eHDt2DP9Wrfj000955ZVXAKheowadO3emXUAAQUFBjBo9Gof7K6Rvv/mGoKCgdMebMnkyHTt0IDAwkJUrVvDMM89koZIXuGpaFf9W/gz57xDGjB6TYbsLNXW39/cHztd0La39W7N2zVoGDBiQvI2rpoEEBgYyceJEAM6ePctDDz5Ex44dCewYSKtWrWjQoMEVZPbDv1Ubd+aMOxZGjxnlztwmzfPgSXfmNu7MrudBr9692LVzFx073k3PHg/x6tAheHp6Xla2rLia14Gc4HA4GPL6SPr36cu9Ae3p2KUz1apXT9Wma/fuHD92nE7+bZjx6Wc8+8rLABw9cphBjz5Gtw4dGfrCYMZMeBeA06dO0T2wU/K/qAMHWLF4cfYGNw5K9nmZmLFPc+ClByjcrD2eFaqmapJ4MJqDk0dwau2SVMsL1m+Bl98tRA55iKjhQRS/uxemYOHszXc+w1W+R7088RsevecOQt5/jm/eHkCp4tmb0zgcdB/6Ah/2f4FRXf5Do8C2+FbzS9WmWddOnD5+ghGBPVg5Yxb3Pu/6Pb+tXRs8vDx5o2tv3ur+CC0fuIeS5X0pXrY0/v+5n7d7PMKY+3rhcDho1LFttuYWEckPnI5/919elYej5R5jTKIxZpMxZqsx5ndjzPPGGId7nb8x5ph7/WZjzHJjTNlsPPazxphC2bU/ubTNuyKp7FOSSj4l8PJwEtisJit/3ZGqze21/ChYwPXBo16NCsQcPgHA7v0HaXxrZTycrm+Gb67iw4+bd2d7xlatmrBo4SoA/tiygyJFC1O6dOpvHUuXLkGRwgXZsnk7AIsWrsLfvwkA9z/QgWlTv+PcuQQAjhw5lrydv38TDuyPYffuv7Mt7+Zd+6lSrhSVfEvi5enB3S3rsmLDn9m2/+yUlaxFCnkn/xx/9h+MMQAU8vai0a1+FPDM3gGV7QIC+G7OdwBs3LiJosWKUaZsmVRtypQtQ9EiRfjtN1fn3XdzvqOdezRKQEAA386ZA8C3c+YQ4F7e5Z57WLx4CZGRkQAcOnQoeX++vr60adOar7+exeXIqayX4nQ68fb2xul0UrCgNzExlx5lU79+fSLCw9m3bx/nzp1jwYIFtAsISHc/5rhzBAcH07xFi+TlCxYs4J9//mH/vn1EhIdTv359ADZs2MCxo0fTHe/kyZPJPxcqVAhrbab3KXWWdilqupGixYpepKZF+e2334CMauoaLfPtnG8JaJf6vmbk9OnTAHh4eODh6XEFmdvy3Zzv3Zmz+jz4nnbubOmfB+7M1lK4iOsDdqHChTh69CgJCQmXlS0rruZ1ICfUrl+PvyMiOLBvHwnnzrF4wUJap3kc/du1Zb67ZsuCQ7i9uWsE619btxHnHnm2a8cOChQogKeXV6ptK/v5UbJUKX7d8HO25i5wYy0SYvaREHcAEhM49dNSCjVMPcIm4WAU5/btApuUarlnhWqc+es3SErEnj3DP3/vpGDdZtma77yreY/atS+GhMQkWtR3dSQXLliAggW8Mtnq8vjVuZW4v/dzaH8kiQkJ/Bqygrpt7kjVpm6bO1g/z9URuXFpKDff3hAAay0FCnrjcDrxKlCAhHPnOHPyFABODyeeBQrgcDrxLOjN0biD2ZpbRETyD3UCZSzeWlvfWlsLCAACgeEp1v/oXl8X+Bl4KqOdXKFngRztBDLG6DRAt9gjJ/AtVTT5tk/JYsmdPBmZs2oTd9S7EYBbqvjw4++7iT97jiPHT7NhawTRh45ne8ayZUsRE33hA3tszCHKlC2Zqk2ZsiWJib3QJibmEGXLlgKgcpXyNGhQk8+nv82U/42mZk3XN8re3gUI6tuVKZMv74N/ZmIOHcO3VPHk2z6lihNzOH1dlq7bSufnJvL02C+JOnjhw/TZfxLoOvhDur88ieXrt2VrtivN+mXIOtr2f4dx0xcz9NFOOZrJx9eHyMio5NvR0VH4+vimauPr40tU9IU2UVHR+Pi6Tk0pU7o0cbGu0WxxsXGULu16HlSrWpXixYvz9dczWbBwPl27dk3eftjwYbz5xlvYpNQfzHIrK8Btt91GSEgw0z6fSg33yJ2YmBg+mfIJa9etYcPP6zlx4gQ//vhjJhl9iYxKefwofHx907dxd44lJiZy4sQJSpQokX7b6Oh022bkxcGDWbtuHffcey/jx4/PtH3qLD7JWQCio6OzUNOoFDUtk6ampZPbuWoawrTPpyXXFFwjT4KDg/n1t19Z/eNqNm3adJmZfdM8Dy6WOTpF5gu1vNjz4PPPp1O9+o1s+PknliwJYeTIUZfdQZUVee11wMfHl5gU9YyJiqKsj0+aNj7JbRITEzl54gQ3lEj95UBAx478tXUb59Kc8tOxS2eWLFyU7bmdJcuScOjCiJqEw7E4S2TtO7J//t5BwXrNMV4FcBQpjnfNhniUypnT7a7mPSo88hDFCnsz8O0vuPeF93n78xASEy/vdTMzN5Qtw5HoC53bR2NiuSFNp2rKNkmJicSfPEXhG4qzcdkqzsaf4Y1V8xi17DtWTJvJ6eMnOBZ7kOXTZjJ6+Xe8sWoeZ06c4q+1G7I1t4hIfqCRQC55OFreYK2NBR4HBpo0X/25bxcFjlxse2NMEWPMVGPMFvfIoW7u5ZOMMb+4RxuNdC97GigPrDLGrHIva2eMWWeM+c0Y840xpoh7eaAx5i9jzGpjzERjzEL38pLGmLnuY/1kjKnrXj7CGDPFGLMUmG6M+dEYUz9FzjXn215PMvo8cbFveOev3sIfe6N4tFNTAFrUrcad9W/koRHTeOGDudSvUQFnDsw2llGctB+EDOkbnW/jdDopVqwwQb1f5r0Jn/PW2BcBeLJ/T776Yj7x8WeyNW9GH9HSpmvd+FZWTh7MgglP06xedV6eeGGej1VTXuK7cU/x7nM9eOOzhfydogMsu2UlK8B/OjZj+aQXebFXeyZ9uyrH8kDGz790j3eGbS69X6eHB3Vq16Zv30fo3SuIQU8PpGrVqu55bQ7yxx9/5Jmsf/yxlRbNW9KxYyDTpn3OlE8mA1CsWDEC2gVwR8s7ub1JUwoVLMS999176YwZLMtaRpul+5eRd8aNo3mzZsybOzfDU8Yu5cpreulcf/zxBy2at6Bjx45MmzaNKZ9MSV6XlJREYGAgzZo2o179etx00015IvOdre5k29Y/adK4KYEdO/H66yMoUqTIZWXLijz3OpCF1/yM3hhStrmxRg2efeUlXh/yarp2HTp3Inj+gquOmSVZ7LQ7s2U98ZvWUG7EZ5QZ+AZnd27BJibmTKQMlmX1PSohMZFf/gzn5aBAvh07gP0xh/lu1W/ZG/AKf5+wFr86NbGJSQxpcw/DOtzPXUEPUqpieQoWK0rd1ncwrP0DDGlzD14FvWncKfORlyIicm1SJ1AWWGv34KrV+a+07jDGbAL+BtoCn11i89eAY9baOu6RQyvdy1+11jYC6gKtjDF1rbUTgUigtbW2tTGmNDAUaGutvQ34BXjeGOMNTAY6WmtbAim/IhoJbHQfawgwPcW6hsA91tqHgP8BfQCMMTcBBay1m9OGN8Y87u6s+mXKlClpV+d7PiWLEn3owsifmMPHKVsi/YeMtVv2MnnuGj56oTteKU7/efLelnz/5mN8NuQhLFDFt2S6ba/EA9078tXX4/nq6/HExR3Bx/fCCImyPqU4GJe63zE29hA+ZS+08fEpRVzcYde6mIOsXPETAFu37sQmWW4oUYzatW/i6WeDWLBoMg/9pzN9H+1G9x5XP7+Nb6niRB+6cMpZzKFjlC1ZLFWbEkULJdexe9vGbN1z4EJ2d9tKviVpUrsa2/ZEklOykjWlu1vWZfmG7B+d1Kt3L4KDFxEcvIiYmFjKly93IaNvOWJiU89XERUdRTnfC23KlfMlNsbVJu7gweRTccqULcPBg65OtOioKMLCwoiPj+fIkSNs2LCBW2+9lUaNGtK2bVtWr/6R999/n+bNmzPh/y4+MfC/kfXkyZPJpyiFrgrF08OTEiVK0LJlS/bt28fhw4dJSEhg8eIlNGx42yVrGx0dTflyKY9fLvn4yW2ioihfvjzg6jQtWrQoR48edS1Pua2vb7ptL2XevHl06Jj575SrpsEEBwcTExOTnAVcp+plXtNyxLpPi4s7GJempq5TPi5W05SOHz/OT+t+opV/6lN4Lp55IcHBC92ZUz4PLpb5wuigrDwPHnjgfhYvds0dExERwb59+7jxxmqZZrtceeV1IPn40dH4pKinT7lyyad4ZdTG6XRSpGjR5NMTfXx9mTD5Y159/kX2/536VN+bbr0Fp9ODP6+g0zcziYdjU43e8ShZlsSjcZfYIrVj8z4jcsh/iHnrKTCGhOh92Z4Rru49yrdUcWpWLU8l35J4OJ3c1aQm21K8f2WHozGxlPC9MILqBp+yHEtz6taRFG0cTicFixTm1LHjNAoMYNuan0hKSOTk4aPs2bSZKrVu4ZamjTh0IJKTR46SlJDIphVhVKtfJ1tzi4jkBxoJ5JKHo+U5Kb92OX86WCVgKjD2Etu1BT48f8Nae/7Te3djzG/ARqAWkNFlpZq6l69xdzoFAVWAW4A91tq97nYzU2zTEpjhPtZKoJQx5vy45/nW2nj3z98AnYwxnsAjwLSMwltrp1hrG1lrGz3++OOXuJv5U50byxMRfZj9sUf5JyGR4HXbaN0w9bfg28KjGfFpMB++0D3VBJCJSUkcOeH6ULX97xi2/x1Li7rZ8wHlm9khPNTzeR7q+Tyhq9Zzd6fWANSucxMnT57m4MHUnUAHDx7h1Ol4atdxZb+7U2vCwlxDvUNDN9C4iWuQV+XK5fHw9ODokeP0e/RVOt/9BJ3vfoKvvlzA1E/nMHtWyFVnr1O9AuFRB9kXc5h/ziWwaPVm2jS+NVWb2BRD71f+/Cc3VnD9MXvsZDz/uOcuOnz8FL/9FUH1Stk25dYVZQ2PvPDHd+iv26lSrnTa3Vy1GdNnJE+CvHTpUrp2c52q1aBBfU6cOJF8qsx5cbFxnDx1kgYNXIP5unbrytJlrivpLF++nPu7dQPg/m7dWOZevnTZMho3aZw8p079+vXZtWsXY8eOo1nT5rRseQeDBg1i7dq1PPfsc7matUyZCzWuV68exmE4cuQIkZGRNGjQAG9v1/wsLVo0Z9euS8/D9fvvv+NXtSoVK1XC09OTzp07Jx/nvGXLl9PNnSMwMJC1a9e6li9bRufOnfHy8qJipUr4Va2a6alSfn5+yT+3DQhg9+7M5wlz1dQ1YXPqmjbIpKauCZxdNV0KnK/p/QDc3+3+FDW98F1BypqWLFmSYsVcH4ALFChAi5Yt2J1JTS9k7kRgYCeWLl1G1273uTNf6nlwKsXz4D6WLlueInP650HkgUhatHDNdVO6dGmqVavG339nf8dAXnkdOG/r75up4udHhYoV8fD0pEPnToS6a5WcYdkKurhrFhDYkQ1r1wFQtFhRPpj6KRPHjmPTr7+m23fHLl1YvCBnRgGd3bMND99KeJQpD04PCjdtx+lff8jaxsaBo4jrTxXPStXxqlSD+C0/5UjOq3mPqlO9IsdOxnP4mGvur/Vbdmf7e1TEH39RtnJFSlUoh9PDg4Yd72LLqtWp2mxZtZrb7wkEoEE7f3asdz3WR6JiuKmJa34gr4Le+NWtRfTeCI5ExVC1bm08vQsAcPPtjYjeE5GtuUVEJP/Q3DBZYIypBiQCscCtaVbPB+ZcanPSjD42xlQFXgQaW2uPGGOmAd4X2XaZtfbBNNtf6tItGZ794P7/VPICa08bY5YB9wDdgUaX2Oc1y8PpYGif9vR7ayZJSUl09a9HjYplmPhNGLWrlaNNw5sY9+UKTp85x3MTXQ9zuVLF+ejF7iQkJNHrddelVwsX9GLsgC545ECX7+rVv9KiZUPmzZ/kukT8iPeT13319Xge6vk8AG++MZkRI5/Gu4AXa9b8xprVriHq8+auYPiIgcz65j0Szp1jxLCJ2Z4xJQ+nk2H9utDv9akkJlm63dWQGpV9eG/mMmrfWJG7mtzKjOB1rPz5T5wOB8WLFuTNQa4PM7v3xzL847kYY7DW8th9rXL0MsxZyfpFyDrWbd6Nh9NJsSLevD3o/uTt2zwxlpPxZzmXkMjy9dv4bHjfq867auUqWrduTdgPocTHxzP4xZeS1wUHLyIw8G4Ahr76WvJl10NDwwhdFQrApI8m8eFHH9C9R3ciIyMZ0N81ZdnuXbsJC/uBxUtCSEpKYtbXs9ixY0e64+eFrB0DA3n44f+QmJDImTNnGDToaQA2bdpESHAIixYtJCExga1btzHzq5lcSmJiIsOGDWP69Ok4nU5mz57Nzp07ee7559myeTPLly9n9qxZjJ8wgdCwMI4ePcqggQMB2LlzJwsXLWLZ8uUkJCQw7LXXSHLPmzRx4kSaNmtGiRIlWPfTT0yYMIHZs2bx8iuvUK1aNZKSkjhw4ACvDhlyhTUNc9d0cIqaBhMYGOiu6dDkS8SHhoamqemHKWo6wF3Tjjz88MMpajoIgLJly/Lu+HdxOBw4HA4WLVzEypUruRyuzP6E/bCK+PgzaZ4HCwkM7OTO/BrvvDs2g+fBxxk+DyZOfJ933h3H4iUhGANvvfU2R45c9OzrK3a1rwPZLTExkTeGjWDS9M9xOh3Mnf0Nu3fuZMBzz7JtyxZCl6/g+9mzeGP8eBaGruTY0WO85P4d6dm7N5WrVOHxpwfy+NOu5/GTvYI47J4Ivv3dgQzo+0jOBE9K5PC0cfi8/D44nJwMm8+5A3u4odsTnN37J/G//YBXtZqUfW4cjkLFKNjgDm7o9jiRL/fAeHjgO+wTAGz8KQ5Oeg2ScuZ0sKt5j3I6Hbwc1JGgEZ+BtdS6sQIPtG2cyREvT1JiIrPfmMBTk8fjcDpZ9/1Conbv5e6n+vH31r/YErqatd8tJOjN1xgRPItTx47z2WDXtJU/zPyOh0cPYejcL8DAT3ODidzh6tTduGwVr8yeSlJiIvv/2sGab+ZdKoaIyDUpB2buyJdMTkyymN8ZY05aa8/PvVMG+BJYZ60dbozxB1601nZyr38M6GKtzfA6xcaYtwBva+2z7tslgMq4TtNqgOtUrs3Ay9baacaYLe797XUf+1egjbV2l/uqYRWBfcAO4A5rbbgx5kuguLW2kzFmIhBnrR3lzjrBWtvAGDMCOGmtfSdFtobAAlwjm3pkoTT55smS9Ov0zBvlMkdD1+XPGza4L5eTZO7Xjd/D1kv1deYRtVx/qOeXrH5VqmbeLpeFR7gGHOaXrH5VquR2jEyFR7i+gfer4pe7QbIgPCIcvyrZfwpWdguP2OP6IZ/87tf1y/s13Rzuqmn4f/L+d0R+X/6Sbx57gKdqt8jlIJn78I81uR1BRHJPzl0CM5c9Pve3f/Xz7JR7b8uTtdRIoIwVdJ9+5Qkk4Dq9KuUlXs7PCWSAY0C/S+xrNPChMeYPXKOJRlprvzPGbAS2AnuAlO+0U4AQY0yUe16gPsBMY0wB9/qh1todxpgBwGJjzEEg5SUeRgBTjTGbgdO4TiHLkLX2V2PMcVyntImIiIiIiIhck5x5skvm36dOoAxYa52XWBcKFL/Y+gzanySDjhhrbZ+LtH8feD/F7ZVARmONV1lrb3FfoexDXJNGY609jOsUr7T7HZF2mTGmPK55oZZm4a6IiIiIiIiISD6mTqD86zFjTBDghWty6cmXs7ExpjcwBnjeWpuUA/lERERERERE8oS8fMWuf5M6gbKJMaYv8EyaxWustU/lxPGstROAi1/HOfPtp5P68vEiIiIiIiIicg1TJ1A2sdZORXPriIiIiIiIiOQ5GgnkojKIiIiIiIiIiFwHNBJIRERERERERK5pHg5dHgw0EkhERERERERE5LqgTiARERERERERkeuATgcTERERERERkWuaJoZ2URlERERERERERK4DGgkkIiIiIiIiItc0p+aFBjQSSERERERERETkuqCRQCIiIiIiIiJyTdOcQC4qg4iIiIiIiIjIdUAjgURERERERETkmqaRQC7GWpvbGST/0JNFRERERETk2nXNTp88fOXGf/Xz7Mg2DfJkLTUSSERERERERESuaU5HnuyT+depE0iuSU/Wap7bETL18da1APhVqZLLSTIXHhHBW3Xvyu0YmXpl8woAFjZqk8tJMtfpl5XcmA8e+90REQD4+VXP5SSZCw/fRbV8UNM97prml6x+ftVyO0amwsP3ALD8dv/cDZIFbdeH8kG9gNyOkamBvy8D4Kv6eT/rQ5uWMa5e29yOkanBvy8H8k9N80tOERG5POoEEhEREREREZFrmuYEclEZRERERERERESuAxoJJCIiIiIiIiLXNKemBAI0EkhERERERERE5LqgkUAiIiIiIiIick3T1cFcNBJIREREREREROQ6oE4gEREREREREZHrgE4HExEREREREZFrmi4R76IyiIiIiIiIiIhcBzQSSERERERERESuaZoY2kUjgURERERERERErgMaCSQiIiIiIiIi1zTNCeSiMoiIiIiIiIiIXAc0EkhERERERERErmkOozmBQCOBRERERERERESuC+oEkutSzZa3M2LhTF4PmU37fr3Srffw9KTfO6/zeshsXp75CaXK+wLg8HAS9MZQXvt+BsPnf5Vq2zFL5/Da9zN4dc40/jvr0yvKVaxYMSZPnkzI4sXMnTePm266KcN2//fee6xYuZIlS5cydtw4PDwub1Bf8eLFmfHFF6wKDWXGF19QrFgxAJo2bcrmLVsIDg4mODiYp59++oruR9UWjXls/jSeWDidpo/0TLe+UsM69Jn1MS/9tpSbA+5Mta77pDd5dvU87n9/zBUd+3KVadYY/zmf0/r7GdwY9GC69SUb1OWOLyYT+NMyyt11Z7r1HoUL0TZ4NrVfurJapXVnq1YsW7mSlWFhPNG/f7r1Xl5eTPzgA1aGhTFn7lwqVKyYvO7JAQNYGRbGspUruePOC1mLFivGB5MmsXTFCpasWEGD225Ltc9+jz/O7ogISpQocVXZhw9/jdDQFYSELKRWrVoZtqlduxaLFy8iNHQFw4e/lrw8MLAjS5eGsGfPDurUqZ28vF69ugQHzyc4eD4hIQto3z7gsnPd2aoVy901fTKTmn6Xpqb93TVdnqamP6xeTciSJSwMDmbeggXJy5974QWCFy9mYXAwn8+YQdmyZfNkzo6BgSxetoxde/dSp06dLGe8mOHDhxEaupKQkOBLPPa1Wbw4hNDQlQwfPix5ueuxX8yePbtSZbnhhhuYOfNLtm7dwsiRI646Y1qlmjah2ezpNP/2S6r0fijd+hvq16XJ51Nos2YFZdu0SrXurrUruH3G/7h9xv+oNy5nX6sqN2/Ef+Z9xsMLpnHbIz3SrS9/Wx26f/0RA35dzI1t70heXvrmG7l/+ns8+N0n9PxmMtXbt0q3bXYr17wRneZ+Ruf506jZN33WMrfVocPMj+j5y2IqpchaqFxZOnz1IR1nfUzgnE+ofn+nHM3p17wxj86bSr8Fn9Mkg/eoirfVoffXk3jh1yXclCInwP0fvcmgH+fS9f3ROZrxvPxS0/ySU0Sub07Hv/svr8rD0URyhnE4ePDVF/ngyRcY2eUhGge2pdyNfqnatOjWmdPHTzCsY3dWTJ/Ffc8PAKBh+zZ4eHox6r5evNG9L3d2vze5gwhgfN+BjOnWhzd7PHpF2Z4aOJBt27bRsUMHXnj+eYaPGJFhu7lz53JXmza0b9cO7wIF6Nkz/R+xl9J/wADWrllDa39/1q5Zw4ABA5LX/fzzzwQGBhIYGMjEiRMv+z4Yh4N2Q55mdv//8sm9j1CzYxtKVauSqs3xqFgWDR3LtpAV6bZfP202C19967KPe0UcDmq//Awbnn6F0Af6UqF9G4pUTZ01PjqGTSPeJnJJ+qwANz/Zl0O//Z5NcRyMGDWKR4KCaN+2LZ27dKF6jRqp2jzQowfHjh2jTatWTP30U15+5RUAqteoQafOnekQEEDfoCBGjh6Nw+F6iR82fDg/hIXR7q676NShA7t27UreX7ly5WjRsiUH9u+/quz+/q2oWtUPf/+7GDJkKGPGjMyw3ejRrzNkyFD8/e9yt3d1WGzfvoMnnxzAhg0/p2q/ffsOOne+j8DALvTu/QhjxozG6XRmOZfD4WDkqFH0vURNu/fowXF3TT+7SE37BAXxeoqaAjzUsyedAgO5p3Pn5GWfTJ5MYIcOdAoMZOWKFTz9zDN5MueOHTvo/8QTbFi/PouVvDh/f3/3Y9mGIUOGMGbMqAzbjR49iiFDhuDv38bd3tUp4Xrs+7Nhw4ZU7c+ePcu7707gjTfevOqM6Tgc3Dz4GTY9+zLregbh264NhdP87p+JiWXbqLeIWbo83eaJZ/9hfa9+rO/Vj98Hv5r9+dyMw0GrIYNYMGAIX93Xj5s6tKZEtcqp2pyIjmXFa+PYEbIy1fKEM2dYNnQsM7s+xoIBQ7hjcH+8ihbO0ayN/juIVU8NYVHXflTp0JpiabKejo7lp2HjiEiT9UzcYZYGPUtIjydZ+vAgaj7Sg4JlSuVYzoAhg/h2wBA+u+9Rbu3QmlJpch6PjiXktbH8mSYnwIZpswke+u+8R+WnmuaHnCIi4qJOoIswxlQ0xswzxuw0xuw2xrxnjPEyxvgbY44ZYzYZYzYbY5YbY7L+VW/mx33WGFMou/Yn6fnVqUnsvv0c3B9J4rkEfg5eTt3Wqb/pq9vmDtbNCwHgt6WruKVpIwCshQKFvHE4nXgVKEDCuXPEnzqVbdlq1KjBmjVrANi9ezcVK1akdOnS6dqFrlqV/PPvv/+Ob7lyABQsWJCx48Yxb/4LAXWsAAAgAElEQVR8FgUHExCQ8aiJgIAAvp0zB4Bv58whoF27bLsP5WrfwpG/D3DsQBRJCQlsW7yKGq2bp2pzLDKGuJ17sEk23fYR6zfyz6nT2ZbnUm6odQun9h3g9IEobEICB5auxKdV6qzxUTGc2LUHm5SUbvvit9TAq1QJ4n76JVvy1Ktfn4jwcPbt28e5c+dYuGABbdM8hm0DAvjO/diFBAfTrEWL5OULFyzgn3/+Yf++fUSEh1Ovfn2KFClC49tvZ/bXXwNw7tw5Thw/nry/V4cN4+0338Ta9I/F5WjXri3fffc9ABs3bqJo0WKUKVMmVZsyZcpQtGgRfvttIwDfffc97dq57t/u3bvZs2dvuv2eOXOGxMREAAoUKHDZOTOqadrfi7YBAcxJUdPm7poGXKSml3Ly5MnknwsVKpTlvP92zt27drF3z54sZctMTj328fHx/PLLL5w9ezZbcqZUvOYtxO8/QHyk63c/ZtlKytzZIlWbM1HRnNyV8evUv8Wn9s0c2xfJ8QPRJCUksHNxKNX8U79GnYiM4dDOvelyHo04wLG/DwBwKu4Q8YePUrDEDTmWtVTtmzm5L5JT7qwRS0KpmCbrqcgYju7cm+73IikhgaRz5wBweHliTM79eVqu9s0c2ReZ/B711+JQqvunfuyPR8YQt3Nvhq/7f2/YyD+n4nMsX0r5pab5JaeIiNNh/tV/eZVeaTNgjDHAd8Bca20N4CagCHB+zPeP1tr61tq6wM/AU9l4+GeBHO0EMsZc1xOCl/Apw5GomOTbR2PiKOGT+gPLDWXLcCTa1SYpMZH4E6cofENxflu6krOnz/B26HzeWP49y6bN5PSxEwBYa3nmk//jv7M/o+UD91xRtj+3baNDx44A1KtXjwoVKuDr63vR9h4eHtzXtSthoaEADBw4kLVr13JPly482LMn/x0yhIIFC6bbrkzp0sTFxgIQFxubqqPptttuIyQkhGmff06NNCMRsqKoT2lOxMQl3z4RE0fRsuk7svKCgmVLcyYmNvn2mdiDFCxb5hJbpGAMNZ/rz5/vTc62PD6+vkRFRSXfjo6KwifN4+/r60tUZCQAiYmJnDhxghIlSqTfNjoaH19fKlWuzOFDhxj7zjvMDw7mjbffTn5O3NW2LTHR0fz1559Xn93Hh8jI1Mf39fVJk92HqKjo5NtRUdH4+KRuk5H69euxdGkIS5YsYujQ15I7hbLCN01dojKoqc8lahoZlfY+uba1wOdffMG8hQvp+WDq0whfGDyY1evW0eXee5kwfnyezZldfHx8M3jsM3jepnvsL/7altMKlC3DmRSvU2di4yhQJou/+4DDy4sm0ybT+NOPKHNny5yICEDhsqU5EX0h58nYgxT2ufzX07K1b8bh6cmxfZHZGS+VgmVLcypF1tMxByl0Ga/9hXzK0HH2ZO5d/BXbps0iPu5QTsSkSNnSnIi+8Lp/IjaOIj55c+RJfqlpfskpIiIu6gTKWBvgjLV2KoC1NhF4DniEFB007s6iosCRi+3IGFPEGDPVGLPFPXKom3v5JGPML8aYrcaYke5lTwPlgVXGmFXuZe2MMeuMMb8ZY74xxhRxLw80xvxljFltjJlojFnoXl7SGDPXfayfjDF13ctHGGOmGGOWAtONMT8aY+qnyLnmfNs0+R935/xlypQpV1HSvC3tN1MZThxvLVXr1MQmJfJy6y4MbX8/bYN6UrpieQDGPfwkbzzQlw+efAH/B7tSveGlv4nPyKRJkyherBjBwcEE9enD1q1bL/mBd9To0WxYv56ff3adQnPHnXfSv39/goOD+frrrylQoADlK1TI8vH/+OMPWjRvTseOHZk2bRpTPvnksu9Dhq5ylEnOSf9AZ3Xkht8D9xC7Zn2qD5LZn4b0tcvgyWmtxVxkuYfTSa3atfnyiy/oEhhI/OnTPDlgAN7e3gwYODDLnRSZZr/I8TNvk/m+N236nXbtOtKlS1f693+SAgW8rjhn1nNdvKYAD3TtSpe77+aRoCB69e5N4yZNktu8O24cLZs1Y/7cufQOCsqzObPLlT/2eex14TLyrL6nOxv6PMEfr43ipucGUrBC+ZzJlNGb0WXWrVDpkgSMeZkVw97J2dfiq3yMT8fEEdL9CRZ06UO1zgF4l8yhUUsZ1jRnDnXV8nFN82ROEbnuaU4glzwcLVfVAn5NucBaexz4G6gO3GGM2eS+3Rb47BL7eg04Zq2t4x45dP5k6FettY2AukArY0xda+1EIBJoba1tbYwpDQwF2lprbwN+AZ43xngDk4GO1tqWQMqvL0cCG93HGgJMT7GuIXCPtfYh4H9AHwBjzE1AAWvt5rThrbVTrLWNrLWNHn/88UvVLN84EhNHiXIXRh/c4FOGo7EH07dxj2JwOJ0ULFqYU8eO0/judmxdvZ6khEROHD7C7o1bqFLrFgCOxbn2ceLwETYt/4GqdW7NUp5evXsnT8RcqFAhBg8eTGBgIM8/9xylSpZk3759GW73zDPPUKpkSUaNujD/hjGG/k8+mTynT4vmzdm9axfjxo0jODiYqdOmARB38CBl3BPWlilbloMHXdlPnjzJ6dOuU7FCV63C08PjsicLPhFzkKIpRlYV9SnDiTz6rV58bBzePhfO5vQuW5ozcQcvscUFJerUxK/7vbSZ/xU1n32SCoEB3DLwsavKEx0dTTn3qX0AvuXKERMTk7pNVBTlyrs+cDqdTooWLcrRo0ddy1Nu6+tLbEwMUdHRREdF8fumTYDrNKJatWtTuUoVKlWqxKKQEMJWr8a3XDnmL1pE6csYDdGr18PJkzbHxMRSvnzq48ekGGUFrtEf5cpdGP1RrpwvsbGp79+l7N69m/j4+ItOmJ6RtDUtV64csZdR0/Ll0t4n17ax7pF0hw4dYumSJRmefjVv3jzau0f25eWcV6JXr14EBy8kOHghMTExGTz2qbNHRUVd1WOf3c7GxuGd4nXKu2wZzh7M2u8+wD8HXa9p8ZFRHPltE0VvvvxRk1lxKiaOor4XchYpW5pTsVl/PfUsXIhOH4zmpw+mEbPl6kf8XUp8TByFU2Qt5FP6ikZ0xMcd4ujuCMrcdvUTlmfkZEwcRX0vvO4XLVuGk5dR039TfqlpfskpIiIu6gTKmCHj74XOLz9/OlglYCow9hL7agt8eP6Gtfb8qKHuxpjfgI24Op1qZrBtU/fyNe5OpyCgCnALsMdae34ShZkptmkJzHAfayVQyhhT3L1uvrX2/Ins3wCdjDGeuEY4TbvEfbimRPzxJ2UrV6RUhXI4PT1oHNiWzatWp2qzedWPNLvH9eHttnat2b7e1Sd4OCqGm29vCIBXQW+q1atF9N4IvAp6U6BQoeTltzZvwoFdWZtvY8b06cmdNmfOnMHT0xOAnj17sn7DhlRzjJzXo2dP7mzVikGDBqX6tu2HsDCC+vRJvn3+Kj3nO5b6utctX76c+7t1A+D+bt1YtmwZQKp5POrVq4dxODhy5KID3TIUtfUvSlapQPEKvjg8PKjZoTW7Qtde1j7+Lce2/UXhShUoWN4X4+FBhXZtiPlhXZa23fjaG6zo9CAruzzEtv/7mAPBy/jrg6sbObX599/xq1qVipUq4enpSafOnVnhfmzOW7F8OV3dj13HwEDWrXXVdsWyZXTq3BkvLy8qVqqEX9Wq/L5pEwfj4oiKiqJqtWoANG/Rgl07d7Jj+3aaNGxIq5YtadWyJdFRUXS5+24OxmV9ZNOMGV8QGNiFwMAuLF26jK5d7wOgQYP6nDhxgrg0+4qLi+PkyVM0aODqiOja9T6WZjDpbkoVK1ZMngi6QoXyVKtWlf37D2Q5Y0Y1XZ5BTbtlUNPlF6lpwYIFKVzYNcFuwYIFaXnnnezYvh0APz+/5P22DQhgz+7deTLn1ZoxYwaBgZ0IDOyUY499Tjr+53YKVqqIdznX775PQBvifsja65RH0SIY9+u0Z/Hi3FCvNqf2hudIzpit2yleuQJF3a+nNTr4szcsa69RDg8PAieMYPuCZexe9kOO5Evp0NbtFK1cgcLlXVmrtPfnQBazFixbGqd7hJ9n0SKUqV+L4+EZfwFytaK2bqdE5QvvUbd08GdXWN58j8ovNc0vOUVENCeQy3U9N8wlbAW6pVxgjCkGVALS/kU/H5hziX2l61AyxlQFXgQaW2uPGGOmAd4X2XaZtfbBNNs3yOR4aZ0/fvIMxtba08aYZcA9QHeg0SX2eU1JSkxk1pjxPD1lAg6Hk7XfLyRq9146D+xHxNa/2LxqNWvmLKTvW8N4PWQ2p48d538vui5nHDZzDr1Hv8qweV9gjGHt94s4sGM3pSuW58mJrivYOJxOfl60jG2rL/+qO9WrV+fd8eNJSkxk565dvDR4cPK6qdOm8fJLLxEbG8uYMWM4cOAA33/vmox18eLFTJw4kYkTJzJ8+HAWL1mCMYb9+/fz6COPpDvOpI8+4sOPPqJ7jx5ERkYywH056o6BgTz88MMkJiRw5swZBg0adNn3wSYmsfSN9+kx6W2M08HmuSEc3B3BHQP6ELVtO7tC1+Fb62a6/t9IvIsVoXqrZrTsH8SnXV1XVPvPtP+jlF8lPAsVZMCyrwkZ/g5712bPxMsZZd067n1uf/9tjNPJvvkhnNwTzk1P9OHYnzuI+WEtxWveTKNxr+NZrAg+dzTjpsf7ENYjfU2zQ2JiIiOHDWPa9Ok4nE6+nT2bnTt38uzzz7Nl82ZWLF/O7FmzeHfCBFaGhXH06FGeGTgQgJ07dxK8aBGLly8nMSGBEa+9RpJ7UtORw4cz4b338PT0ZN/ff/PSiy9me/ZVq0Jp3dqfsLCVxMfHM3jwy8nrgoPnExjYBYChQ4fxzjtj8fb2JjQ0jNDQMADatw9gxIjhlCxZks8++x9//vknvXv3pXHjRvTv/wQJCedISrK89trwy+qYTExMZMSwYXzuruk3GdR01qxZjHfX9NjRozydoqaLFi1iibumw901LV26NB+7T491engwf948fghz3Y+XXnmFqtWqYZOSOHDgAEOHDMmTOdu1b8/wkSMpWbIkn06dyrZt2+jTu3eW65rSqlWr3I/9KuLjzzB48EvJ64KDFxIY6Lrk89Chr6V57EMBaN++XYrH/lP+/HMbvXv3AWD16h8oUqQInp6etGsXQK9eQamubnelbGIi2995jwYTx2EcDiIXhHBqbzjVHu/L8T+3c/DHtRS79Wbqjh2NZ9EilL6jGdUe68NPD/alsF8Vbn3lBaxNwhgH4Z9/xam9EVedKeOcSfzw5gfcM+lNjMPBtrlLOLw7giYDgojduoPwsHWUrXUTgRNGUKBYEaq2akqTAb2Z2fUxqrdvRfnb6uBdvBi3dGkPwIph4zi4PWsdk1eS9Ze3PqC1O+ueeUs4tjuCOv2DOLxtBwfC1lGy1k3cOX4EXsWKUOHOptTp35vgbo9RvFplGjz/hOt0NWP4c/o3HNsVnmM5l7/5PvdPeguHw8GWuYs5tDuCFgOCiN66g91hrveoe901vbFVM1oMCGJq134APDh1AiXd71FPLp3J4hHvEp6D71H5pab5IaeIiLiYPHdOfh7gnuvnZ2CitXa6McYJfAwcBxYAL1prO7nbPgZ0sdZ2vsi+3gK8rbXPum+XACrjOk2rAa5TuTYDL1trpxljtrj3t9cYUwbXaWltrLW73FcNqwjsA3YAd1hrw40xXwLFrbWdjDETgThr7ShjjD8wwVrbwBgzAjhprX0nRbaG7vvzo7W2RxZKk2+eLE/Wap55o1z28VbXN49+Vapk0jL3hUdE8Fbdu3I7RqZe2ey6jPvCRm1yOUnmOv2ykhvzwWO/O8L14dbPr3ouJ8lcePguquWDmu5x1zS/ZPXzq5bbMTIVHu4aebn8dv/cDZIFbdeH8kG9jK/cmJcM/N01Eu2r+nk/60ObljGuXtvcjpGpwb+7Rr/ll5rml5wiku3y7hCWqzT9j63/6ufZ3rVr5claaiRQBqy11hhzH/CRMeY1XKfNBeOaY6cZF+YEMsAxoN8ldjca+NAY8weQCIy01n5njNmIa8TRHmBNivZTgBBjTJR7XqA+wExjTAH3+qHW2h3GmAHAYmPMQWBDiu1HAFONMZuB07hOIbvY/fzVGHMc1yltIiIiIiIiItekvHyK1r9JnUAXYa3dB2Q0uicUKJ7B8ovt5yQZdMRYa/tcpP37wPspbq8EGmfQdJW19hb3qKUPcU0ajbX2MK5TvNLud0TaZcaY8rg6uJZm4a6IiIiIiIiISD6miaHzr8fco5G24uqUmnw5GxtjegPrcV2lLCkH8omIiIiIiIhIHqKRQNnEGNMXeCbN4jXW2qdy4njW2gnAhKvYfjqpLx8vIiIiIiIiItcwdQJlE2vtVDS3joiIiIiIiEie49R5UIBOBxMRERERERERuS5oJJCIiIiIiIiIXNMcujoYoJFAIiIiIiIiIiLXBY0EEhEREREREZFrmlMjgQCNBBIRERERERERuS5oJJCIiIiIiIiIXNN0dTAXlUFERERERERE5DqgkUAiIiIiIiIick27t9otmhQIjQQSEREREREREbkuqBNIREREREREROQ6oE4gEREREREREZHrgLHW5nYGyT/0ZBEREREREbl2ad6ca5wmhpZr0lf1A3I7QqYe2rQMgGpVb83lJJnbs/dPVre4I7djZKrlmh8B8k1Wvyp+uR0jU+ER4QD4VamSu0GyIDwiIt/kBPCrUjWXk2QuPGJvvqrpBv8WuZwkc01C11ArHzz2WyP2AlAzH2TdFrGXtXfk/df95j+63qNuzgev/dsjwnm9bpvcjpGpYZtXAtCoavVcTpK5X/buyu0IIiKATgcTEREREREREbkuqBNIREREREREROQ6oE4gEREREREREZHrgDqBRERERERERESuA+oEEhERERERERG5DqgTSERERERERETkOqBOIBERERERERGR64A6gURERERERERErgPqBBIRERERERERuQ6oE0hEROT/2bvzuKiq/4/jr8umFpAbm5qgZlnuZrmRgAIKipqW/r6VaaalppZL5ZKipmXmllupmfu+g8yww5hLpblr5gqZsrlvSIr398eMw8wAgogS8Xk+Hjx07j33znvOuffMnTP33hFCCCGEEKIEkEEgIYQQQgghhBBCiBJABoGEEEIIIYQQQgghSgAZBBJCCCGEEEIIIYQoAWQQSAghhBBCCCGEEKIEkEEgIYQQQgghhBBCiBJABoFEiefWvDHtN/9EUMhiXnqvW7b5To3q0nbVXP5vTzjP+r5mnP6UmzNtV84hYM0PBG5YwHNvtH9sGccEjyQ2LhyNdjO1a7+UY5k6dV5Cq91CbFw4Y4JHGqcPHzGMqOgwNNrNfP/DLBwcHACoV78uW8M2sjVsI2GaTfj7+xZa3rJNXqXRqhW8vGYVVd55O9t8x/r1afDTQlro4qjg7W02r5SLM7WnT6XRimU0Wr6MUq6uhZaruGQNHhtMvC4ebbiW2nVq51imTp06hEeEE6+LJ3hssHH6M888w7Lly4iLj2PZ8mU4OjoC0LRpUw4eOohGo0Gj0TBo0CD9ayhVis1bNqPVaomMimTw4MEPmXUs8Tod2vBwatep84CsEcTrdASPHWuRdTlx8fEsW77cmLVGjRps3LSJP48fp88HHxjL67NuMWSNeqisjyNnx06d0IaHow0PZ8PGjbz44ouFkDOYeF1cPtpeS7wuLpe2j7Vo+yYcPHQAjSYMjSaMQYMGGpdxdHRg7vdziYmJJjomikaNGj5E1ifX9gDvv/8+kVFRRERGMnPmTEqVKpXvrDl55tUm1F26inor1uD21jvZ5jvUq0/t+T/xSoyOcl7eWdMbNKL2j4uNf40jYynr+Vq25R+Fp1dLtsbGoNXF0btf32zzbe3smDJ7FlpdHKs2b6JSlcoANPP0ZO3WEDZFaFm7NYQmzZsZl5m3ZDEbtRq2REUwZuIErKwK/xDQ06slYbExhD8g99TZswjXxbHaIve6rSFsjtCyziL341D21VdpuGIFDVetovLbOff79RYupFlc9n7fztmZl6ZOpcGyZTRY9njeo17z8iI8NoZIXTx9+vXLNt/Wzo7ps2cTqYtn7ebNVK5SRf+6ypZl6epV7D16hNHjx5kvY2vL+K+/IjwuFm1MDP4BbQs1c40Wr9A/ZAkDti6jRa//ZZtf9eV69Fkzjy/2RvGiX0uzeW99P4nPtofwf7MmFmomU81atmRDTCSb4mLo0ffDbPNt7ez4atZ3bIqLYfGm9bhV1m+btevXY0VYCCvCQlipCcXb389sOSsrK1ZsDWH6j/MfW3YhhChsMggkSjTFyorGIwYS99FIwjr3xr2tD47Vq5qVuZWcyi9jviVRG2s2/XbaJSJ7fIK2W18i3xnIS726UcapQqFn9PZuiYeHO6182jJyRDBfThiTY7kvJwQzcmQwrXza4uHhjpeX/kPJ9u07adumA4EBnUg4k0D//voPVsf/PEHHDm/Svl1nevb4gAkTx2Jtbf3oga2sqDF0CEeGDmPv291x8vWljIeHWZGMlBSOT/yKtKjobIs//8UXnFu5ir1vd2d/nw+4c/nyo2cqRlm9fbypVq0a3l7ejBwxkokTcj4onjBxAiNHjMTby1De8EGlX/9+7NyxEx9vH3bu2En//v2Ny+zevZvAwEACAwOZOXOm/vVlZPDW/94iICCAwIBAvLy8aNgwfwMB3j4+hqxejBwxgokTJuSSdSIjR4zA28vLImt/du7YgY+3Nzt37DBmvXLlCmODg1mwYIHZevRZ/2fIGpDvrI8r59mzZ+nWtSsBbdsya+ZMvv7660fM6U21ah54e/nkkfN+2/voy3t7GXL2M+RsZciZ9eFR3/btCAxsx8yZs4zTg4OD0el0tG7tS0DbQE6ePJlnTn3WJ9v2Li4u9HzvPYLat6eNvz9W1tYEBQXlK2uOrKxw/3goxz8fyqEeb1OhlS+l3T3MimSkpnB60kQuRkeZTb++fy9HevfkSO+eHBs8kHu3M7i2+7eCZ8kWzYpRX46nb4+edPD1J7BDB2rUfM6sTJduXbl29SoBXj4sXbiQIcOHA3D58iU+6tWb19sEMHLIML6ePs24zJCPBtA5IJCOfm0oX6E8bdoFFlrm+7m/+HI8H/boSVAeudt6+bBk4UKGGnJfuXyJ/r1606lNACOGDGOSSe5CZ2VF9SFDODpsGPu7d6diLv3+ya++Ii06e79f84svOLdqFfu7d+fgB4X/HmVlZcWYL8fTu0dP2vn60T6HenzTUI/+Xt4sXriQYYZ6zMjI4LspU5k88ats6+07YACXLl6krU8rAn192f3Lr4WWWbGyImDkx6zsN5y5nd6jdkArKlZ3NytzNSmFLV98wyFtTLbldy1ew+ZRXxdaHktWVlZ8Pn4sg3q+z5v+bWnToT3VnjOv045d3+T61au87tOalQsXMXD4ZwCc/PM473Z4nbfbdWBgj16MnDjB7Fjpf+/15Ew++00hhPi3kEGgHCiKcsPicU9FUWYX0ro9FEV5qzCWVRSlgaIoBT6KUxQlQVGUigVd/r+gQp0XuHH2PDfPJXPv7l0SI+Kp4t3crMzN8ylcOXEGVVXNpt+7e5d7d+4AYGVni6I8nt3J168VmzZuAWD//gM4Ojri5ORkVsbJyQl7e3v27dsPwKaNW/Dzbw3A9p93kpmZCcC+fQdwdXUB4Pbt28bppUrZAeavr6AcXnyR23+fI+N8Eurdu6TFxFDhNU+zMhnJydw6dSpbnZbx8ABra67s3gPAvfR07mVkFEqu4pLV38+fjRs2ArBv3z4cHB1wcrZob2cnHOwd2Lt3LwAbN2zE398fAD8/P9ZvWA/A+g3r8bP41jInt27dAsDGxgYbW5tsrzX3rH5s3LDBJKsjTs7OFlmdcbC3N8m6wSLrBkPWDfgZpl+8eJGDBw9y17B/5Z7VNl9ZH1fOvb//zrVr1/T/37sXVze3Qsh5v+33G3Lm1Pb27N27z5DTsu2z58yNvb09rzZ5lTWr1wBw584drl27nmfOrKxPtu2tra0pXbo01tbWlClThpSUlHxlzYl9rRfJOPc3GUnnUe/e5WJsDOVamJ/N809yMumns+/7psp7+XDl118KtZ+q26A+ZxMS+fvsWe7cuYMmNBQfP/P9uJWfH1sM9Rep0dK0hf5969iRo6SlpgJw8vhxSpUqha2dHQA3b+gPbWxsbLC1tcv3fv4wuf8yya0NDaVVDrk355D7jwfkLmz2L75I+rlzZCTp+/0LMTGU98y53yeHfl+xtubqnsf3HlWvQQMSTeoxLDSU1n7m+3IrP382GeoxQqOhmaEe09PT+X3PHjJyyNSl65vMmzMXAFVVuVyIg1eV69Ti8l/nuHIuiXt373IkPJYXfMyPpa6eTyH1xGnUe/eyLX/m131k3LxVaHks1a5fn7OJiZw7e5a7d+4QGRqGl5/52c9efr5s3bAJgBhtOK8azkbLMDtWKoVqcqzk7OpKCx9vNq9Z+9iyCyHE4yCDQE+Qoig2gAdQoEGgHJZtABTuV3klTBnnitxMTjM+vpVygaec8z8u9pSLEwFr59EpfCVHF68hPe1ioWd0dXEhKSnZ+Dg5KRlXV/MPW66uziQnZX0gSk5OwdXFJdu63uzamXjdz8bH9RvUIzwiFG34Fr4YNc54oPMo7JycyDAczANkpKZh55S/Oi3z7LNk3rhBra8m0GDRQjw+6g+P4ZKF+/6NWV1cXTh//rzxcXJyMq4u5pcbuLq4kpScZHyclJSEi2Fwz6miE2mp+m06LTWNihWzXk+jRo3QarUsXrKYmjVrGqdbWVmh0Wj4fe/vbP95O/v3789nVtccsppvd64uLiQlZ22/+qyuhqwVjR/80lJTzbLmJivrXrb//HO+sj6JnN3+7/+Ij49/xJwunD+f1a7JyUn5aPtkk7avaNH2WWcm6ttew+Ili4xtX7Xqs1y8eLXQoPkAACAASURBVIkpU74lTLOVSd9MokyZMnnm1Gd9sm2fkpLCgvnz2blrF7/t3s3169f5+eefH7jMg9g6OZGRlrXv/5OWip3F4Hp+VGjly6XYqLwLPgQXV1eSkrLaOCUp2Vhv9zm7upBs2FYyMzO5fv06ZcuVMyvjHxjAH0eOcOeff4zT5i9dwra9e7h58waRGm2h5042yZ2clIyzRW6XAuYuTKWcnPgn1bTt07DLR98D+n7/7o0bvDBhAvUWLsS9f+G/R7m4upCclLVvpZj076Zlkgz73/16LGdRj6YcDJdbfjxsKBvDtvLd3DlUyOdrzg8Hl4pcTcmq02spF3Bwfvj96XFxdnUhxWTbTE1OxtmiTp1dsspkZmZy4/oNnjHUae0G9VkToWV1eBhfjxptPFYaOuYLZk76BvVe4Q6oCiHE4yaDQA9JURQnRVE2KIqy2/DXwjD9VUVRdiqKss/w7wuG6T0VRVmnKEooEAlMAl5TFGW/oig53ijCcMbPz4qi7DX83f86xXTZz4HxQDfD424PyGCtKMoURVEOKYpyUFGUgRbPV0ZRlHBFUfo8lkr7N1OUbJMe5tvRWylpaLt+SGiHnlQP8qN0+bKFmQ4AJR8ZcyxjcWZP/48+5O7dTLZsDjVOO7D/IG3bBNGpY1f69e+DXWF885o9Sr5PMlKsrXGsX48zs+ewv/cHlK7khktgwKNnyvUJc5hWxFkL3N55bLeHDx+mRfMWBAQEsHjxYuYvyLp/wb179wgMDKRZ02bUb1Cf559/vkizPkhW1qbUb9AgX1kfd85mzZrRrVs3Jn2ddTnDk8354PUePnyEFs09CQgIZPHiJcxfMA8Aa2sb6tSpzfLlK2gX2J70W7fo1z/7/UcKN2vB2t7R0RE/f39e8/Skyauv8lSZMnR6/fUCrcuQLvukh8xmW74CZapX5+pvhXdZjd6j122NmjUZPPxzxo0YZVbmg3d74P3Kq9jZ2dGkeXPLVTwSJR91mlfu52rWZMjwzxlrkfvfQrG2xrFePRLmzOHgBx9Q2s0N54DCfY/KqR4fdd+ysbbGrVIl9u7ZQ+d27dm3dy+fjxqZa/mH9+j702OVn/rKocz913Bk/wG6tQng3Y6dea9/X+zs7PBs5cOlCxc5dvjI40gshBCPlQwC5ayMYWBlv6Io+9EPttz3HTBdVdVXgC7Aj4bpx4CWqqo2BMYAphdkNwN6qKraChgO/KyqagNVVafn8vypgJ+qqo2AbsBMw3TTZb8xPM8aw+M1D8jwAVANaKiqaj1ghclz2QOhwEpVVc1vwgAoivKBoih7FEXZM3/+f++md+kpaTztmvVt1VMuFQt0Nk962kWunErEqVHdQsnVvftbxps2p6Sm4uaW9W2qq5srKSlpZuWTklJwdcv6VsvV1YUUk2/lOnfuSKtW3gz+5NMcn+/UqdPcupXOCy/UzHH+w/gnNY1SJpeFlHJ24p8LF/K3bFoqN4+fION8EmRmcnHbdp7O54BEQfxbsnZ/t7vxhs0pKSlUqlTJOM/V1ZWUVPPLXpKSk3Bzzbr0yM3NjVRDe6ddSDNeQuTk7MQFw+u5ceOG8RKl+Lh4bG1ss31zfO3aNX7Z9QtehnvM5Jz13TyyppqVT0pOxs3kbAB91hRD1gvGS4icnJ2NWfNDn3UXXhY3bX3SOWvVqsWkb76hT+/eXLlypQA5uxtv2JySkkqlSlnt6urqlo+2d7XIadr2+r4st7ZPTk4iOSnZeJaSRqOlTi43o9ZnLbq29/T05OzZs1y6dIm7d+8SHh7Oyy+//MBlHuROWiqlnLL2fTsn53zv+/eV92nF5Z+3oRbCGZSmUpKTcDO5tNDFpI2NZZKScTVsK9bW1jg4OHDVsP25uLoyc/48Rg4Zytm//sq2/n8y/iEuKppW+bhU9GEkJyeZXRLpmkPu5HzkHpFL7sKSkZaGnbNp2+e/389ITeXmiRNkJOn7/UvbC/89Kjk5GVe3rH3LxaR/N5ZJSsbNsP/dr8ec+p/7Ll++zK1bt4gKjwAgPEzDS7nczL0grqek8YxLVp06ulTketrD7U+PU2pSMi4m26azqytpFnWampxVxtraGnsHe+O2eV/CqVOk30qnxgvPU//ll2np25qQn+OZOGsGrzRvxvjpUx//ixFCiEIgg0A5SzcMrDRQVbUB+gGV+3yB2YbBoRDAUVEUB+AZYJ2iKIeB6YDpkXSUqqqXHuL5bYEFiqIcAtYBOf8cVHa5ZfAFflBV9S6ARZYtwCJVVZfmtEJVVeerqtpYVdXGH1j8Ust/wcUjf+JQtTJPV3LFysYG9zbenNPtyteyZZwrYl1Kf+aMrYM9Tg1qcy3hbKHkWrZsJe3bdaZ9u85ERcbweueOADRoUJ/r16+TlmY+CJSWlsbNGzdp0KA+AK937kh0lP5G1i1bevJh39580Kc/t2/fNi5TpUpl480NK1WuRPXq1fj773OPnP36sWOUqVKFUm5uKDY2OLVuzaXt2/O37B/HsHFwwKas/oyqsi83Ij0h4ZEz/duzLlu6zHjD5sjISDp36QxAw4YN9e2datHeqWncuHnDeLPhzl06ExkVCUB0dDRvdHkDgDe6vEFUlP5SFdP7SNWvXx/FSuHy5cuUL1/e+MtMpUqVooVnC06dPPWArEstsnaxyGp+YJ2WmsqNmzdNsnYh0pBJn7WLIWsXY9bcZM/qyalcbsj5JHJWqlSJH+bNY/DgwZw5c6aAOZcZb9hs3vYN8mj7BoacnfPM6WRyiaNp26elXeB8UhLVq1cHoEWL5pw4kfsNTouy7c+fP0/Dhg0pXbq0IWuLfN/EOic3/jxGqSpVsHPV7/sVWrXmys787fv3VWjtx8WY7DcOflSHDxykajUPKj9bBVtbWwKDgoizuDF9XHQ0HQ315x8YwK879e9bDo4OfL/oJ2ZMnsy+Pb8byz/11FNUNAwQWltb85qPD2dO5b6fFzS3u0nugFxyd3pA7ukWuR+HGxb9fsWH6PdvHDPv959pVPjvUYcOHMCjmgdVDPXYLiiIWIv9IzY6itcN9dgmMJBfdu7Mc71x0TE0adYUgGYtWnDqxIlCy3zuyDHKu1embGX9sVTttq04Hp+/Y6kn4ejBgzzr4U6lKlWwsbXFP6gd26LNb1C9LTqG9l30Zxe2DmjL7l2/AFCpShXjsZJr5Uq4V6/G+b/PMefbKbRr7kmH17wZNfATdu/cxZjBQ5/sCxNCiAKyKeoAxZAV0ExV1XTTiYqizALiVFV9XVEUDyDeZPbNh3yOwUAKUN/wfLcfXNzoy1wyKOR+kcsOIEBRlJVqYd8lshhQM++xZ9JsfL7/GsXKitNbIrh6KpG6/Xpw6ehxzul2Ub7287ScNhY7R3sqt2xK3X7vounSh2eqV6XhkA/1pwsrCn8sXcfVkwmFnjEuToe3T0vi4iO4nX6bzz7LOoV7a9hG2rfTf2gcPXock7/9mtKlS6HT/Ux8/DYAxo77Ajs7O5YuWwjA/n0H+OKLcTR+5WX69u3D3bt3uHdPZczo8Vy+nPs3ifmWmcmp6dOpM20qWFuRsjWMW2cSqNr7fW4cO8al7Tuwr1WLF7+eiI2DA+VbNKdq717se+dduHePM3PmUPe7GaDAjT+PkxwSmvdz/oeyxsXG4ePjg26bjvT0dD4dlnX2lkajITBQfxuwL0Z9wZSpUyhdujTx8fHEx8UD8P3c75kzdw5du3Xl/Pnz9O+n/9WlgMAA3nnnHTLvZnL79m0GDtRfFers7MzUaVOxsrLCysqKsK1hxMaa/xJe7lljDVm3GbIOyyXrKKZMnWqSNc6QdS5z5s6la7duhqz6S5GcnJwICQ3F3t4e9d49evXqhZ+vryHrNJOsW/OV9XHlHPTxx5QrV44JX34JwN3MTDoEBT1CzvttH2/I+ZlJzjACA9sZco5mytRvDTl1Fm0/26TtPwIgIDCQd95526TtBxnXOzY4mBnfTcfW1o6zf/3FsGE5ny34pOo0t7bfv38/Wo2GsLAw7mZmcuTIEVatXJmvrDnKzCTxu+nU+nYaWFmTpt1KesIZKr/Xm5t/HuPKzu08/UItak74Gmt7B8o1a0Hlnr05/J7+p+TtXF2xc3Lm+oF9Bc+Qa7RMJo4JZv7SpVhZW7Fp7TpOnTjBgCGDOXLwEHHR0WxYs4ZJ06ej1cVx9cpVhg3Q789v9ejBsx7u9B04kL6GfbxP93dRFIU5Py7A1q4U1tZW/LpzF2uWr3hQjALnXmCS+2QOub+ZPp1wXRxXLHJX9XCn38CB9DPk7t39XS5dLPz77JGZyenp03lp6lQUKytSwsJIT0jg2ff1/f7lHfp+/4WJ+n6/XPPmPNurF/vf1ff7CXPmUHvGDABuHj9OSmjhvkdlZmYyfswYfly6FGtrazasXcvJEycYNGQwhw8eIjY6mvVr1vLt9GlE6uK5euUKgwdkXeUfs3079g722Nra4uvvT6/u3Tl14iRTJk1i8vRpjBwzhkuXLjEin/t6fqiZ99B+NYu3v/8Gxdqa/Zu1pJ1KwLt/T84fPc7x+J1Uqv0CXWeMp7SjPc97NcOrX09+6NwLgJ6LZ1DBoyp2T5Xhk6g1hAZ/y6mdewotX2ZmJt8Gj2PW0kVYW1kTsm4dp0+c4MPBH/PHocNsi45hy5q1jJ8+lU1xMVy7eoWRAz8BoMErjenR90Pu3r2Dek9l0uhgrj7OXy0VQognQCmBn/vzpCjKDVVV7U0e9wQaq6o6QFGUlcA+VVW/NcxroKrqfkVRNgHLVVXdoCjKWKCnqqoepssayr8MTFNVNdfrLRRFmQ78rarqVEVR3gN+UlVVsVxWUZQuQAdVVXsYHueWoS/6s4H+T1XVu4qilFdV9ZKiKAlAY2A0YKeqal43gyg2G8vKBoV7mvvj8NZ+/Td71au9WMRJ8nb6zB9st/jlnH8jzx36G8UWl6weFj9J/W+UkJgAgIe7+4ML/gskJCYWm5wAHu7VijhJ3hISzxSrOv3Nu0URJ8nbq/E7qF0M2v5Iov7stpeKQdajiWfY+dq/v99vbriZ+QvFoO//MzGB8fVaFXWMPI05qB9gb1ztuTxKFr09Z+Sn5EWxkdNdM8V/iFwO9vAGAY0NN1g+CvQ1TJ8MfK0oyg7A+gHLHwTuKopyILcbQwNzgR6KovwCPE/WmUSWy8YBL92/MfQDMvwI/AUcVBTlANl/newToLSiKJPzfvlCCCGEEEIIIYQojuRysByYngVkeLwYWGz4/wX0N2u2XGYX+gGb+0ZbLmt4fAdoncfznwDqmUwa8YBlX7F4nFOGu8AQw5/p83iYPHzvQZmEEEIIIYQQQghRvMmZQEIIIYQQQgghhBAlgJwJVIQURWkDfGMx+Yyqqq8XRR4hhBBCCCGEEEL8d8kgUBFSVTUCiCjqHEIIIYQQQgghhPjvk8vBhBBCCCGEEEIIIUoAGQQSQgghhBBCCCGEKAFkEEgIIYQQQgghhBCiBJBBICGEEEIIIYQQQogSQAaBhBBCCCGEEEIIIUoAGQQSQgghhBBCCCGEKAFkEEgIIYQQQgghhBCiBJBBICGEEEIIIYQQQogSQAaBhBBCCCGEEEIIIUoAGQQSQgghhBBCCCGEKAFkEEgIIYQQQgghhBCiBFBUVS3qDKL4kI1FCCGEEEIIIf67lKIOIB4vORNICCGEEEIIIYQQogSwKeoAQjwOntVrFXWEPG0/fQyAzYZ//806Va9FDXf3oo6Rp1OJiQB4uFcr4iR5S0g8g0cxqNMEY50Wj6we7h5FHSNPCYkJAMUm60vFYH86mngGgOrFYDs9nZhI7WJQp0cMdfr2i68UcZK8rfhjN88Vg7Y/aehP67pXL+IkeTuUeJpaxaCPOmboT194/t+/nf55fHexqlMhxH+XnAkkhBBCCCGEEEIIUQLIIJAQQgghhBBCCCFECSCDQEIIIYQQQgghhBAlgAwCCSGEEEIIIYQQQpQAMggkhBBCCCGEEEIIUQLIIJAQQgghhBBCCCFECSCDQEIIIYQQQgghhBAlgAwCCSGEEEIIIYQQQpQAMggkhBBCCCGEEEIIUQLIIJAQQgghhBBCCCFECSCDQEIIIYQQQgghhBAlgAwCCSGEEEIIIYQQQpQAMggkhBBCCCGEEEIIUQLIIJAQQgghhBBCCCFECSCDQEIIIYQQQgghhBAlgAwCiRKpSUtPVkZrWR0bwTt9+2Sbb2tny7iZ01gdG8H8jWtwrVzZbL5LJTciD/3O/3r3MptuZWXFT6Eb+ebHHx5LblVV2fL9fCb3+pDp/QZx7uSpbGX+uZ3BojHjmdKnP1M/HID2pyXGeZdTUpk/fDTT+w1i3mejuJJ24ZHytPTyIio2llidjg/79cs2387OjpmzZxOr07Fh82YqV6linNe3f39idTqiYmN5rWVL43QHR0dmf/89kTExRMTE0LBRIwAGDx1KWHg4oRoNi5ctw9nZ+aGyBo8NJl4XhzZcS+06tXMsU6dOHcIjtMTr4ggeG2yc/swzz7Bs+TLi4mNZtnwZjo6OAHzw4QdoNGFoNGFERIZz6vRJnnnmGQDef78XkVERRESGM3Pmd5QqZfcQWccSr9OhDQ+ndp06D8gaQbxOR/DYsRZZlxMXH8+y5cuNWf38/NCGh6PRaAgJDaVx48bGZZYsWcLBgwdZ+NNP+c5Y3LLq2z8+H+0fTrwuPpf2jzNr/6ZNm3Lw0EE0Gg0ajYZBgwYBUKpUKTZv2YxWqyUyKpLBgwcXedb76tWrx6nTpwgIDDBOGz5iOJFRkUTHRJutK788vVoSFhtDuC6O3v36Zptva2fH1NmzCNfFsXrzJipV0fenzTw9Wbc1hM0RWtZtDaFJ82bGZT7+dBgxu3aw5+jhh85jqaWXF9GGfqpvHv3URot+qp+hn4q26KdA39+HajT8mMO2GDxuHIeOHi1wZk+vlmyNjUH7gDqdMnsWWl0cqyzqdO3WEDZFaFlrUaf3zf5xAZsjwwuczVI9z2Z8q1nP1PCNBPXukW2+ja0tA6d9xdTwjYxbvYiKldwAaN6+LV9tXGH8W3bkV9xrPW+27JA5U5kUsrpQcrb08iIyNpaYB7xffTd7NjE6HetNtoOyZcuyfPVqDhw9SvD48cbypUuXZsGiRUTExKCNiuLTzz8vlJwALbxaEhIbTZgulvdzaf9vZ88kTBfLis0bzdp/zdYtbIzQsmbrFl41af+fVq8kJDaadZqtrNNspXyFCo+c09PLC21sDBG6ePrkUKe2dnZMmz2bCF08ayzqdMnqVfx+9Aijx48zWyagfXu2hGsJjYpk2Ijhj5zR1KgvhhIZtZGQkJW89NILOZapXbsWIaGriIzayKgvhhqnf/xxX0JCVrJ5ywoW/jQLZ+eKADg6OjB7zmRCQlaybv1iatas8UgZi1udCiGKJxkEekIURRmlKMoRRVEOKoqyX1GUJo+4Pm9FUbbmML2DoijSwz+AlZUVQ8aNYdh7fXinTXt8g9rh8Zz5m3b7rm9w/do1/q9VG9b8tIR+nw81mz/wixH8qvs527rffO9dEk+dfmzZ/9z9OxfOJ/Hpwh/oPOgjNs3+PsdyLbt0YtiCuXw8ezoJR49xbPfvAIT9uIiXW/sw+PuZtH6rG+GLlxU4i5WVFWO//JJePXrQxteXoA4deK5mTbMyb3brxtWrV2nl5cWihQv5fLh+03yuZk3aBwXR1s+P93r0YNyECVhZ6bujMcHBbNPp8G/dmvZt23Ly5EkAFsybR7u2bQkKDCQuJoaBH3+c76zePt5Uq+aBt5cPI0eMYOKECTmWmzBxAiNHjMTby0df3tsLgH79+7Fzxw58vFuxc8cO+vfXH5jNnzefwMB2BAa2Y/I33/Lrr79y9epVXFxc6PleT4Lad6CNf1usrK0JCgrKZ1YfqlWrhreXVx5ZJzJyxAi8vbz05b29DVn7G7J6G7L2B2DHjh0EtG1LYGAgn336Kd98841xXfPmz3/ogYrilFXf/tXw9vJm5IiRTJwwMZec99vf2yJnP3bu2ImPtw87d+w05gTYvXs3gYGBBAYGMnPmTAAyMjJ4639vERAQQGBAIF5eXjRs2LDIs1pZWTF8xHC2bdtmnNbo5UY0btyYtm3a4u/nT/369WnatGm+st5f5xdfjufDHj0J8vUnsEMHatR8zqxMl25duXb1Km29fFiycCFDDf3AlcuX6N+rN53aBDBiyDAmTZ9mXCYuOppuHTvlO8eD8o378kvee0A/1bVbN64Z+qmfcumnevbowXiTfgrgvV69OGXon0zVrVs32+Dbw2Ye9eV4+vboSYc86jTAy4elCxcyxJD58uVLfNSrN6+3CWDkkGF8bVKnAL5t23Dr1s0CZ7OkWFnRc/RnTP7gYz4L6kqzdv5UrlHNrIz3Gx25efUaQ9t2Rrt0Jf8bNhCAnVvDGdn5bUZ2fpvvPx/DhXNJJB47blyusZ8PGbduFUrO++9X7/foQVtfX9o/4P2qteH96jNDnWZkZDB9yhQmTcy+Ly6cP582rVvTITCQRo0b09KwHz5q1lFfjqN/j/fo6NuGgA5BVLdo/87dunLt6jXaebVi2cKfGDxcPwB1+fIlBvTqQ+c2AYwa8ilfTZ9qttzwjwfzZmB73gxsz6WLFx8555gvx9OnR0/a+/rRLoft9A3DdtrGy9ts38/IyOC7KVOZPPErs/Jly5bl05Ej6PnW2wT5+VOxohNNWzR/pJz3tfRqjodHVfz9OjN69FeMHZfzofLYccMZM/or/P064+FRlZYt9c//44/L6NDhLTp1fJv4uO189FFvAPr2fY8//jhOhw5v8flnwWYDRw+ruNWpEKL4kkGgJ0BRlGZAe6CRqqr1AF/g7ON4LlVVQ1RVnfQ41v1f8WL9evyd+Bfnz/7N3Tt3iN6qwdOvtVkZT9/WaDdsBiBeG8HLJt+mvebXmvN/neXMCfODfydXF5r5eBG6Zt1jy37kl994ubUPiqLg/uILpN+4ybVLl8zK2JUuRY369QD9N7CVn6vO1Qv6g72Uv85So4F+Xo36dTm669cCZ6nfoAGJCQmcPXuWO3fusDU0FF8/P7Myvn5+bNywAQCtRkOzFi2M07eGhvLPP//w99mzJCYkUL9BA+zt7XmlSRPWrtZ/83vnzh2uX7sGwI0bN4zrLfPUU6iqmu+s/n5+bNywEYB9+/bj4OiIk7OTWRknZycc7O3Zu3cfABs3bMTf3x/Qn5my3vA61m/YgJ9huqkOHYMI2RJqfGxtbU3p0qWxtramTJnSpKSkPkTWDYas+wxZzc96cnJ2NmTda8i6Ic+st0w+TD311FOY1t7OHTu4efPhPxgWl6z+fv4m7b8PB0eHXNrfwSSnZfuvN+Rcj5+/+Xaek/uvwcbGBhtbm3xvr48za8+ePdFqtVy8YPLhT9WfuWRra4udnR02NjakXUjLV1aAug3q81dCIn8b+gFtaCitLPqBVn5+bDa0c6RGa/wA8seRo6Sl6veLk8eP63PY6c+YO7hvPxdS858jNzn1U3459FMbTPqp5oZ+yi+XfgrA1dUVn1atWLPa/CwVKysrho8axaSvvy5w5roN6nPWpE41oaH45FCnW3Ko02MPqNOnnnqKHr3fZ96s2QXOZqlGvdqk/HWWtL/PkXnnLr9ooni5lZdZmZdbtWTbljAAfouIpXbTV7Ktp1m7NuwMizA+LvVUGQJ7vMXmHx7+7MScWG4HYbm8X20y1Gm4yftVeno6v+/ZQ0ZGhln527dv88uuXYD+verI4cO4ubo+clbTferunTtoQ7dma38fP19CDFmjNFqa5KP9C1u9Bg3M9n1NaCit/czfG1v7+Rv3/QiNhmaGnOnp6ezds4d/LOq0StWqJJw5w2XDcc3O7dvxDwigMLRu7cXmTfrt8MCBwzg6OODkZH42lJNTBeztn2b//kMAbN4URmtf/fZs+r5T5qkyxj69xnPV+GXXbgBOn06kcmU3KlQoX6CMxa1OhRDFlwwCPRluwAVVVTMAVFW9oKrqeUVREhRF+UpRlF2KouxRFKWRoigRiqKcUhSlL4Ci962iKIcVRTmkKEo3y5UrivKKoij7FEWprihKT0VRZhumL1YUZaaiKDsVRTmtKMobhulWiqLMNZyZtFVRFM39eSWBk6sLqUlJxsdpSck4ubiYl3FxNpbJzMzk5vXrPFOuLKXLlOHtD/uwaOacbOsdNHok30+agnov/4MTD+vaxYs8U7Gi8fEzFSty7ULu3+al37jBH7/u5jnDwE+l6tU4vEN/0Hpk5y9kpKdz0zDI8rBcXF1JMqnH5KQkXCwOgF1dXUk6fx7Q1+P169cpV65c9mWTk3FxdeXZqlW5dPEik6dMIUSj4atvvqFMmTLGckM//ZTtu3bRsVMnZkwz/4b7wVldOH/e9PmScHWxyOriSlJyVpmkpGRcXPXbhVPFiqQZPpCmpaZRsaL5gWPp0qXx8vJCq9UCkJKSwoL5C9i5awe/7f6V69ev8/PP2c8cyzmrK+cNdabPmoyrxfbp6uJCUnKySdasutdnTTVkTaWiyfbSpk0bYmJi+GnRIj779NN85fkvZNW3v2XOvNo/yaT9nSzaPytno0aN0Gq1LF6ymJomZxZYWVmh0Wj4fe/vbP95O/v37y/SrC4uLrRp04YVy1eYrWvv3r3s2rWL3bt389vu39i2bRuncrjMNPe8riSb9QPJOFv0Ay6uLiSfz+pPr1+/Ttly5czK+AcG8MeRI9z55598P3d+uFr0NUk59FMuD+inzlv0U66GZUcHBzPpq6+4d++e2bre7dGDmKgo43ZdEJb9Y0pScrbMzgWo04FDh7B4wY+kp6cXOJul8s5OXExOMT6+lJJCORfzQctyLs5cStKXuZeZya3rN7Av+4xZmaYBfuzSRBofvzmoL5rFK8hIv10oOfPzfmW5HdwwbAf54eDoSCtfX3bu2PHIWZ0t9qkUk/07q4x5+9/Iof39AgM4duSo2T41YcpkJgOM2gAAIABJREFU1mm28uGgAY+c08XVhaQkk74ql5yW+5ZlTlN/JSRQvUYNKlepgrW1Nb5t/HFzc3vkrAAuLk4km2yrySmpuLg4W5RxJjk51aJM1vb8yeB+xOu2EhTUlu++mwfAsWMn8PP3AaBuvZeoVMkVV9eHu1zd+PzFrE6FEMWXDAI9GZHAs4qiHDcMvph+TXZWVdVmwM/AYuANoClw/8LzzkADoD76M4i+VRTF2HsritIc+AHoqKpqTtchuQGe6M9Eun+GUGfAA6gL9Aay3zQga/0fGAao9syfP/+hXvS/lZLDNMtv6RUleylVhfc/GcjanxaTbnGKevNW3ly5eJE/Dx8pxKQ5yOlsghyygv7gYOU3U2neoT0V3PQHu+169+T0ocN899EnnD50GMcKFbCyti5QlByf1TJfjvWo5lK/KjbW1tSuU4cVy5fTITCQ9Fu36GtyOcvUb7/Fs1kztmzeTPce2e89kWvWXJ4v7zL5W7+vb2v27Pmdq1evAuDo6Iifvx+vebakyatNearMU3R6PX+XthQ8a95hIyIiaN26NR/06cOQoQU/Zf1hcvwbsj6unIcPH6ZF8xYEBASwePFi5i/I6iPv3btHYGAgzZo2o36D+jz//PMPWNPjzzomeAyTJk3KNmjh7u7Oc889R9OmTWnapCnNmzfn1VdfzVdWACWnnuAh8z5XsyZDhn/O2BGj8v28jyK/9Znb9FatWnHx4kUOHza/X5GzszOB7dqxZPHiR0z46NtAjZo1GTz8c8YZ6rTWSy9S1cODmIjIbMs9WtSCZTVVo15t/rl9m79P6Acf3Ws9j0vVZ9kTHV94MXOYVlh9lbW1NTNmzWLpokWcPfvoJ3kXRlZ9+39mbH/QXwrWuU0APd7sRqNXXiGo8+uFnjRfbf+AOr127RrjRn3BtNmzWbF+Hef+/pu7dzMfMWfuWR72OGDG9O/x9mpPaGg473TvCsD8eUtwdHRk85YVdO/ejT/+OM7dzIJmLl51KoQovmyKOkBJoKrqDUVRXgZeA3yANSb37Qkx/HsIsFdV9TpwXVGU24qilEU/gLNKVdVMIEVRFB3wCnANeBGYD/irqnqenG1WVfUecFRRlPtfJ3gC6wzTkxVFiXtA9vmG5wDI50fif7fU5BScTb4FcXJz5YLFt7b3y6Qlp2Btbc3TDg5cu3KFlxrUwzugDf2Gf4q9owPqvXtkZGTg5OpCi9ataOrthV0pO562t2f0tMl8OeSzR867MzSM38KjAKjy/HNcvZB1M+erFy7gmMtpxxu/m0PFSm689noH4zTHChV4d/QIADLS0zm0fRdlnn66QLmSk5PNvk1ydXMjJSXFvExSEm6VKpGcnIy1tTUODg5cuXJFP910WVdXUlNSSEpOJjkpiQOGsya0Go3ZINB9IVu2sHDRIr6bPj3XfN3f7c7//u//ADhw8CCVKpk+nxspqeZZk5KTcHPNKuPmps8EkHbhAk7O+jMsnJyduGBx9lVQUBAhISHGx56enpw9e5ZLhtOvw8MjePnlRmzetDmXrO9aZK1kVjcpFttnUnKy2WUHbm5uFlmdSUtNxcnZmQsXst/8+7fffsPd3Z1y5cpx+fLlHDPlprhk1bf//ww5D+SQM6/2dyPVcAlf2oU0i/bX5zS9RDE+Lp4JX07IlvPatWv8susXvLy9OH48634nTzprvXr1mDVrFgDlypfD28ebzLuZeFTzYN++fcbL1+Lj4mnYsCG//fZbzhVrITk5CVezfiBrvzGWSUrGtZIbKSb9wNUrVwD92Rcz589jxJChnP3rr3w958Ow7KdMt7+sfLn3U5Us+qmUlBR8fX1p7euLt7c3pUqVwt7BgWkzZhAaEoK7uztxOh0AZcqUIVano5WX+eVReUlJNu8fXXKo05R81OlIkzqt36gRL9WtQ+T2n7G2saZChQosWr2K9wzbXUFdSkmlgsmZCuVdXLiSar4fX0pOobybC5dSUrGytuYpB3tuXLlqnN8s0N/sUrDnGtSlWu1azIjegrW1NY7lyzNqyQ9M7JH9Bsn5ldP7VV7bgb1hO8jLhEmTSDhzhsUFuLF+TlKSk832KReT/dtYxqL97S3af8b8Hxg5ZBh/m+xT91/vrZs30WwJoW6D+oRu3PRIOd3cTPqqXHK6Vapktp3mVadxMTHExcQA0PV//yOzwAMq8Nbbb9K1q/4LmEOHjuJqsq26ujiTanHJaXJyitlZPDmVAdgaGs68+TOYNXM+N2/eZOSIrBuGx8Ru4e+zuR2SP1hxqFMhxH+DnAn0hKiqmqmqaryqqsHAAKCLYdb9i3fvmfz//mMbcjnhwiAJuA086I6jputULP4tkY4dPMSzHu64VamMja0tvu0D2REda1ZmR0wsAV30Bw7eAW3Yu+sXAD7q9g5vtmzNmy1bs27RUpbNnc/GZSuY9+00Orfw5s2WrRk7aCi/7/q1UAaAAJoHteOTOTP4ZM4Majdryu8xcaiqSuIff1L66adxLJ99EChiyXJu37pF0Ie9zabfvHrNeCZA3Jr1vOLfOtuy+XXwwAE8qlWjyrPPYmtrS/ugIGKioszKxERH07mLflMPCAxk186d+ulRUbQPCsLOzo4qzz6LR7VqHNi/nwtpaSQlJVGtenX9a2/RgpMnTgDg4eFhXK+vnx+nTj34kpVlS5cZb9ocGRlJ5y6dAWjYsAHXr183XjJzX1pqGjdu3qBhQ/09Pzp36Uyk4fVER0fzhuF1vNGlC1Emr9PBwYEmTZsQFZk17fz58zRs2JDSpUsD0KJFc04+4BKbZUuXGm8urM/axZC1oSGr+UFgWmoqN27eNN5suHOXLnlmdXd3Ny5fu04dbG1tH3oAqDhl1be/ac777d8wj/a/n7MzkVGRJjnfMOR8w5jTySnrMoH69eujWClcvnyZ8uXLG28MXKpUKVp4tnjgJVZPIutrnq/h6emJp6cnWo2W0aNHExkZyflz52nSpAnW1tbY2NjQpGkT483Y8+PwgYO4V/Og8rNVsLW1JSAoiLioaLMycdHRdDK0s39gAL/u1F+S6uDowPeLfmL65Mns2/N7vp/zYeTUT0Xn0E91yaGfis6ln/p28mRaNG1KS09PBg0cyK6dOxnyySfExcbS5JVXaOnpSUtPT9LT0x96AAj0dVq1WladBuZSpx0fUKczLOp0zfIV+LzaFH/P1+j+xpsknDnzyANAAKcPHcXVvSpOlSthbWtD00A/fo/bZlZmb9zPtOzYDoBX27TiyC+7jfMURaFJm9bs0mS1SczqDQzwCuQT346Me7sPSYl/PdIAEOi3A3eT7aBdLu9XrxvqtG1gIL8YtoMHGTxsGA4ODkwYNy7Psvlluk/Z2NoSENSeeIv2j4+OoYMhq19gAL+ZtP+cRQv5bvK37Ddpf2tra+MlQzY2NrRs3YoTf+Y8KJ1fhw4cMNv3A4OCiLWo09joKOO+3yafdXr/V8scHR35X/furF+9psAZV65YR6eOb9Op49tER8fT6XX9dli/fh2u37hBWpr5FzppaRe5efMW9evrf+my0+vtiInRD+q6uz9rLNeqdUtOn04AwMHBHltb/Xfqb3btxJ49+wp0jz0oHnUqhPhvkDOBngBFUV4A7qmqesIwqQGQiP5yrLxsAz5UFGUJUB5oCXwK1AKuAO8DkYqi3FRVNT6fkbYDPQzrdAK8gZX5XLbYy8zMZNrYL5m2ZCFWVlaErdvAmRMnef+TgRw7dJgdMXFsXbOe0dMmszo2gmtXrzJ20JCijg1ArVde5s/de5jcqy92pUvx5uCBxnkzPvqET+bM4EraBWJXr8Pp2SrMHKjP3TwokFfb+nPq4CHCFy9DURSq1XmJTv0LfmCdmZnJuDFjWLx0KVbW1qxfu5YTJ07wyZAhHDp4kJjoaNauWcPU6dOJ1em4cuUKHw/Q34fgxIkTaMLCCI+OJvPuXcaOHm0cnBoXHMz0777D1taWs3/9xWfDhgHw6fDhVK9enXv37nHu3DlGjxyZ76xxsXH4+Pig2xZPeno6nw7LGqDTaMIIDNQfGH4xajRTpn5L6dKliY/XER8XD8D3c79nztzZdO3WlfPnz9O/30fG5du08efnbT+b3Wdj//79aDVawsK2cjfzLkeOHGXVylX5zBpryLrNkHWYSVYNgYGBhqyjmDJ1qiFrPPFxcYasc5kzdy5du3UzZNX/kllAQACdu3Th7p073M7IYMBHWa9h7bp11KhRg6effppdv/zC5599ZvYLUsU9a1b76ww5s+4xZJ7zC6ZMnWKSM96Q83vmzJ1j0v76s9MCAgN45513yLybye3btxk4UL8/Ojs7M3XaVKysrPR9zNYwYmPNB5qfdNbcaDQamjdvTkRkBKqqotPpiDF8Y5wfmZmZTBwTzIKlS7GytmLT2nWcPHGCAUMGc+TgIeKio9mwZg3fTJ9OuC6OK1euMmyAvp7e6tGDqh7u9Bs4kH6Guuvd/V0uXbzI0BHDadexA6XLlCH2l51sWL2GOTO+y3cu03xjx4xhiaGfWpdDP7VmzRqmGfqpq1euMMiknwoLCyPC0E8Fm/RTj9P9Op1vUqencqjTSdOno9XFcdWiTp/1cKfvwIH0NdRpH0OdPg73MjNZPGEyn/84Eysra3QbQzh38jRdBn7ImcN/sDduG/Hrt9Dvm3FMDd/IzavXmDU06xKlWo0bcikllbS/zz2WfPfdf79atHQp1ibbwcdDhnDY4v0qxvB+9cmArPvmxG/fjr2DA7a2tvj5+9Oze3duXL/ORwMHcvLkSbaE6W84vHzpUuMPGzxK1q/GjOWHpUuwNmn/j4Z8wpGDh4iPjmHjmjV8PX0aYbpYrl65ymcDBgHwvx7v8qyHOx8OHMCHA/X5P+zeg/Rbt5i3bDE2NrZYWVvxy/YdbFj16Dm/HDOGhYZ9a8PatZw8cYKBQwZz2LCdrl+zlsnTpxGhi+fqlSsMGZB1zBKzfTtPO9hja2tLa39/3u/enVMnTjIqOJgXXnoRgLnfzSThzJlHynmfLn4HXl4tiIreRHr6bbOzdzZvWUGnjm8DMDZ4El9PCqZ06VJs27aTbTr9IMvQYQOoVs0d9d49zp1PJjhYf/P3GjWq8c3ksdy7d4+TJ88wauSXBc5Y3OpUCFF8KQ/zCzuiYAyXgs0CygJ3gZPAB8AeoLGqqhcURelp+P8AwzIJQGPgIjAZCEB/OdYEVVXXKIriDQxTVbW9oihVAS3QC/0lYo1VVR2gKMpiYKuqqusN67yhqqq9oihWwFz0A0rHgVLANFVVzb9uyK7YbCye1WsVdYQ8bT99DIDNhn//zTpVr0UNk7Mz/q1OJSYC4OFeLY+SRS8h8QwexaBOE4x1Wjyyerh7FHWMPCUkJgAUm6wvFYP96Wii/kNN9WKwnZ5OTKR2MajTI4Y6ffvF7L/m9W+z4o/dPFcM2v6koT+t6169iJPk7VDiaWoVgz7qmKE/feH5f/92+ufx3cWqTkWJVqKvGikJ5EygJ0BV1d+B5jnM8jApsxj9jaHvP/YwKfep4c90nfFAvOH/fwG1DbN+vb8eVVV7Wixjb/j3nqIowwz3KqoA/Ib+nkRCCCGEEEIIIYT4j5JBoJJrq+HG03bAl6qqJue1gBBCCCGEEEIIIYovGQQqoVRV9S7qDEIIIYQQQgghhHhy5NfBhBBCCCGEEEIIIUoAGQQSQgghhBBCCCGEKAFkEEgIIYQQQgghhBCiBJBBICGEEEIIIYQQQogSQAaBhBBCCCGEEEIIIUoAGQQSQgghhBBCCCGEKAFkEEgIIYQQQgghhBCiBJBBICGEEEIIIYQQQogSQAaBhBBCCCGEEEIIIUoAGQQSQgghhBBCCCGEKAFkEEgIIYQQQgghhBCiBJBBICGEEEIIIYQQQogSQAaBhBBCCCGEEEIIIUoARVXVos4gig/ZWIQQQgghhBDiv0sp6gDi8bIp6gBCPA4e7tWKOkKeEhLPABDwP20RJ8mbdlUAHu7VizpGnhISTwPwnLt7ESfJ28nERF5w9yjqGHn6MzEBgHbP1y/aIPkQdvwAHsWg7RMSE4His50G1Kxb1DHypD1xCCg+fX/1ai8UdYw8nT7zJwC1i0GdHilmdVqtGOz7ZxIT8fAoBu/7Cfr3fQ+P54o4Sd4SEk4Wm5wAfWs3L+IkefvhyM6ijiBEsSSXgwkhhBBCCCGEEEKUADIIJIQQQgghhBBCCFECyCCQEEIIIYQQQgghRAkgg0BCCCGEEEIIIYQQJYAMAgkhhBBCCCGEEEKUADIIJIQQQgghhBBCCFECyCCQEEIIIYQQQgghRAkgg0BCCCGEEEIIIYQQJYAMAgkhhBBCCCGEEEKUADIIJIQQQgghhBBCCFECyCCQEEIIIYQQQgghRAkgg0BCCCGEEEIIIYQQJYAMAgkhhBBCCCGEEEKUADIIJIQQQgghhBBCCFECyCCQEEIIIYQQQgghRAkgg0BCCCGEEEIIIYQQJYAMAokSJXhsMPG6OLThWmrXqZ1jmTp16hAeoSVeF0fw2GDj9GeeeYZly5cRFx/LsuXLcHR0BKBp0yYcPHQAjSYMjSaMQYMGGpd5//1eREZFEBEZzsyZ31GqlN0jv4a+PV5k4fSWzP2mBTU8HHMs06NrTZbO9mbjIj+z6YG+zzL3G09mf92CKcFNqFrZ/pHzBI8dQ7wuFm24Jh91Gkvw2DHG6fo6XWqo06XGOnV0dGTevO/RhmvYvGUTzz//vHEZfZ2GExGpzXedtvTyIjI2lhidjg/79cs2387Oju9mzyZGp2P95s1UrlLFOK9v//7E6HRExsbyWsuWxuk93nsPTWQk2qgoevbqZZz++ciRRMTEsDU8nLnz5uHgmHMb5cdrXl6Ex8YQqYunTw65be3smD57NpG6eNaa5C5btixLV69i79EjjB4/znwZW1vGf/0V4XGxaGNi8A9oW+B8uXn5tebMC9/CgqhQ3vygV7b5Nra2fD5jMguiQpm2bjnOlSsZ53m8UJMpa5YyN2wjc0LXY2v36PsMQPDYscTrdGjDw6ldp06OZfTbaQTxOh3BY8cap+u30+XExcezbPly43bq5+eHNjwcjUZDSGgojRs3Ni6zZMkSDh48yMKffipw5oJut2XLlmX56tUcOHqU4PHjzZYZ8umn/LxrFweOHi1wLksvv9aCBREhLIwO480P3s8239bOluEzvmVhdBjT168wtrdz5UpsPrSb2SHrmB2yjgHjRxuX8WofwNytG5kbuoEvF36PY7myhZb3cbwPgP69QKMJIzIqgjVrVhdaXoAxwaOIjYtEow2hdu2XcslcG602hNi4SMYEjzJOHz7iM6KitWi0IXz/w2wcHBwKNZunV0u2xsag1cXRu1/fbPNt7eyYMnsWWl0cqzZvolKVygA08/Rk7dYQNkVoWbs1hCbNm2VbdvaPC9gcGV5oWR9HPZYtW5YVK5dy6PBexo4bneM6H1ZLLy9iYmOJ0+nom8u+P2v2bOJ0OjZZvGf169+fOJ2OmNhYWhres+xKlWLzli1otFoioqL4ZPDgQskJEBw8hvj4WLRaDbVrP2B/CtcSHx9LcHDWMUBgYACRkeGcPn2SunXrGqd7enoSGrqF8HAtoaFbaNYs+7ZRsKyjiY+PQavd+oCstQkPDyM+Pobg4Kz21GfVcvr0cerWzXoPqV+/HhpNCBpNCFptKG3a+OW02iLPeV+lSm4cOXKAPn2y99UP6yXPJozduorx2rW06d0923wbW1t6TxnPeO1aPl+1gAqVXAGwsrGmx1dfMHrTMoJDVpotOzFyA6M3LWPU/7N33nFVlX8cfz/gzpEDQbPEVMqVozJNE1BAQdHU0qycjZ+aNkxNsdQcTdOGpVmaacvMlYmooODO3CNz5UyWWxMH+P39cc6Fey8XUNa95PN+vc4LznOec+/nfp95vucZ82YyfM70HGvUaDSO0U4gF0Ap1VEpJUqp+81zb6XU7mx+1hGlVIVbiN9LKTU5O99V0PDz96NaNW/8fP0JGz6c8ePGOYw3bvw4woaH4efrb8T38wWgX/9+rF+3Dn+/lqxft47+/dM6Zn/88QchIW0JCWnLp59+BoCnpye9evcitF17Wge1wc3dndDQ0Bz9hocbeFDZ6w6ee201n361hwHPOe4c/L41kVfe3JAuPHpdLP3fWMuA4euY+9thXuh+f470pNm0JWHDwxg/bqzDeOPGjzVt2tLOpn1Zv269adP1qTZ9aUB//vxzL8FtQnh90OupjiPDpj0JbdeB1kHBuLm7ZWlTNzc3Ro8dy3M9e9ImIIB27dtTo2ZNmzhPdu3K+fPnaeXryzfTpzN02DAAatSsSdvQUIIDA+nTsydvjxuHm5sbNX186NqtG53at6ddmzb4t2pFVW9vANatWUNIUBDt2rTh8OHD9O3fP1u2dXNzY+TYMTzfsxdtAwJp17491WvWsNPdhQvnzxPk68fM6dMZbOq+evUqn0z4iA/Gv5Puc/sOGMCZ06dp49+SkIAA/tj4e7b0Zaa736gwRr3Qn34hHWnRrg13V7/XJk7rJzty6fwFXggMZeHM7+g95FXjXnd3Bn/4Dp+PGkf/tp0Y1v05UpKTc6zJz9+fatWq4efrm0XZH0/Y8OH4+foa8f38AOOhyij7fmbZN9J03bp1BLdpQ0hICEOHDOH9999P/awvp03jtRw8aOUk3169epVJEybw3vjx6T53ZWQknTp0yLYuRzpfGj2Ct57vz/+CO+DXLph7atimd9ATnbh04QLPBbRl4Tez6TMkzS6xx44zoP2TDGj/JJNHGvWHm7s7fd98g2Hd+9A/tDOH9+0n9NluuaI3r9qB0qVLMXbcWJ5//gWCAlvTv/9LuaIXwM+vBd7e3rT0DyJs+FuMHTfaYbyx40YTFjaSlv5BeHt74+trOADWrl1Hm9btCAluz5HDR+jf/3+5ps3NzY0RY8fQt2cv2gcEEeKgnups1lPBvv7Mmj6dQWY+PXv2DC/1eZ6OrYMJGzSYdydNtLkvoE1rLl/+N9e05pUdr169yqSJn/DuOx/kik43NzfGjB1Lr549CQoIoL2Dst/FLPv+vr5Mnz6dYVZtVmhoKK0DA+nZsydjzDbr2tWrPN2tGyHBwbQNDsbX15cGDRvmWKufn1me/FoSFhbG+PEZ9AHGjSUsLAw/P9s+wL59++nbtx+bNm2yiX/27Bmee+4F2rQJ5vXXhzBp0ke5oNXX/O5WhIW9yfjxbzuMN27cGMLC3sTPr5UZv4WV1v5s2vSHTfx9+/YTGtqRkJD29OjRh/Hjx+Hu7u5yOi289dYIoqNXZ1ufBeXmRrcRg5nc93Xebv80D4cEUKm6t02cZp1DuXzhIiODuxA1aw4dBxlt54OtW1KocBHGduzOO11606LL46kOIoCJvQcwvnMv3u2ac0eVRqNxjHYCuQbdgLXAU84W8l8mKDCQ+fPmA7Bt23ZKlS6NR0UPmzgeFT0oVbIkW7duA2D+vPkEBQUBxlv/X+bNA+CXefMINMMzw93dnWLFiuHu7k7x4sWIj0/I0W9o8mBFotb8A8BfB89RskQhyt5ZNF28vw6e4+y5q+nCLyelPVAXK+qOSI7kEBQYwPx5C4BbsekCgoKMN2XpbWqE16xZk3Xr1gNw6NDfVKlyFxUqGL5NW5sWJz4+PlON9Rs04OiRIxw/fpzr16+zZPFiAgJt39QFBAaywNQRER5O02bNUsOXLF7MtWvXOHH8OEePHKF+gwbUqFGD7du2ceXKFVJSUtj0++8EtW4NwNo1a0hJSQFg+7ZteFWqdKtmBeCBBg04euQoJ6x0twq0zXMtA4NSdS8LD6dps0cBSEpKYsvmzVy9mj4PdO7yJF9+/gUAIsLZs2ezpS8jfB6oy8mjx4k7/g/J15NZvSSCJgF+NnEeaeVP1IJfAVgbsYL6TRsD0Kh5U47sO8Dhv/YDcPHceW7cuJFjTUbZN+y0bds2M59WtInjUbGimU+3AjB/3rwsy/7ly5dT7y9RogTWxWn9unX8+2/2H2Bzkm8zS//t27aRmJCzesganwfqcfLoMeKOnyD5ejIxS5bSpJW/TZymAf5EzjfSe03ECho0fSTTz1RKoZSiWPHiAJQoWZIzCYm5ojev2oH2HToQEbGMkydPAnD69Olc0QsQENiKBfMXArB9+w5Kly6Nh4edZg8PSpYsybZt2wFYMH8hgUGtAFi7Zl1qnbRt23a8vLzILeo1qM9xq3oqfPFi/O3yacvAQBaZNlsevpQmZj31154/U/Piwf37KVq0aOrIvxIlStDz+ef48rPce0eVV3ZMSkpi8+YtDstbdrAv+4sXLybQzqaBgYHMM226NDycR82yHxgYyGIHbRak1VeFChWiUOHC5LgDAAQFBTB/vlUfoJRjm5YqZVWe5qf1AQ4dOsTffx9O97l79vxJgpk39pt5o0gOR4XmlVZLPwCgaNGiSA7tmlc6LZ997NhxDhw4kCONAN71apNw/ASnTpwk5Xoyf4RH8oD/YzZxHmj5GBsWLQVg6/JV3N/EGC0rAkVLFMPN3Z0iRYuSfP06STloLzUaza2jnUBORilVEmgGPIcDJ5BSyl0pNUEptUsptVMpNdAMb6WU2maGz1BKWXsCBiqltprXLKOLyimlFpqfsVEp9UB+/D5XwtPLk5MnY1PP4+Ji8fK07Qx7eXoRG5cWJzY2Dk8vTwA8KlQg0XwQSUxIpEKF8qnxGjVqxNKl4cz89htqmm/s4uPj+WraV6zfsI5Nf/zOxYsXWbNmTY5+Q/lyxTh1+krq+akzV6hQLr0TKDPaBd7DjI99ee7p+5j6bc6mhHh6ednZNC4Dm8alnhs2NeJkZNO9f+6lTbDhVKlf/wHuuusuvLy8TJt+zfoNa9n0x0bTpmuz1Bgba6UxNjb1+23imA9vKSkpXLp4kbJly6a/N87Qvn//fh5u3Jg777yTYsWK4efvT6XKlbHnyS5dWB0dnam+jHV7EhcN0bhbAAAgAElEQVR7MvU8PjY2NS9ax7HWfdHUnRGWqWmvDH6d+Ut+45MvPqd8hZseOHhTlPesyCmr9D4Vl0B5T890cRJjjTg3UlK4fPESpcveyV3eVRGEMdOn8MmCn+j8fK9c0WTk0zRbGvnUVpOXp6ddPo21y6fGA0liQkKqQxKgdevWREVFMeObbxg6ZEiu6LVozm6+zU8qeKWlJcCpuHiH6W3JEzdSUrh86VLq9C6vKncxedHPfPD9N9R5qBEAKcnJTB41jilL5vP9upXcU6M6y+bOzxW9edUO3FutGmXKlOGnn35k8W+/0qlTp1zRa+jxJNbKxnGxcXjZ1QVeXp7EWcdxkMcBnuzSmeiYnI8CsGCfT+Ot6ncLFb08iTNtbqmn7rTLp0Ehwezds4fr164BMPD1Qcz86muSkpJyTasr29FWQ/qyb++4sy/7lrrf/t7YuLjUe93c3FgSHs7mrVtZu2YN27dvz7FWT08HfQA7rYYmuz6A5807IoODg9mz50+umXkj+1rty77j9E+vNX3629OgQX2WL1/KsmVLePPNt1KdQq6ks3jx4vTt+z8++eSzbGuzpqynB2dj017CnYtPpKynrbPqzooenI0z4txISSHp4r/ccWcZti5fydXLV3g/+lfeiVzAipk/cvn8RcB4OfXKVx8z/OcZNH8y90atajQaW7QTyPk8DkSIyH7gjFKqkd31F4FqQEMReQD4XilVDJgJdBWRekAhwHrS+CkRaQRMAQabYW8D28zPCANm3Yw4pdSLSqnNSqnN06ZNy94vdBGUUunC7N/YOI6T+efu3r2HZo82Jzg4hJkzv2XaV18Cxro2gUGBPNa8BY80bkKJ4iV4vOPj2f8BgAN5t/wy77cVx+jzagwzfthHt47Vc6gnuzbNXPSUKVMpU7oM4eG/0bNXT/bs+ZOUlGTTpgE81tyXRxo3pUTx4jzeMfNOggOT3bTGjMIPHTzItKlT+fb775kxaxZ7//wz3bSlfgMGkJyczKIFCzLVl7Hu3LdtIXd3KlWuzNbNm+nUth3btm7ljRFh2dKXEY402WfSjHS7u7tTu1FDJgweztBuvWga2DJ1lFBua8qNfAqwbNkyWrVqxYsvvMCg11/Pvkg7cpJv85fsp/fZxER6+AYxoEMXpr3zIW9MfJ8SJe/AvVAh2nbrwoAOT/JMs5Yc/ms/Xfo+nztq86gdcC9UiHp169K7dx96dO/JwJcHUK1atRxpzVzPTWjGNk7/l/qSnJzCooW/5oou85uzp80qTvWaNXlt2Bu8PdxYf+f+2rW4x9ubqGXLc1Gnq9vRSoODsJy2WQA3btygbUgITZs0oX6DBjZr7WVbax7WrWCMCh42bChhYSOyjpwFeVX2wRhZFhQUTPv2nejXr2+O1n/MK52vvfYK06d/YzOCNbdJr9NhJKrVq43cSOEN//a82foJAno+RYUqxou0D5/tyztP9mZy39fx69aJGg82yDO9Gs3tTCFnC9DQDfjY/P8n8/xzq+sBwFQRSQYQkTNKqfrAYdNxBPAt8JLV51hemW4BLK8jmwOdzc9YqZQqr5Qqk5U4EZkGWLw/+f10kWO69+hOt6eMAVY7du6kcuW0qTleXpWIT7CdShQbF0slr7Q4lSp5kWBON0o8dQqPih4kJiTiUdGDU6eM4f6XLl1KjR+9KppxY8dStmxZmjZtyvHjxzlz5gwAERHLePDBRixcsPCWfkO7wHto0/JuAPb/fZ4K5YulXqtQrhinz2ZvCHrMhlhzTaFdt3SfYdOugCObemVg07S3fjdr0yFDhqbes3btao4fP0GLFo9x/PgJO5s+yMIFizLUGxcXRyWrKVlelSqlfn9qnNhYKlWuTFxcHO7u7pQsVYpz584Z4ZVsf5/l3rlz5jB3zhwAXh8yhDirUSQdO3emZatWdO+W/XVM4uLi8KqUNrrIs1IlEuymE8bFxlGpcmXiTd2lTN0ZcfbsWS5fvsyKiGUARCwJ54muXbOt0RGn4uKpYJXeFbwqctpu+tGpuHg8KnlxOj4BN3d3SpQqycVz5zkVn8DuPzZz4azxGzbHrKV67Vrs2GC7XsTN0L1HD7uyn2ZLI5/aaoqNi7PLp5Xs8mlFEhMS8KhYkVOnTqX7vk2bNlG1alXKli2bK1PscpJv8xNLWlqo4OXpML0reHlxKi7eSO+SRnoDXL9m/D24509ijx3nLu+qqQ84scdOALBm6TK6OFhw+mbJj3YgLjaWs2fOkJSURFJSEps2baJWrVocPux4WkaWmrs/TdenugCwc+cuKlnZ2KuSV7qpxbGxcXhZx/GyjdOp0+O0bOnHs8/0ypaejIiPs60jPa1slRonNg6vypVs6qnzZj719PLi02lfEjbodY4fOwZA/UaNqF2vLsvXrsG9kDvly5fnm59+pPdTt16fFhQ72mhwUPbtpz3bl31L3R9r12ZVMkfQWnPxwgU2btiAr58f+/fv51bp3r073bqZfYAdDvoAdt9naLLrAyRkPo3b8llffjmVQYMGc8zMG7eu9Vm6detiat3lQGv69M+OVguHDh0iKSkJHx8fdu26+aU980Nngwb1CQlpw/DhQyldujQ3btzg6tVrzJo1+6Z1WnM2PpGyldJGH93p6cG5hFPp43h5ci4+ETd3d4qXuoN/z1/g4bZB7Fn7OzeSU7h45iyHtu2iap37OXXiJOcTjc+4eOYs2yNXU61eLQ5uyfmoNY1GY4seCeRElFLlgZbA10qpI8AQoCu2L4IU6Z0vjnzr1li8AimkOfoc+uNvRW9BZPas2akLNi9fvpxOnQ2fWMOGDbh48WLqsH4LiQmJXPr3Eg0bGm8eOnXuxPIVKwCIjIzkic6dAXiic2dWmOEeHmlTQ+rXr49yU5w9e5aTJ0/SsGFDihUznDbNmj3KwYOHbvk3/LbiGAOGr2PA8HVs2BxPq8eMnVXur3En/15Odrj2T0ZU9iqR+n/jhhX5J+7W3wgZNm1HSEg7li9fQafOHYGsbPqvlU07snxFJJCxTUuXLkXhwoUBeOqprvy+aROXLl0ybdrAzqYHM9W7c8cOqlarRpW776Zw4cK0DQ0lyvweC1GRkXQ0dbQJCWHjemM9oqgVK2gbGkqRIkWocvfdVK1WjR3mEPpy5Y1pIJUqVyaoTRsWLzIcUS18fflfv37877nnuHLlCtll144deFfzpsrdVVJ1r7TTvTJyRaru1la6M2NVZBSPNG0CQNNmzTiUC2sDWLN/1x7u8r4Hzyp3UahwIVq0bcPvUTE2cX5fGU2rju0BaN4mkJ2mk2frmnV43+dD0WLGWgH1Gj/I8UN/Z0vH7FmzCAkJISQkxCz7hp0aNmxo5lPbTnViQoKZT43FUjt17pxl2a9atWrq/XXq1qVw4cK5tsZSTvJtfrJ/124qe1dNTW/ftsFsjIq2ibMxKpqATkZ6P9YmkB0bjfQuU64sbm5GN8Tr7ipUrnoPscdPcCo+gXtqVKdMOWPKUMNmTTmWzXwA+dMOLF+xgocbP5y6ZlmDBg2yrJsy1Tz7B9q1fZx2bR9nxfJIOnYyRpE2aFDf0JxopzkxkX8v/UuDBvUB6NjpcSJXRAHQosVj/K/vC7z4Qr8c1UmO2L1jJ/dU8+Yus54KCQ1llVm/W1gVGUkH02ZBIcH8vt7YtKBU6VJM+WYGH3/wAds2b0mNP+e77/Fv3ISg5o/R/YknOXL4cLYcQFBw7GjNzh078LYq+6GhoUTalf3IyEg6mzYNDglhg1n2I1esINSqzfI226xy5cqlTgcuWrQozZs351A28+fs2XZ9gE52fQAHNr10yaoP0Kkjy5dHpvtca0qXLsU330zngw8+ZMuWLZnGzVzrd4SEtCckpH2eaa1SpUrqQtB33VWZe++txokT/7iczi5dutG8uR/Nm/sxY8ZMPv98SrYdQABHd++l4j1VKH9XJdwLF+LhkAB2rrKdnr9z1RqadggGoFGQP/t+N9LyTGw89z3yIABFihfj3vp1iDt8lCLFi1G0RInU8FqPNuafg9mv+zUaTcbokUDO5QlgloikbtWhlIoBqljFWQ70VUpFi0iyUqoc8BfgrZSqISIHge6A7VNWelYDzwBjlVJ+GFPGLjicuvEfZdXKVfj7+xOzOpqkpCSGDE4baRIevoSQkLYAvDniLSZ89CHFihUjOjqG6FXRAEz5YgqffzGZLl27cPLkSfr3M3Z/CQ4J4dlnnyElOYUrV64wcODLAGzfvp2l4UtZsuQ3klOS2bPnT3784ccc/YY/tiXycAMPZnzsy5WrKUz6cmfqtcnvNmPA8HUA9Hn6PvwfrUzRIu7MnuxPxKrjfD/vIKFBVWlYrzzJycKlf6/z0ZSdGX3VTWHY1I+Y1atISrpiZ9PfCAlpB1hs+oEDm051aNMaNWrw0cSPuJGSwoGDBxk65A3AGHK9NDyCJUsWW9k0862YU1JSeHvkSL6ZNQt3d3fm/vwzBw4c4JVBg9i9cydRkZH8PGcOH02aRFRMDOfOnePVAQMAOHDgAOFLlhARGUlycjKj33ordaHiz6dOpWzZsly/fp3RI0dy4cIFAEaNGUORIkWY+d13huZt2xg54taHsqekpDBm5Ei+NnXP+/lnDh44wMuDXmP3zl2sjIzklzk/8+GkiSyPieb8uXO8NmBg6v1Ra9dSslRJChcuTEBQEH26d+fQgYNMeO89Ppg0kbCRIzlz5gzDB+feOjZgzPufMuZdxk6fgpu7Gyt+Wcixg4d49uX+HNi9h99XxrB87gIGfzier1Ys5uL5C3zwmpFvLl24yMJvZjNp3g+ICJtj1vBHdM7W0QJYtXKlWfZXm2V/cOq18PBwQkJCAHhzxAgmfPSRmU+jiV61CoApX3zB5198QZeuXc18asy+DQ4OplPnziRfv86Vq1cZ8FLajlA/z51L9erVueOOO9iwcSNvDB3K6tU3v4ZITvItQPTatZQsZThTA4OC6NW9OwcPHGDo8OG079CB4sWLs3bjRn7+6Sc+/fjjTJRkzo2UFKa8/Q7jZkzF3d2d5b8s4NjBQ3R/5SX279rD7yujWTZ3PkMmvMv0yCVcPHee98z0rvvwg3R/5SVSklO4cSOFyaPGcum8UY6+nzyFD36YScr1ZBJOnuSjN97MtkZr8qodOHTwEDExq4lYtpQbN24w56c52Rpl4VDzqhj8/H1ZFb2CK0lJDB2aNoXztyULadfWcGy89dZoPvjwXYoVK0ZMzOrUHYBGv/0WRYoUYdbsbwDYvm0Hb745Kv0XZYOUlBTGjxzFtFmzcHN3Y8HPczl04AADBr3Gnp27WBUZybw5c3hv0iSWxqzi/LnzDDbrqad79uRu76r0HTiQvgONsBe69+BMLi6qbU1e2nH1mihKljTq28DAAHr26JOtlz5g2HTUyJHMmjULN6uy/9qgQezauZPIyEjmzJnDpEmTWBUTw/lz5xho1WYtWbKE5ZGRpCQnM9JssypWrMiEiRNxd3NDubmx5LffWLlyZbZtaWHVKrMPEGP2AYZk0Ad48y0mTLDqA5hr5bVuHcTo0aMoV64cM2ZMZ+/eP+nRoxc9evSgatWqvPzyAF5+2fht3bv3zNGC66tWRZtaVxpl3+xXGFp/JSSkval1pJ3WGFNroJXWr9m7dy89evTm4Ycfol+//5GcfJ0bN4S33hqVo5cBeaUzt7mRksKc8RN5edok3NzcWb/gN2IPHSZ0wPMc3fMXO1etZd283+j93kjGLP2Zy+cv8PVgY6fXmB/n0WPcCEYu+g6lFOsXLOGf/YeoUKUyfT99FzB2ifxjyQr+XJu7O5hqNBoDlf/rB2gsKKWigfdEJMIq7GUgGLhbROoqpQoBHwBtgOvAVyIyWSnVCpiA4cj7A+gnIlfNEUUPicgppdRDwAQR8TOdR99grC90GXhRRHYqpXqZ8dOeHjKmwGQW76q5sxZDXnLkqDFNILjbUicryZqlPwbjXfXerCM6mSNHjTdGNaxGaLgqB48e5b6q3s6WkSX7jh4BoK1PfecKuQmW7N+BdwFI+yNHjwIFJ58G16znbBlZsvSAMa21oNT991a7z9kysuTvw/sAqFMAbLqngNm0WgEo+4ePHsXbuwC0+0eMdt/bu4aTlWTNkSMHC4xOgL51HnWykqyZuif/R8DeJtw+owRuU/RIICciIn4Owj4FPrU6TwYGmYd1vCigoYP7va3+3wz4mf+fAdKtoCsiMzEWmdZoNBqNRqPRaDQajUbzH0avCaTRaDQajUaj0Wg0Go1GcxugnUAajUaj0Wg0Go1Go9FoNLcB2gmk0Wg0Go1Go9FoNBqNRnMboJ1AGo1Go9FoNBqNRqPRaDS3AdoJpNFoNBqNRqPRaDQajUZzG6CdQBqNRqPRaDQajUaj0Wg0twHaCaTRaDQajUaj0Wg0Go1GcxugnUAajUaj0Wg0Go1Go9FoNLcB2gmk0Wg0Go1Go9FoNBqNRnMboJ1AGo1Go9FoNBqNRqPRaDS3AdoJpNFoNBqNRqPRaDQajUZzG6CdQBqNRqPRaDQajUaj0Wg0twHaCaTRaDQajUaj0Wg0Go1GcxugnUAajUaj0Wg0Go1Go9FoNLcBSkScrUFTcNCZRaPRaDQajUaj0Wj+uyhnC9DkLXokkEaj0Wg0Go1Go9FoNBrNbUAhZwvQaPKC1+u1cLaELPlo12oAqlet6mQlWXPo6FHmNAx0tows6bptBQB/tmvsZCVZU/u3TdQoAGl/8OhRALyrejtXyE1w5OgRqhUAmx42bVpQyr53AdB5xLTp/o4PO1lJ1vgs+INfH2zlbBlZ0n5LFACrmvg6WUnW+G+MKVBtVEGxaUHRCcCeec4VcjPU6UyTaj7OVpElGw/vB6DW/Y86WUnW7P1rPfdWq+VsGVny9+G9zpag0digRwJpNBqNRqPRaDQajUaj0dwGaCeQRqPRaDQajUaj0Wg0Gs1tgHYCaTQajUaj0Wg0Go1Go9HcBmgnkEaj0Wg0Go1Go9FoNBrNbYB2Amk0Go1Go9FoNBqNRqPR3AZoJ5BGo9FoNBqNRqPRaDQazW2AdgJpNBqNRqPRaDQajUaj0dwGaCeQRqPRaDQajUaj0Wg0Gs1tgHYCaTQajUaj0Wg0Go1Go9HcBmgnkEaj0Wg0Go1Go9FoNBrNbYB2Amk0Go1Go9FoNBqNRqPR3AZoJ5BGo9FoNBqNRqPRaDQazW2AdgJpNBqNRqPRaDQajUaj0dwGaCeQRqPRaDQajUaj0Wg0Gs1tgHYCaTQajUaj0Wg0Go1Go9HcBmgnkOa25L5mjXnj1+8YvuQHWj73TLrr7oUL0/3D0Qxf8gMvfz+VspW9jPBCheg6dhiD58/k9V9mUP2hBunu7fPpuwyePzPb2lr4+rJi5UpWxsTwv3790l0vUqQIn06ezMqYGOYtXMhdVaqkXuvbvz8rY2JYsXIlj7VoAUC1e+9lcXh46rF992569ekDQK3atfllwQIWh4ezcPFiHqhfP9u6rfF69CGCF8wgZNFM7u/dNd11j0b1CPrhC578I4IqAY+lu17ojhKELvuRRm8MyBU9mXFHoyZUnzqXGtPmUf6JHumul6jTkGofz6LWovWUatbS5lrF3gO59/OfqD5lDp4vvp6nOlv4+rJ85UqiMskXn0yeTFRMDL9Y5Ys777yT7376iR1//smoMWNyXdeo0aOIjolmacRS6tSt4zBO3bp1iVgWQXRMNKNGj0oNL1OmDLO/m82q6FXM/m42pUuXBiAwMJClEUsJDw/n18W/8tBDD6XeU7lyZWbNnkVkVCQrIldQxSr/Z0QLX1+iVq5kVUwMfTOw3WeTJ7MqJoYFdmWqX//+rIqJIWrlSlqYZapSpUr88NNPrIiKYtmKFfTq3Ts1/meTJ7MkPJwl4eGsWbuWJeHhWerLTHdu1gUAvZ97jqUrVrB0+XI+/vRTihQtmm19o0aPJjomhqUREdSpW9dhHCPtlxEdE8Oo0aNTw420/45V0dHM/u671LTv8PjjLI2IYGlEBPPmz6dWrVqp95QuXZovpkwhKiqKyKgoGjVqlG3tACUaNsV78i94fzGfsp16prtevHZD7pkwm5q/bKBkU9uyX6H7AKp+8hNVP/mJks0Cc6QjKzyaPkzLeTNptXAWNXo9le56uYb1aPH9VNr9vpxKrVqku17ojhIELp1DvaED81QnQLkmjXlkzmwemfs993R/Ot31Mg0e4KFvv8J3bRQe/r4214p6VqT+JxNo/NMsGv/4LcUqeeWZzuy2USUqVSTw+88J+mkqbX75iupPtMszjRZyYlO/dSt5aNbXPDTra+p9+I7L6szPtAdYvXU/rQdMJLD/BKbNj0l3/Z0ZS+gw6DM6DPqM1i99xEPPprWdJxPP0eftGQQPnETIy5M4kXA2z3Q2afEYc6IimLtqBd37vpjueuEihRn32cfMXbWC6QvmUumuu2yue1auxMrd23j6hT55pjFsxGtELPuZhYtmUbu2j8M4tevcx6JfZxOx7GfCRryW7nrvPt3Y+9d67ryzDAAtWz7GwkWzmL9gJnN/mU6jRg/kWOfIUWGsXBVB+NKF1KlT22GcunVrs3TpIlauimDkqLDU8GHDB7MicgnhSxcyZepnlCpVCoDmzR9l0a+/sHTpIhb9+gtNmz6SY50aTX6hnUD/EZRSKUqp7UqpHUqprUqpR81wb6WUKKXGWsWtoJS6rpSabJ6PVkoNdpb2/Ea5udFpxGt81X8IH3ToQcPgVnjeW9UmziOd2nL5wkXebfs0q2f/TLvX+gLQ5IlQACZ06sWXLw4idMhLKKVS76vXqgVXky5nW5ubmxujx46lT8+etA4IILR9e2rUrGkT58muXTl//jwtfX35Zvp03hg2DIAaNWvSLjSUNoGB9O7Zk7fHjcPNzY3Df/9NaEgIoSEhdGjXjitJSSxftgyAN4YP57NPPiE0JISPJ07kjeHDs63dgnJz48FhA1k9IIyIzs9TtY0/pe+9xybOv7EJ/D7qQ45FrHT4GfX69yJxy84ca8kSNzcq9RvKsVGvcLB/V8r4tqbI3dVsolxPjOPkx2M4H7PcJrz4/fUoUesB/h74NIde6kZxn9qUqJezh9KMZRr54rmePWkTEEC7TPJFKzNfDDXzxdWrV5k0YQLvjR+f67r8/P2oVq0afr5+hA0PY/w4x98xbvw4woaH4edrxvfzA6Bf/36sX7cefz9/1q9bT//+/QFYt24dwW2CCQkJYeiQobz//vupnzVx4kSmfTmNgFYBdGjfgVOnTmWq0c3NjTFjx9KrZ0+CAgJo78B2XUzb+fv6Mn36dIZZlanQ0FBaBwbSs2dPxphlKjklhfHjxhHYqhWdHn+cHj16pH7mwAEDaBsSQtuQECIiIoiIiMiWbfOiLvD09KRn79483q4dwUFBuLm7Exoami19fv7+Ztr7EjZ8OOPHjXMYb9z48YQNH46fr69d2vdn/bp1+Pv5sX7dutS0P378OF27dCG4TRs++/RT3n333dTPGjVqFDExMbRq1YrgNm04ePBgtrQD4OZGxReH8s/YVzjychdKNw+iSJX0ZT/us7e5uHqZTfgdDzaj6L33c/S1Zzg2tBflHn8Wt+J3ZF9LFjofGPYyG18ezson+nBX65aUrGbbXiXFJbB91Af8ExHl8CPu79eb01t35I0+O60+g19lx2tD2dStJ55BrSjhbav1anwCe8e+S8Ly9FprjQrj2Pc/sempHmzp05drZ/Lm4TonbdSVxDNE9XqV5U/1JbL7QGr17koxj/J5ohPIsU1Trl5lc4/n2dzjeXYNCUt33VV05lfaA6Sk3GDMV7/y9Zu9WPLJq/y2ZgcHj8fbxAnr05ZFEweyaOJAng1pSmCTtBccb3w6l+c6PMbSz15j7vv9KV8mb8q+m5sbg8eM4rVeL9AtKISg9u3wrlHdJk77Lk9y4fx5nvQP5MfpM3lp2BCb66++GcaGmNV5og+gRYumVK1ahTatuzBq5PuMHDXEYbxRo4YwauT7tGndhapVq/DYY01Sr3l5VeTRRxtz8p+41LCNGzfzeIcedOrYixFh7zB2XM76pn5+LfD2rkpL/zaEDR/F2HEjHcYbO24UYWGjaOnfBm/vqvj6Gg7gtWvX06Z1e0KCH+fI4SP072845M6cOcsLz/cjOLgDQwYP56OJ7zv8XI3GFdFOoP8OSSLSQETqA8OBd62u/Q1Yv656EtiTn+JciXvq1eL0sX84cyKWlORkti2Noo5/c5s4df2bs/lX4+Ft54oYaj5iPNx7VvfmwO9bALh05hxXLlyiSp37AShSvDi+PboQ+eWsbGur36ABR48c4fjx41y/fp3fFi8mIND2LXNAYCDz580DYGl4OE2bNUsN/23xYq5du8aJ48c5euQI9RvYjlR6tFkzjh07xsl//gFARChZsiQApUqVIiEhIdvaLZSrex8Xj5/k33/iuJGczLFl0dzl96hNnMux8Zw/cBi5IenuL1urJsXK30nchi051pIVxX3qcC32BNfjT0JyMudXL6dUE9s36dcTYrl65CDcuJHuflWkCKpQYVThwij3QiSfPZMnOu3zxZIM8sUCM19EWOWLpKQktmzezNWrV3NdV1BgEPPnzQdg27ZtlCpdCo+KHjZxPCp6UKpkKbZu3QrA/HnzCQoKAowRP7/M+wWAX+b9QmCQ8ZsuX05zpJYoUQLByCc1atbAvZA7a9euTY135cqVTDXa227x4sUE2tkuMDCQeVZl6lHTdoGBgSx2UKYSExLYs3s3AP/++y8HDx7Ey9Mz3XeHtG3L4l9/zVTfzerOrbqgkLs7xYoVw93dneLFixMfb/vwc7MEWX23kfal8ahY0SaOR8WKlCpZ0irt59mlvXH/L/PmEWiGb92yhQsXLhj/b92KV6VKAJQsWZLGjzzCnJ9+AuD69eup8bJDsZp1uB57nOvx/0ByMhfWruCOxrajE5ITY7l29CAitvVUkburkbRnK9xIQa5e4ax86rMAACAASURBVOqRA5Ro2DTbWjKjbJ37+ff4P1z+JxZJTuaf5avwsqtPk2LjuXDw73Q6AcrcX5Oi5cqSuDHv69PStWuRdOIfrpw0tMavWEmFFrZt65XYOP49+DcitvVpCe+qKHd3zm7aDEBKUhI38qDOgpy1UTeSk7lx/ToAbkUKg8rbbnRObJqfFJS0B9h58ARVK5Xnbq9yFClciLbNHyBq094M4y9Zu5N2zY2RKAePx5OccoNmDQyH/B3Fi1K8aJE80Vm7/gOcOHqUk8ePk3z9OisWL6FFYIBNnMcCWxE+bwEAq5ZG8NCjafVQi8AA/jl+nMP7c+Asz4KWrR5j0SKjr7xjxx5Kly6Jh51T1MOjPCVL3sH27UabuWhRBK0C0vpZw4a/woQPP09t5wEuX05K/b9EieIO67ZbISCwJQvmLwJg+/YdlC5dGg8Pu76KhwclS5Zk27btACyYv4jAoFYArF2znpSUFAC2bduBl5fR3v/5514SEhIB2L//AEWLFqVIkcI50qrR5BfaCfTfpDRg/RolCdirlLLMqegK/JzvqlyEMhUrcC4uzdlxPj6RMp62jUFpqzg3UlJIuvQvd9xZhpP7DlLXvzlu7u6Uu6sSVWr7cKeX8eDTZuBzRH87h2tXst958fTyIjY2NvU8LjYWTy/bYdFeXl7EnjwJQEpKChcvXqRs2bLp742LS3dvu/btbR5Kx40Zw7CwMNZu2MCwESP48P2cv8UoXrECSfGJqeeX409R3KPCzd2sFA0G/Y/tk77KsY6boVB5D64npj0EJ59KoHB5j0zuSCPpr11c3rkFn1nh+MxayqWtG7l24kie6LyZfOFply8umfkiL/H08uSk+Z1g5DkvT7v86ulFbFya9tjYWDzNDpRHBQ8SzQ5UYkIiFSqk5ZPWrVsTFRXFjG9mMHTIUADurXYvFy5cYOqXU1kSvoThYcNxc8u8GfNyYDuvLGxnKVP298bGxaW7964qVahdpw7bt2+3CW/cuDGnTp3iyJEjmerLiLyoC+Lj4/l62jTWbNjAhj/+4OLFi6xdsybb+tKnva0jzMvTk9i4tLe7sVa/waNCBRJNp3NiQoJN2lvo+tRTREdHA3DPPfdw+vRpJkyYwJLwcN57/32KFy+eLe0Ahcp5kHzKquyfjr/psn/18AHuaPQoqkhR3EqVoXjdhyhcIb0TMDcoZlefXolPvKX6tM5rfdnzyZd5os2eoh4VuGL1IuFqQiJFb1JriXvuJvniJeq+N5aHvv2a6gP6QhZlO7vkqI0Cint60HrOl4Qu/YG/Zs7hSuLpvJAJ5MymAG5FivDgN1/S6Osv0jllcpOCkvYA8afP41W+TOq5Z/kyxJ9x7FD+J+EsJ+LP0qSeMQLnyMnTlL6jGAPe/47HX/+M979dSkpK3jjfPLw8SYhNqz8T4uLw8LKtZzw8PYk363pLu1+mbFmKFS9O974vMP2TyXmizYKnpwdxsWn1aFxcIhXt+tMVPT2It+pzx8cl4GnG8fdvTnx8Ivv2pXdUBQS0YEn4j0yZOoE3R+RsKqOXpyexVraMi43Dy8v2pYWXV0W73xLv8OXOk106ER2Tvt0MDg7izz17uXbteo60ajT5hojo4z9wACnAduAv4DzwoBnuDewG2gMTgCpAFNALmGzGGQ0MzuBzXwQ2m8eLeaA71z/zJo4nReRrq/PuIvKZXZw9IlLF6vxQ7dq1XxORQiIySUS2i8giEQkXkQ5ijMJabMb1FpHd+alNRMqLyOci8qyVTaeLSGereEVE5JSIeFqFfWoVp4uIROaTfRERtmzZsl5EnrAKGyAiQ83/e4nIZBfIC5Z8OtNOaw0RWSIiJc1jg4i0cKLOPSJSxSr9LfnCcj0v7LlERJpbnUeJyIN2cR4W23z1mIgsNnWes4t71sF3tLC6/wkROS8i94pRFueJyHO5ZTur85stUyVFZIuIdHLwvVNE5PX8SHPL+dmzZxOsdVvFs+guKyIrRcRDRAqLyEK7ePmS9iLClStXLmeR9v4islfS8vBDIpIsIo+Y55+IyNg8tm9GZR8RGSFGO7BCRL4XkVdyoCXHOkUKfH2anbLtDJtaH5VFZJPYtqmuZFOLRky7HhGR6i5o0/xMe3x8fJ708fH52uq8u4+Pj0Ob+vj4vGF9zcfH5wkfH5/zPj4+9/r4+BTy8fGZ5+Pj48x8mlG7P0GMPh0iMlpEHPbxc+G4pXbA1GlpB0qIyO8iUsaMd0REKjj4Dus+QL7oFBFeffXVDyStX285RojIAhFRduF1TNvnVfnK8HDSc5Q+/gOHHgn038EyHex+oA0wS1kvVgMRQCDQDZhzsx8qItPE6Hw/JCLTclcyYDiZ8psTwN1W51WAk5nEKQSU2bt37zNAMvAa0ADoANwJHACaAg8CR4C1gA8QnV/agDNW4S9mcG8wsBWwnv/RE5hv/j8XaJwNzfbczG8A4PDhw/arCDYFBmDYcQLQA3gvFzRlxM1qdZRPOwIbgUvmsRRo4iBebnAr+eJFbPNFbvMShsN5u6nhZnRVcRDnRYy8WMkMrwQ4mo+4GqgOVDA/axvGFNdkYCGQ1UJMeVWmCgPzgO9JK0NYfUYnbqGuzQ3dIlLWTrf9vQHAYSARuG7qtp0Hkzm5lfbExsa6kXHaPwB8jVHHWoZZnDCP383zX8g67TMjJ2UfYDxGOxAIKIx2IC+4XerT7JTt7JITm1pzEmNqffrdDXKPnOZTS9y/MfokDXNNmS05sWl+pr3l+27Wpk8BP9rdu23fvn1/79u3zxXyaUbt/iPABxhl/1UgDKMuyA1y0g68aBWnOlAN2GHqrILRR7VfFdy6D5BfOrl8+fITdnF6Yiyt8QxgPT+tCrAAo349dIsacwNnPEdp/gNoJ9B/EBHZgFFZeliFXQO2AK9jPLjczvwB1MRofIpgNPL2C3f8ilHhAzwBrBQRgBKAZRXAQIwOy5/AFKAyxsir5sB+wC+/tGE0SL8CTxUrVkyZ99cENlnd1w3bzgwYDZxlIYyW5M6DzM38hox4BrgHw46DgVnAsFzQlBE50XoMw3aFMBwCvkDGCwvkjJzki9zmc4yH3wYYHeAeGA/BTTBGIcbaxY8FLprXlRl/kQPNPa3Ca5hxwehgF8FwBvwBlCWtbmuJUf4yIy/KlAKmY6T3RAffGYAxKvNEFtpyVfeGDRsuWusGitrpPoaRDiXM39CKW8uzuZb2y5YtO4fjtL8HwznVHaMetRAHHAfuM89bkXXaZ0ZOyr47YFn44gHzWJ5x9Bxxu9Sn2Snb2SUnOqsAlnmIZYFmwL7cFmhFTrSWxagDwOgTNsM1bZqfaW/5vpr33Xdftfvuuy9DrUWKFClq6tpgr/W+++5zlXyaUdv1GEa59wY+Bt4BcmtuWLbbAfPdtKUd2AVUtNJ5AqO9jyPjPkC+6ATUM888U560dqkN8AbGrArr3V/uBJZgrMW67hb1aTTOxdlDkfSROwdwyer/+4FTGB1Vb2C3GV4H6Gn+34ubmA6WD7o3O8lmISKyX4zhmyPMsDEi0t78v5iIzBWRg2IM977X1OotIvvEmKYQKSJVHXy2t2R/Oli2tFndO+LYsWNXTI3BVuElROS0pA27tRzNxZjOskOMYbn2w2Pz6jc8LCInLl++nGLq2uPgM3pJ3k9fuCmtcXFx10TkXzut7iLypRh54U8RmehkncVEZO7Ro0evSPp8cUREzojIJRE5ISK1c0mTEmPq0SER2SXGiEHLte1W/z8kRpk4ZKapMstTeTGGZR8w/5Yz479h2nm7GNPsrIdxB4rITvP7ZooxzTG/y1RzMdhpatxufoflnpki0je/0tyiu1atWjutdZv32dcFb4vIX2Z6zBaRovmd9iKCp6fntgzS/msxpoZZ7GrdRjQwz3eKMZWtbB7bN6OyX0yMMv+niGw0deVVub8pnVLw61Mke2U7v21q0bjD/JsfUzGya9NHTVvuMP/m2RSrHNo0v9MeHx+fEB8fn/0+Pj6HfHx8RphhY3x8fCxa8fDwOOnj4/Oeg3sDfXx8dvr4+Ozy8fGZ6ePj48x8mlm7bzlGS95NB7uldsBsS1PbAbvjiKRNB8usD5DnOkXk0LfffptgpfOgiByXtHZpqhn+phjlbrvVUTGPbO3wcOJzlD4K+KFE8uJFsSa/UUqlYHjVwfB0h4nIEqWUN/CbiNS1i98LeEhEBiilRmM4kSbkn+JUHS9K3kwzy3UKitaCohMKjtaCohMKjtaCohMKjtaCohMKjtaCohMKjtaCohMKjtaCohMKjtaCohMKjtaCohMKjtaColPjemgnkEaj0Wg0Go1Go9FoNBrNbYBeE0ij0Wg0Go1Go9FoNBqN5jZAO4E0Go1Go9FoNBqNRqPRaG4DtBNIo9FoNBqNRqPRaDQajeY2QDuBNBqNRqPRaDQajUaj0WhuAwo5W4Dm9kMp5Qk8bJ5uEpEEZ+rJCFPnO0BlEQlWStUGmorIdCdLs0Ep5Q4sE5EAZ2vJCqWUL3BWRHYqpboALYBDwBcictW56goeSqlBmV0XkYn5peW/RkEp/wURpVRFoJjlXESOOVFOgUYp1Q4IF5EbztZyMyilqgI1RSRSKVUcKCQiF52tyxqlVEdgpYicN8/vBPxEZKFzlaVHKVVXRHY7W0dWaJ25j1LqOfv2SCn1nogMc5YmRyilOjkIPg/sctX+v6ui+3ya3EQ7gTT5ivng/yEQjbGV/WdKqSEi8otThTlmJvANMMI83w/MAVzqIVBEUpRSl5VSZSydVldEKfU58ABQVCm1HygJRACPAjOAZ5wozwal1Cogo60TRURa5aeeTChl/r0Pw7H6q3keCqx2iqIsUEp5AG8AtbF1BLR0mijHzMTFy79SajEZ51NEpH0+yskSpVR74COgMpAAVAX2AnWcqcsRSqlmwGgMjYUw2isRkXudqcsBTwGfKKXmAd+IyF5nC8oIpdQLwItAOaA6UAWYCrhKfWphlIgssJyIyDml1CjA5ZxAwFSlVBGM+uoHETnnZD0ZoXXmPk8opa6IyPcASqkvgKJO1uSI54CmwCrz3A/YCPgopcaIyGxnCQNQSn1G5u3oy/koJytKZR1Fo7k5tBNIk9+MAB62eP/NB8JIwBWdQBVE5Gel1HAAEUlWSqU4W1QGXAF2KaVWAP9aAl2s8fIXkdpKqWLAP0BF04H1JbDTydrsGewgrAkwFOPh1SUQkbcBlFLLgUaWN+pKqdHAXCdKy4zvMZwpbYG+QE8g0amKHFMQyv8E828nwAv4zjzvBhxxhqAsGItRjiJFpKFSyh9DqysyHXgN2AK4WrqnIiLPKqVKY9jxG6WUYDgvf3S1ETbAS0Bj4HcAETlgjgpzNRwtleCS/WURaa6Uqgn0ATYrpTZhOANXOFmaDVpnntAJ+FUpdQMIBs6ISH8na3LEDaCWiMRD6ijbKcAjGC+rnOoEAjY7+ftvGkufT6PJDVyyUdP8p3GzG/55Gtddm+pfpVR5zDcESqkmGENYXZEl5uHKXAEQkStKqaMikmKei1LqunOl2SIiWyz/m1PY3sJ4w9ZXRJY6TVjG3ANcszq/Bng7R0qWlBeR6UqpV0QkBohRSsU4W5QDXL78m/ZDKTVWRFpYXVqslHLFkWDXReS0UspNKeUmIquUUu87W1QGnHfRsp4OEblgjgQqDrwKdASGKKU+FZHPnKvOhqsick0pBYBSqhCZvIF3IpuVUhOBzzH0DcRwBrokpjPtTYyH2U+BhsowcpiIzHeuujS0ztxBKVXO6vR5jBFq64AxSqlyInLGOcoyxNviADJJAHxE5Iwr9P1E5Fvrc6VUKSNYLjlJUoYopT7N7LqLvfjVuDjaCaTJbyKUUsuAH83zrkC4E/VkxiCM6TXVlVLrAA/gCedKcoyIfGuur3CPiOxztp4MqGjOZ1ZW/2OeezhPlmOUUq0xnD9XgPEisiqLW5zJbGCTUmoBxkNLR2CWcyVliKXTF6uUagucxJgW4moUmPIPeCil7hWRvwGUUtVwwTIFnFNKlcR4+/u9UioBSHaypoxYpZT6EJgPpK5XJiJbnScpPUqpUIxRC9Ux6oHGIpKglCqBMdXOlZxAMUqpMKC4UioQ6A8sdrImRwzEqPvnYLRPyzFGMbkcSqkHgN4YIytXAKEislUpVRnYgJF/nY7WmatswWjnldXftuYhgKtNWV2jlPqNtNHJnYHVSqk7AJeZbqeUqotRh5YzTlUi0ENE9jhXmQ19gd3Azxh9J+VcOZqCjBJxxZcwmv8ySqnOQDOMymu19dx7V8N8U3kfhtZ9IuL0txaOMB8EJgBFRKSaUqoBMMaV1gQx11TIEFca5qqU+gPjIfpDjI6fDa72IAiglGoEPGaerhaRbc7UkxHmQrZrgLsxHlBLA2+LyK+Z3ugEClD5bwNMA/42g7yB/4nIMqeJcoDZ6b+CYc9ngDLA9yJy2qnCHGCuC2aPuNraVUqpWcDXIpJu5JdSqpWIRDlBlkOUUm4Y64MEYeSBZRjadUc0m5gj/r4G5opIkt217s5eb8WCqfMr4Bet8/bCHEVl3e9fC8xztXKvlFoPjLC88FNK+QHviMijThVmhTk6+UmMF+jJGI7qeSJy1qnCNAUS7QTSaDJAFaAdDZRSW4CWQLSINDTDdolIPecqK5gopaJJm6ZgedNmwWUeBJVSpc2pIOUcXXfBYeEFBqXUk0CEiFw0pwY0Asa5ogMQQClVFLjfPP1L9G57GhdCGbtYfisizzpbS0YopT4WkVdVBguuu9JLlYKEmfazRMRlNn9wREHRaUEp9RKGE/2ceV4W6CYiXzhXWcFEKbVDROpnFeYqKKXuwlgLbhDwhnZQam4VPR1Mk6+YjpX3gYoYD9aWHVdKO1WYY1x6RwM7kkXkvGWtBROX8/CaC8EOIO1hdS8wWUSinSbKMcNEZKOzRdwEPwDtsB0ebsGlhoUrpYaKyAcqg504XHAu+1siMlcp1RxojTHSzrKYpUuglGopIisdOKyrK6VwhfUrAJRSa80FVy+SfhqDS9b/SqkywCjAstZSDMboSpdYF8rKlqlBuLBNzU0APJRSRUTkWtZ3OAVLmz4h01gugFJqF47beEv6P5DPkjLETPvyLp72BUanFS+IyOeWExE5q4wd+FzKCVSA+v1/K6XeIq0eeBY47EQ9GWKO/O4GBAJLceE1yzSui3YCafKbDzDmWLvsNrZWuPqOBtbsVko9DbgrY2eLl4H1TtZkg7n+y2RgjHkojNEVM5RSA0TEldaG+gJDm0sjIu3Mv9WcreUmsJT5grITh2VHqLbAFBFZpIxd11wJX2AlEOrgmuAa61cgIs3NvwVpe9sZGGsvdDHPu2PsuuVohGi+U8BsaeEIsE4p9Su2u1hOdJoiK6w2BGggIp9YX1NKvYLhCHQV2jlbwC1yFBdOeysKik4AN6WUskyrMkcyFXGyJkcUlH5/H+BtjHZTYfTzeztVkR1Kqbcxyv5e4CdguIi46rp6GhdHTwfT5CtKqXUi0szZOm4G++lU5rzmXSJSVym1zTLtyhUwFwEdge1aC2NF5IpThVlhTrF6RUR22IU/AHwmIr5OEeYAV0vfm0Ep1Z60UQvRIvKbM/UUdMyFLP8BAoAHgSRgk6sODS8omFMW7sbqJZQrTrFTSm0XkQZZhTmLgjgVNKN14VxpPTgApdRWEWlkF1bg2gRXogClfYHQCWAuXO8NTMVw+vcFjovI687UZU9B6ve7OkqpGxhr/1nWq7I8xLvcCECN66OdQJp8RSn1CeCFsaWl9Y4rLvHG2hql1BcYW29b72hwAhgC/CYi/s7SVhBRSv0lIvff6jVnoJQ6h/EWyCGutjaEUuo94GHgezOoG7BZRIY7T5VjlFIPYTgsq2LrCHCpzovpWG2D4fg9oJSqBNQTkeVOlpYOV5+6ZEEpNRbohdGJvWEGu8waW9YopTYAQ0RkrXneDJggIk2dq8xAKfWbiLRTSh3G8bplLjMV1B7lolswK6W6AU8DzTEWr7dQCkgRkQCnCHOAgymWqZdwzak2gOumvT0FQae50Pr/gFaQuovd1yKSkumN+UxB6fcrpXyAwRiONeu+icu0T0qpqpldF5Gj+aVFU/DRTiBNvqKU+sZBsIhIn3wXkwXmyJ9OGB1CgNNAJRFxma1iM1rA0oIrOSuUUltE5MFbveYMlFIHgOczui4irjQtAKXUTowpDDfMc3dgm6s5VgCUUvswHKm7SHMEuGznRSlVEShmOReRY06U4xCl1DyMqUvfmkHdgfoi4hJTlyyYaV+vIKy3oYwdFr/F2MFMAWeAXvYjGTU3j7LdghngFC60BbP5gFUNeBcYZnXpIrBTT7vIPq6e9hYKis6CREHp9yuldmCMqtpC2nRw62miLolSqgJwWvQDveYW0WsCafIVEcl0fq1SariIvJtfejJDREQpdQhjDaAuGAvEzXOuqnRYFrDshPGm5TvzvBvG+guuRHVznr09ChdawNjkkqs5em6COzEeVMF4cHVVEsUFt4O3x5xe9xFQGUjAGBX4F1DHmboyoLqIdLY6f1sptd1pajJmN0Y+dandFR0hItuB+kqp0ub5BSdLyhBzSq03tm+vXeotu8k0YJDYbsH8FeASWzCbjuijQFPTIVRTRCKVUsWB4hjOIJejgEyxdOm0t6Kg6MRc//FdoDa2Lypcqj+VVb/fhUgWkSnOFpEZSqkmwHsYfb2xGA7LChjrQ/UQkQhn6tMULLQTSONqPInRqDkNc0joUxiOlNPAHIxRcy43/cviqFBKjRWRFlaXFiulMpzO5CQ6ZHLN1XZjcckdITLhXWCbUmoVhlOtBeByU8FMRimlvgaicOGh4RgdrCZApIg0NHe26+ZkTRmRpJRqbjd1KSmLe5yBJZ/uxjbtXWnE4rMi8p1SapBdOOB6C8QqpWYADwB7sJpih4ssCm7HHZaHawARiVZK3eFMQY4wd1h6EWM0SHWgCsYIgVbO1OWIjKZYAi4zhcWkQKQ9BUcnGAvVjwImAf4YixirTO/IR1QB2RHUal21xUqp/sAC/t/enUdJVtXZHv9ukFEo0AdOrYzt0EgXg6KAiIJit6KoKNIgisNrZ0RUWsUBBG0HQBvLCRGQSWwRB0AFFKEAURSwGBRURFFRnhOTDDLt98e5URWZFZlZUFScc4v9WYuVeW9ULfaqyIiM+7vn/H4Tfz+11F/tk8A+lBt93wOebfuHkh4HHA+kCBSLLEWgaE0Lv8CuoPQDeJ7tKwEk7VU30ozWlLSe7asAJK0LrFk50wSLurJG0omTVjXUcJwWHrs9X0sFi27b4rmUgsVmlNfQO2xfWzXY1F4JPA5YjrYvWu+w/VdJy0haxvaZkj5SO9QUXgcc3fUGArgO2L1inqkcRRkVPGErYGMGF3x9mb61ue0NaodYRH0ZwfxG4EnA+QBdT7CH1I00pZdQVgK2vsWyL899X3ICrGT7DEnqVrHtJ+kcSmGoBX2ZCHohE/uq7T30mGlrpfoDBn0JJe1v+4cAtq8Y3KiIWFQpAkVrWtjT+iLKSqAzJZ1KGcPY+rvrXsBZkq7qjtehNAzsoxZ+4Q6P330ecPLQcVMFi27b4te7nkrNb7Oi9Kr515n/WHXXS1qFUhA+TtKfgOZ6gnTNQR9ruw9bl/5i+xO1Q0zH9qHd1+amAU3hB5I2sP2z2kEWwfAIZmhwBHPnH7ZvH1xUSXoAbXw2GaUvWyybH7/d6UtOgNu69/9fSnoTZZplM8VK24PPTXNt/2b4MUmbjT/RaLbXrZ3hHhi+eTJ5tW+r71HRqDSGjqa0NIa1WwL8AsoWkG0pd7G/1uJ0IABJK1BWWABcYfsf0/35VmnEeN6aWvqZnIqkTwFfsP3j2llmIukw4OOtX7R2r/9bgWWAl1KWXx9n+69Vg40g6exJ20GbJOljlGX2JzFxuX1r/UuQ9FHgA5SfgVOBjYC32D522r84ZpK2phSpr6X8m2ZU8GLqnvvrgZcDewBvAH5m+91Vg43QTVv8BqUY1OQWy1gyukLK5ZQi4AHALOCjts+vGmwSSRcCO9i+pjt+GvDJ1m4GSVoOeD0LpmyeBRxq+45qoSaRdBdwM+V9fiXglsFDwIq2l6uVLfonRaBoiqR9bP937RyTdXuGdwJ2bmlc5DBJW7Jwc9CjqwW6lxosAjWVZxRJPwMeQ2lqOviA0OSFoKTLKX02fk3jF62TmsOuDCxru7nmsN32hVsp/ctuHpxvrJcBXc+qydzie6qkebY3lvRCys2AvYAzbW9UOdoEkq4E3koPpu1J+g6wk+3ru+MHAV+y/W91k03Ura54NfAsyvvTaZTR2819YJb0U+BQFn7+mxpsMMUk0xsoW4UOtX3b+FMtrC85ASTtZPuEmc7V1hWrPk1ZVb0p8N+Udgu/qxpskq5X4XJMnLJ5l+0pJ8VG9FmKQDFWktYE/pOFixVNjYrsG0nHUC6s57FgtKVbabx3T7S28qYnRaC1R51v9EKwF1mHm8PaXr+bxPJZ2y02hx3Vs8KtTYnpE0k/tf34buXaibZPlXRxg0Wg77VYRBtl1Ht7a+/3A5KWp6ysNfDzVnvuSJpr+2m1c8xE0iGUPoXHd6d2pqxeWwmYZftltbIN60tOGP3ZpNXPK5K2oBQrbwO2t/3nypEWMur9vcX3/Ij7SnoCxbh9g9Jj47ssKFbE4nsisEGLdyrvhXfUDjDpbuB6mjTavsGl9nsAR7S+xQpKsUfSVpQVNkd2heFVaucaoTfNYfvS00DSQyl3gR9h+9mSNgC2sH145WijnCzpCsoKqzd0P6fNrAIYcoWkL1K2hLU8bQ/gbklr2f4tzC8IN/c7S9L2lGlgv6KsBFpX0mttf7tuspEulPQh2t9iuYlHTDC1vXW3mqkVzeeU9GzgOcA/SRrusTaLhvrWjVhVtTJlVdXhklr8HHWXpPVt/wpA0nrkOiWWYikCxbitbLv6Rf5S6DLgYcAfaweZxMhCdgAAIABJREFUicr46v2AtSnvQYPtQOtRvmmh59LwyPqDq6VYdFcAh3UNTI8Ejrd9Q+VMI0nal1K0fCwl63LAscBTauYaoTfNYSVdABwBfHGw1aZRX6A854PeKr+gbGFrrghk+53dNLgbbd8l6Wbg+bVzjbAS5eL/WUPnmmpeP+TdwLmSBluVtqastmvNwcA2XjAddH3gm0CLRaDBKqrNh861OCJ+zUkFwLWANbrHWlpl1Yecf6BsT9uBMtlq4CbKttVWHDTzH2nK3pSBMFdRPpeuTbtNwSMWW4pAMW6nSHqO7W/VDrKUWQP4maQf0X5zyMMpH1QupNG7LIvaT0FtjLPH9ueBz0t6LOVDyyWSvg8cZntUH5aaXki5cLkIwPYfJLU4jnuupH2AlSRtR2kOe/IMf6eW/6A87xd0BaEjgdMbXBm4hu0vS3oXgO07u0aXrfoXYJ2uADjQVJ812725SOm21G1KKVgI2Mv2XyrHGuVPgwJQ5yoanb5le5vaGRbR2ygFwPmrqygr7B7Igh4sLWg+p+2LgYslPdT2hEyS9gQOqZNsouHPUd0q0MFEsB/Zbu71ZPuMbtv3YynPfW8HrEQsivQEirGSdBPwQModldtZsApkVtVgPddNW1hIa80hASSdb/vJtXPcF1rqZyFpWcpo+1cCjwK+DGwF3Gz7P2pmGybpR7afNOhd0H24/kFrjaH71Bx2oMv8XOAzlCaxRwCHtNIgWtJZwIuA73TP/ebAR1rsadKXPmuSVqT8nD4eWHFwvsU+e90q0Hm2b5a0G6VJ7CGt9AOTtGP37XaUVQBfpqyq2YnSF+httbJNp9u+Nvn5379eotG0YILp4AK7xe2Vfco5qidQM59JBiS9BDiQMm1LwFOBvW1/pWauySS9kTIBdLhx/S62P103WcSSkSJQxFJC/Zlk9GFgWcp2hZZ7GMyolSaMKqO3dwDOAA63/aOhx35u+7HVwk0i6e3AoykXWh8CXkXZxjSnarBpqEwHfKTtS2pnmYqk2ZQC4HMoBavjKEXAl9neuGa2gW4VyBxgQ8oW1jWBF7f476oyxa75PmuSTqBsB90V2B94KXC57T2rBhtB0iXARsBsyoqqI4AdWykCSjpymofdaGHts5ReK9sAnwdeTFlp8eqqwSbpPpO8FVjb9n8OVlzYPqVytAn6kFPSLpTX+1aUHpsDq1KmWT2zSrApSLoY2G6w+qfrr/bd1houq5sIOelcc0W1iPtKtoPFWKk02HgpsK7tAyQ9Cnj48EVr3HMammREuXv9T5TGls1NMgIGq4CeOHSuxR4GfXIZ8B7bt4x47EnjDjMd2wd126tupCy7fp/t71SOtZBu1coOlN+T84A/d5N43lo12AiSLgSup2y1fOfQEvbzu9UXTbB9UbdqcbDc/ue276gcayp96bP2z7Z3kvR820d1TaJPqx1qCnfatqTnA5+wfbik3WuHGujT1rohW9qeLekS2++XdDBt9oM6krIFfIvu+PfACUAzxZVOH3KeR3lfWoOJPQtvAporqAPLTNr+9VdgmVphprGMJA0K/93q6uUrZ4pYYlIEinH7NGWbwrbAAcDfgU+xYK9w3Dt9mmTUlx4Gi0K1AwDYPkLSP0namKH3ddtnt9gguiv6NFf4mWQ12zdK+r/Akbb37VYytGgn21eNesD2jqPOj9PQNpvJHtNNiWnxorUvfdYGRbTrJW1IGWe9Tr0407qp6we1G7B1d5G1XOVMC+nTFjsWTKy7RdIjKBfYLU4LXN/2zt0qFmzfqkHX/bY0n7PbPnk1CwpVrTtV0mnA8d3xzrTZZP004Mvd6joDrwNOrRspYslJESjG7cldL4ifANi+TlIq7YuvT5OMVgP2pUyGAZgL7N9isWIRNDHprtti9x/AzxjqXwKcXS3UJF0/sCl/JhvsC/YASQ8HXsKCaVatukbSrpSL/+EiYCt9QZ7XfX0IsCXwve54G0qfiBaLQPvVDrCIPtf1rngPZUz4KsB760aa0s6UbSyvtn1tN3npwMqZRjmGssXu3xjaYlc10dROlrQ65d/xIsp77GF1I410u6SV6H4HqExca7Hpbl9y0vVUm0NpYL88ZZv9za39LrW9t6QXUSaACvic7a9VjjXKO4DXAq+n5DydssUyYqmUIlCM2x3d3b/BL9g1KSuDYvH0aZLREZStFi/pjl9GWYJdfcXCZOrHOHsoE7ce2/IkC9urAkjan7Ja4RjKv+dLKb0MWrM/5c7gubZ/LGk94JeVM03lG8ANlG0Mzf0MDLbZSDqF0mfnj93xwykrQZtje+6oPmu1cw1I2tP2IZT+P9dRCr7rVY41k01sf2xwYPu33b9ra5rfYidpJ9snAMd2jWxP7F5fKzZ6Q2U/yqqKR0k6jlIQaHH73X70IyfAJyk3f06gbK9/OfDPVRNNwfaJkr5Dd90p6cGtDCwYsH03ZajCZ2pniRiHNIaOsZL0UsrdwCcAX6A0MXxP92Em7qVJk4wATnMZG96cKZrvLXSuBZKuYMQ4e9t/rRZqBEnfpmwJ+nvtLDPRiOlwo87FopN0me0Na+eYyeSc3fvWJS1mH+6zZnv9rkHsZ2030Wdt8J7ZSnP6RSHpPMrv++91x+8Anm772XWTTaQFEwzPptxQuZbSbLmZIpsWTFfs0/P/f4DNKcX/H9r+S+VII/Uo5wW2n9j1g5rdnTvP9pa1sw2T9FrKTZVbKTd9J9xMq03SpUy9StmtNbCOuK9kJVCMle3juiamz6D8IniB7VaXWTeva7D5SNufAg7rLlzWBJ4g6Xo3NoKzc6ukrWyfC/NX29xaOdNUbrDd4t51ACTNoXx4uQWYJ+kMJvYvaWqcdeeurhj8JUr2XRgqsNUm6b9sf3To33aCRv9Nz5P0r7YvrR1kBmcN9YYw5S72mXUjTan1PmuXS/oNsOakXlWDC6zZdWJNawfgFEl7A/9OGcPdWo8lWLDF7r0s2GL3vrqRFvJXSWcC60o6afKDrfWuknRGV0D95ohzzehLzs4tXTuFeZI+SmkW/cDKmUZ5O/D4VotpwHNHnBPwSGCfMWeJGJsUgaKGNYBbbB8paU1J69r+de1QPfVflAupgeUpq6xWoWyxarEI9HrgqK43kIC/Aa+ommhqZ0o6kHbH2V/Qfb2QcrHSB7sCh3T/Gfh+d64Vg6L0BdP+qQYM3cF8APBKSVdRfk6bLATYflPXJPqp3alWe0NA433WbO8i6WGUbUpNXfBPxfZfJO0AfJfynvXiwSSelgytop1Lu1vstgc2pWyrPXiGP1tN12R7ZWCNrrA2aLI8C3hEtWCT9CXnJC+jTNl6E2XF8qOAF1VNNNqvKDeqmtQ12gZAZbjGrpR2Bb8GTqyVK2JJy3awGCtJ+1L2Lj/W9mO6aRYn2G5mjHGfSPqx7c2Gjj9p+03d9z+0vXm9dNOTNAvA9o21s0ylu9M6mW03Mc5e0hdsv6J2jqij61kzpeEPt3HPdHfWr6f02diDsi3oZ7ZbbxI+gaQTbVe9MBxqCq/u6/LAnd33bqWRraTdbB8r6a2jHh/uZ9QKSWva/vM0j8+xvcc4M036/+8JvIVSSLmGBcWVG4HDbH+yVrZhfcl5T7Tw2u9ybEK5KXk+Da5UlvQYys3UXSjT9f4XeLvtaX+/RvRdikAxVpLmAZsAF9nepDs3fz9z3DOSrrQ9shGgpF/ZXn/cmabSxw/YretZP4hebLOSdDLTTzFrbtWFpGNsv2ymc7VIOtf2Vlp4QtxgxVITRYBhk/qsidJnrcWpS9OS9JPB79qYnqTX2j60u1m1ENvvH3emxdXK7whJe9ieUzvHTPqSc1G08tqX9CPgXOBShgbB2D6qWqghku4GzqFMLbyyO3dVKz2LIpaUbAeLcbvdtiUNpoO1uH+5T86X9J+TL066Rnw/qpRpKoPnetQkqCar0Wp/nP3K3V02jXqwoW1r0J9tVgd1X3cEHgYc2x3vAvymRqBF8PjhA5UJjE+olGUhtrfqvrY4BW4qe7hM35r/3qoFE7n6pJn31q7/2zzbN0vajbKd6X9s/7ZyNABsH9p97V2xp3W250jaENgAWHHo/NH1Ui2sLzkXUSuv/Tttj7z514gX0fWnk3QqpV/hyM9UEUuTrASKsZL0duDRwHbAh4BXAV9cWu68jFvXqPTrlCW2gwv+JwArUJpu/79a2aYi6Sm2vz/TuRZIOpEyzn5wx+plwEa2mxhn362s+DGjP7A0s21tlG47oG3fVDvLKJLOtr31TOdqkvQuSuPKlVjQc0HA7ZR+O++qlW0qkjYFtqJcoJxr+yeVI400agVFK3fW74lWVoJAWfULbATMpvSyORzY0fbTqgbrSPrEdI+3slrxnmjl+e9WVz2dUlz5FvBsyuv/xTVzTdaXnIuioef+g8DVwMlM3A7W1Ij47qb0Cyg3fLalfO77mu3TqwaLWEJSBIqxk7QdE5fYf6dypN6TtC0LVgP81N0I3hZNcXHVxIeVydT4OPueXpQ+kdIfYFXKe8D1wKtsX1g12CSSLge2t31Vd7wu8C3b/1I32cIkfWi6go+kx9v+6TgzTZHjfcBOlEbrUD5wn2D7A/VSTSRpF0pj0KcCZw89tCpwl+1nVgl2L7X0HqEFY83fB1xj+/CW3vsl7d59+xRKEeB/u+OdgAtt71Ul2GJo5fnvmthvBPzE9kaSHgp83vbzKkeboC85F0VDz/1g8MuEC86Wt1tJejDldb9zyzfTIhZHtoPF2HRbFE7rPkSn8HMf6oo+zRZ+ACRtAWxJGWk8vDR4FrBsnVQz6tM4+744AniD7XMAJG1FKQq11hdsL8pI86u643WA19SLM7VFWPFzDGXrTW27AJvYvg1A0ocpKxibKQIB51FGLa/BxKlLNwGXjPwbbXtH7QBDbupWr+0GbN19Jliucqb5Bj1KJL0C2Mb2Hd3xZ4G+rgZoZfvirbbvlnRntwr0T7Q5ea0vOUduT510ruprX9JmwO9sr9sd707ZevUbYL96yWbWrVI6tPsvYqmUIlCMje27JN0iabWGeqrE+CxPGV3/ACb2BboRaHWpdevj7BfpQ14rU0I6Nw0KQAC2z+22tTWjawp8I2Xr6uO601fY/sfUf6tprfQ3+A2lz8Zt3fEKlPHBzbB9taTfAzfbnls7z0y6wvR+wNqU99ZBs+31KN+0VLzYmbLK6tW2r5W0FnBg5UyjPILyO2qwXWUVGhsTLmkN4I3AdZTC+oGU1Wu/At42aHBr+wu1Mk5ygaTVKT22LgT+Tnt9C6E/OQF2Z+Ei3ysG5xp47R8KPBNA0taUFhB7ABsDn6Pdz30R9wvZDhZjJenLwOaUlUA3D873ca993DuS1nbPRlerB+Psp9PKsnAASR8HVgaOpywP35lyIXMitNPMWtIPbG9RO8d9oZUtN5K+DmxGef83pTfcuZS77U39HpB0EvCy1m9YSLqCsmrtQuCuwXnbf60WquckvZJSWDuzO/U0YL9WphkBSDqd0mR/VeAZlNWUJ1MKQS+1/fR66aYnaR1glu2mV9a1mrMvW1YlXWx7o+77TwF/tr1fd9zMtvqI+6usBIpx+2b3X9x/3SLpQEoPo+HpG83su9YU4+ylsqDC/Rtn31K1f/DBb/IY5i0pOVv5OThd0ouArzp3S+4rX+v+GzirUo5FcRtwqaTWb1jcYPvbtUNMR9K5trfqVvwNv5YGq5ZmVYo2ku0jJX0beHJ36p22rx083kiPrYfa3kfll9LVtgcrqq6Q9MaawUaR9ELge7ZvsP0bSatLeoHtr9fONqwnOfuyZXVZSQ+wfSelUDm8nTrXnxGV5UUY4/YV4Dbbd8H8PkEr1I0UY3YcpeHmc4HXUZY0/7lqooX1bpx9X9jepnaGRfRWys/BXZJupdEL1kV0e+0AsKDnSk/05YbFmV1R/atMnLzTxIo6ANtbdV9HvZ82qSv6fGOKh1vosXUXlDckSX+Z9NjdFfLMZF/b8wvAtq/vJnG1VFyBHuTs0ZbV44G53c/nrcCgD+A/A02vsIy4P0gRKMbtDMoe4b93xytRGi5uWS1RjNv/6abC7Nl9gJkrqakPMrYHzQC/6xHj7CtEWlzVe8JMtbpqoLXVVX26YO1+JufZvlnSbpQL1EMG2y5tb14535dtv6SbvLNQEdV2a03BsX2UpJWAtWz/vHaeaQxWqzxx6FxLK+qA+X22LrG9Ye0s94Hq76fAet2WRQ19T3e8br1YU1pmxLkWr0F6kbMPPTZtf1DSGcDDgdOHVtQuQ+kNFBEVNffGFku9FW0PCkDY/ruklWsGirG7o/v6R0nbA38AHlkxz3TmsPAd31HnWtfChKDpVlc1p9tm8VJgXdsHSHoU8HDbLTYJ/QywkaSNgP8CDgeOpvQyacGe3dfnVk1xD0h6HnAQpaH9upI2Bva3vUPdZBP1ZWVdN3HpYklr2f5t7TyLqYXVoM8f+v6gSY9NPm7BBZI+BnyK8u+3B6WPVWv6khN6sGXV9g9HnPtFjSwRMVGKQDFuN0vadLBUXdITycjt+5sPdNO23kYpqMyiNDZtRt/G2fdhQtBgdZXt99fOsog+TdlWsS1wAGX14qcojY1bc2e3LeT5lBVAh3fjeJtg+4/d1z41hN8PeBJd3yLb8yQ1t8Kiey/dF9i6OzWXUqxqcXXAw4GfSvoREy9amyqs9cHwNiBJa3bnWttWPWwP4L2UreBQVoC/p16cKfUlJ/Rny2pENChFoBi3PYETJP2BcpflEZTpQHE/YfuU7tsbgFbvYvdtnP3hjJgQ1BJJn5ju8ZbuXnaebHtTST8BsH2dpOVrh5rCTZLeBewGbN31Wluucqb5RjQEnv8Q7fZZutP2DYNm8J0WVoBMdgRwGfCS7vhllElRO1ZLNLW+FIBnUr3HVrdS8X2UooWAZSTdCcyxvX/VcCPYvhl451SPS5pju/oWob7khN71WIuIxqQIFOO2LrAJsBbwQsq4+BY/WMcSIukoYE/b13fHDwIOtv2quskWGOpV9IWerF5ofkIQ7S6pn8odXTHFMP9ue4sNV6EU0ncFXm37WklrAQfO8HfGpk/9lYZcJmlXyoSbRwNvpkzlac36tl80dPx+SfOqpZnGTE1sJf3A9hbjyjNNjqZ7bHXeAmwFbGb71wCS1gM+I2kv2x+vmu6e60uvvWZydu9LHwI2YOKk1fWqhYqI3kgRKMbtvbZPkLQ6sB1lvOVnWNDcMpZ+swcFIJi/wmKTmoGm0fw4+04fJgQtdNeyaxa7iu0bK0SaySco48wfIumDlBVgTW4L6CYZfWzo+LeUnkBNkbQ+8Hvb/5D0dGA2cPTw+0FD9gDeTXk9HQ+cRtkW2JpbJW1l+1yYX8Do6xbrFWf+I2PReo8tgJcD29mePxnM9lVd0ep0oG9FoLjnjqRsBf04ZVX1K2mjaXlE9ECKQDFug60q2wOftf0NSftVzBPjt4ykB9m+DkDSg2n3vagP4+yhJxOCACR9kfJveRdlddBqkj5mu5mVKwC2j5N0IfAMygfrF9i+vHKsCXq4zepE4IndiODDgZOALwLPqZpqBNu3AO+W9JFy6JtqZ5rC64Gjut5AAv4GvKJqonuvlVXBTffY6iw3XAAasP1nSc1sBY0laiXbZ0hSt0ptP0nnUApDERHTavXCK5Ze10g6lDIm/iOSVmD0SM5Yeh0MnCfpK93xTsAHK+aZTvPj7KE/E4I6G9i+UdJLgW9RJpddSEPbl4b8ktIH6gEArU026uE2q7tt3ynphcD/2J4z6LnUGkmbUfrtrNod3wC8ynZT2xptz6OsWpnVHbe4qq5vmu6x1ZmuL1H1nkX3Ql9WsLSU87ZuNe0vJb0JuAZ4SOVMEdETKQLFuL0E+HfgINvXS3o4sHflTDFGto+WdAFllYqAHW3/rHKsqfRinH3PJgQt192pfgHwSdt3SGplBcB8kvag/Jv+P8qqJVFWKsyumavn7pC0C2VF3fO6c61dXA8cDrzB9jkAkraibL9o4vmXtJvtYydNL2TQyNr2x0b+xba1coHddI+tzkaSRhX8RDvb6u6JQ2oHWEQt5XwLsDKlX9kBlC1hra1Yi4hGyW7us3dELIUkzepWgDx41OO2/zbuTDOR9FzgHOBRLBhn/37bJ1UNNomkEykTggZ9d14GbGS7uQlBkt5MWf1zMWVb6FrAsbafWjXYJJKupEwI+2vtLEsLSRtQtgL+wPbx3cj1nW1/uHK0hUj6vu2nzHSuFkmvtX2opJFbP2w3NYlL0guAfwYutX3aFH9mQ9uXjTdZLEmS1gDeCFxHWVl3IPBU4FfA22xfWTHefH3JOYqkB3ZTzSIiFlmKQBExFpJOsf1cSb9mYu+HQf+STLS4lyTNs73xTOdaIGlZ23cNHQtY1vadFWMtRNKZlMarTeXqs66o+i3brU5Zm0/Sxyl32Y+nvF/tTLlAPBHaarreOkmfpjTXP4/SY+tk28012e5hj63mSToduICyrfIZlNV0J1MKLC+1/fR66RboS85hkragrFhcxfZaXSPz19p+Q+VoEdEDKQJFREyhD+PsoYxWBvaeNCHooBbGLU/WFQFPAI5srdEywND2mscDjwW+ycSJa33cZtMESccCW1AKKU0+/wNdEXAqbmVCoKSPAh+gTAQ7FdgIeIvtY6sGGyLpMsrKxLskrQycY/sJtXPFkifpYtsbdcX+q22vNfRYMzcq+pJzmKTzKVMrT7K9SXfuMtsb1k0WEX2QnkARMRaSNp3u8UbvrPdlnH2fJgTNBv4DOLxrankE8KWGGtoOmi3/tvtv+e4/aGd6US/Z3q1rYLwLcGTXC+pI4PgGp289c3jFWsOeZfu/umbbv6c02j8TaKYIBNw++Le0fYsGjYvi/mDwvFvS5GlmLa0I7EvOCWz/btLLqQ/vWRHRgBSBImJcDu6+rkgZZX4xpWAxGzgf2KpSrun0Ypx9nyYEdRf7hwGHSdqast3m4920uANq914Y9FKRtJPtE4Yfk7RTnVRLj64v2InASpTGpi8E9pb0Cdtz6qab4MruZ/KIllcssaCx9nMoxbS/NVhjeZykS7rvBazfHQ+2WTXRbDuWiPUknUR5rgff0x2vWy/WQvqSc9jvJG0JWNLylAbRLb9XRURDsh0sIsZK0peAD9q+tDveEHi77VdUDTaCpJcD7wImjLO3fUy9VAtMNSFooMWtS9245e2BVwLrAMcAx1F6L/y37cfUS7eApItsbzrTuVh0kp4HvApYn/K8H2X7T90Wocttr1014BBJq1JWrL0SaHHFGgCSPkyZtHcr8CRgdeAU20+uGmyIpGmfV9tXjytLjJekp033uO2548oynaGcKwGPpqz++RXlddVMzmFdM+tDgGdSilWnU7avZ5hBRMwoRaCIGKs+NTGG+RONBuPsz2hpnP0ME4Jse/+xh5qBpKso21UOt33epMc+YfvNdZLNz/BsyqqKlwD/O/TQLGAD20+qEmwpIOlo4PO2zx7x2DNsn1Eh1oyGVqytTikIV1+xNqzrVXbjUM+dWbavrZ1rOt0F7F+dD6H3G5LWBLD959pZJpO0HPBBSpH6t5Tf948EvgDsY/uOeukiIu57KQJFxFhJOh64mdKzwsBulOkWu1QNNqRv4+wlPcX292c61wJJq9j+e+0cU+kmrGwM7A+8b+ihm4AzB1sD456TtDrlLjvAL2zfUDPPdPqyYg2g2xKyDkNbVW0fXS3QJJI2Bz5M6VV2AOXfcg3KCquX2z61YrxYgrr+T+8D9qAUVpYB7gTmtHSTopsGuArw1kF/sm579UHArbb3rJlvmKQ5TNOfrvaNlIjohxSBImKsJK1IaWS8dXfqbOAztm+rl2qivo2z78vWJUnbAG8CHteduhz4pO2zqoWaQndnWMDgYv/nuRt873T9Kj4HPB/4NeVCcG3ga8DrbN9eMd5Ira9YG5B0DGV73TwWNIV1K/kAJF0A7AOsRvk5eLbtH0p6HKWPUYvN9uM+IGkvysrK19j+dXduPeAzwKm2P14z34CkXwKPmbwyrSsGX2H70aP/5vhJ2n3o8P3AhJXAto8ab6KI6KMUgSJi7CStBKxl++e1s/SZpC2ALSkNdoc/TM8CXmh7oyrBRpC0PfBJygqbiygFlk2B9wBvsv2tivEW0vWIOBr4DSXro4DdR21liulJ2p9SqHjd0F32VYFPUcYxv7dmvlFaX7E2IOlyyjbFZj/MDW/3lXS57X8ZeuwnKQItvST9BNjO9l8mnV8TOL2V517SL6Za3TfdY7Xl9RMR91ZzU24iYukmaQfgQMrY7XUlbQzsb3uHuskW6NE4++UpS9gfwILR5gA3Ai+ukmhqewMvsH3x0Ll53SqBOUBTRSDgY5Tx2z8HkPQYSl+YJ1RN1U87Ak+yfcvghO2bJL0B+CHQXBEIWEnSm1l4m9WrqiUa7TLgYcAfaweZxvCI7VsnPdZs8SruE8tNLgBB6QvUrbZsxc8kvXzyNkpJuwFXVMq0KPL6iYh7JUWgiBi3fSlTbM6CMt5c0joV84zSi3H23cSSuZK+0IMJOw+bVAACwPYlkh5aI9AMlhteqWb7F41dtPTJ3cMFoAHbf5fU6kXMN4BzgO+yYJtVi9agXMD+CPjH4GRLRXVgI0k3Ut5DV+q+pztesV6sGIPptnq2tA30jcBXJb0KuJBSXNmMMi3shTWDRUQsCSkCRcS43Wn7htIvsk22t4H54+xfM3mcfc1sU7hF0oHA4xm6qLK9bb1IC7n5Xj5WywWSDqc0sQV4KeXiIO45dxOsRr3o7x5xrgUr235H7RCLYL/aAWZie9naGaKajYaKfsOaKgDavgZ4sqRtKb9HBXy7xYmFkm5iwQqglScVVW17Vp1kEdEnKQJFxLhdJmlXYFlJjwbeDJw3w9+p5XGDAhCA7cu67WutOY4yzvy5wOuA3YHWxvCuL+mkEecFNNVou/N6yt3hN1Myng18umqi/lqNUkAbVQRqdSXQKZKe01qvqsnPRc+5AAANPUlEQVRsz5W0NvBo29/tRsSn6BJN6FsB0Pb3gO/VzjEd26vO/KciIqaXxtARMVbdRcq7gWdRLgpPAw5oaTrYQB/G2QNIutD2EyRdYnt2d26u7afVzjbQNVqeUre1rTcknWj7RbVzLE0kPd72TytnGNxlF/BAyharO2j0Lruk/wReAzzY9vpdYf2ztp9ROVpEREQ0KkWgiIgp9GGcPYCkH9reXNJpwCeAPwBfsb1+5Wj3WF+KK5nKct+TdJHtaZuyt6KFglWXYx6lx9r5g59HSZfa/te6ySIiIqJV2Q4WEWMxxVag+RprZAqA7dskfRb4VuPj7D8gaTXgbZRJW7OAvepGutda3Bo2Su6g3PfabRS2sGOAFgpW/7B9+6DHmqQHkJ/NiIiImEaKQBExLlsAv6OM2T6fHlzw9WGcPYDtU7pvbwC2qZnlPpAL2PuvPj33rbx/zZW0D2Xq1nbAG4CTK2eKiIiIhi1TO0BE3G88DNgH2BA4BNgO+IvtuQ33gxmMs78eyjh7YJ2agUaRdJSk1YeOHyTpiJqZ7gdaKQJEHa0UrN5JaQJ/KfBayqrFd9eNFBERES1LESgixsL2XbZPtb07sDlwJXCWpD0qR5vOnbZvqB1iEcy2ff3gwPZ1QF/71fSluNKH8eF9c3vtAD20h+3DbO9k+8W2D5O0Z+1QERER0a4UgSJibCStIGlHyrStN1KaGH+1bqppTRhnL2kObY6zX0bSgwYHkh5Mf7f7NlFckfQUSd+R9AtJV0n6taSrBo/bPr1mvj7q/k0f2H2/m6SPdePNAbC9eb1091grBavdR5x7xbhDRERERH9kOlhEjIWkoyhbwb4NfMn2ZZUjzagv4+wlvRx4F/CV7tROwAdtH1Mv1WiSngLsB6xNKVQNRm831RBa0hWU5toXAncNztv+a7VQPSfpEmAjYDalsfLhwI62n1Y12Ajdz+k82zdL2o3SBPoQ21dXjgaApF2AXYGnUqYWDqwK3GX7mVWCRURERPNSBIqIsZB0N3Bzdzj8xjMoAswaf6qlh6QNgG0p/55n2P5Z5Ugj9aW4Iul820+unWNpMhgBL+l9wDW2D291LHzrBatuBdW6wIcofYEGbgIusX1nlWARERHRvL5uF4iInrHdm+2nfRlnL2mW7Ru77V/XAl8ceuzBtv9WL92UbrD97dohFsGZkg6kbFf8x+Ck7YvqReq9myS9C9gN2FrSssBylTNN5U7blvR8ygqgwyWN2npVhe2rJf0euLnhxvoRERHRoBSBIiIW1pdx9l8EnktZVbPQ6iqgqS1Wnb4UVwargJ44dM6U1VZx7+xM2cL0atvXSloLOLBypqk0X7CyfZekWySt1pMG9hEREdGAbAeLiJiku+DbDtiFsh3km8Dxtn9aNdhSQNKZI07bdoor0QxJD6MUrH5s+5yuYPV020dXjjaBpC9Tpi1+hwXbbbH95mqhIiIiomkpAkVETEPSCpRi0IHA/rbnVI40n6Rpe6k0uLqmNyStBuwLbN2dmkt5/rPi4h6SdBMTV6rNf4j0A1ssU21Rs33UuLNEREREP6QIFBExQlf82Z5SAFoHOAk4wvY1NXMNG1pVsyJl29LFlAvr2cD5treqlW0qfSmuSDoRuAwYXEy/DNjI9o71UsWSJulc21uNKFw1W7CStBKwlu2f184SERER7UsRKCJikr6Ns5f0JcpI+Eu74w2Bt9t+RdVgI/SluCJpnu2NZzoXUZOk5wEHAcvbXlfSxpSiahPN6yMiIqI9KQJFREzSt3H2fSpY9CWrpB8Ae9s+tzt+CnCQ7S3qJotYQNKFlGblZ9nepDt3qe1/rZssIiIiWpXpYBERk/RpnH3nckmfB46lFK12Ay6vG2lKt0raalJx5dbKmUZ5PXBUt31NwN+AV1RNFLGwO23fIE0YYJi7exERETGlFIEiIvrvlZSixZ7d8dnAZ+rFmVYviiu25wEbSZrVHd9YOVLEKJdJ2hVYVtKjgTcD51XOFBEREQ3LdrCIiKVA35rDtlpckbSb7WMlvXXU47Y/Nu5MEVORtDLwbuBZlKLqacABtm+rGiwiIiKalZVAERE9J2kHygj75YEmm8NOVVwZbGNpqLjywO7rqiMey12TaIrtW4B3S/pIOfRNtTNFRERE21IEiojov32BJwFnQdnKJGmdinlG6UVxxfah3bfftf394ce6/kURzZC0GXAE3etK0g3Aq2xfWDVYRERENCtFoIiI/hvVHLYpPSyuzAE2XYRzETUdDrzB9jkAkrYCjgRmV00VERERzUoRKCKi//rUHLbp4oqkLYAtgTUnbV2bBSxbJ1XElG4aFIAAbJ8rKVvCIiIiYkopAkVE9N8elOaw/wCOp2sOWzXRJD0qriwPrEL5/Ti8de1G4MVVEkVM7UeSDqW87g3sDJwlaVMA2xfVDBcRERHtyXSwiIhY4iQ9DXg68Drgs0MP3QScbPuXNXJNRdLatq+unSNiOpLOnOZh2952bGEiIiKiF1IEiojoKUknTfd4S9PBBvpSXJH0HWAn29d3xw8CvmT73+omi1hA0rK276qdIyIiIvoj28EiIvprC+B3lK0g5wPtdoZe4BZJBwKPB1YcnGxwxcIagwIQgO3rJD2kZqCIEa6U9BXgCNuX1w4TERER7VumdoCIiLjXHgbsA2wIHAJsB/zF9lzbc6smm9pxwBXAusD7gd8AP64ZaAp3S1prcCBpbRoaZR/RmQ38Ajhc0g8lvUbSrNqhIiIiol3ZDhYRsRSQtAKwC3AgsL/tOZUjjSTpQttPkHSJ7dndubm2n1Y72zBJ/w58DhgU07YGXmP7tHqpIqYmaWvKqsDVga8AB9i+sm6qiIiIaE22g0VE9FhX/NmeUgBaB/gE8NWamWZwR/f1j5K2B/4APLJinpFsn9pNWNqcss1uL9t/qRwrYgJJy1Je/6+kvP4Ppqy2eyrwLeAx1cJFREREk1IEiojoKUlHUbaCfRt4v+3LKkdaFB+QtBrwNmAOZUT8XnUjTeku4E+U3kUbSML22ZUzRQz7JXAmcKDt84bOf6VbGRQRERExQbaDRUT0lKS7gZu7w+E3c1HGQ6c3yL0k6f8Ce1JWKc2jrAj6QYMNrON+TNIqtv9eO0dERET0R1YCRUT0lO3eNffvVi/tOWn0+sG2X1U32UL2BDYDfmh7G0mPozSyjqhO0hy6wq+08FBA228ed6aIiIjohxSBIiJinGaPGL2+Sc1AU7jN9m2SkLSC7SskPbZ2qIjOBUPfvx/Yt1aQiIiI6JcUgSIiYpyWkfQg29cBSHowbf4u+r2k1YGvA9+RdB2liXVEdbaPGnwv6S3DxxERERHTafGDd0RELL0OBs6T9JXueCfggxXzjGT7hd23+0k6E1gNOLVipIippLljRERELLI0ho6IiLGStAGwLaWB9Rm2f1Y50nySZtm+sVuhtBDbfxt3pojpSLrI9qa1c0REREQ/pAgUERFLXF+KK5JOsf1cSb+mrLAY7rpr2+tVihYxn6SbWLACaGXglsFDZDJgRERETCNFoIiIWOJGFFfmP0SKKxERERERY5EiUEREREfStNtqbF80riwREREREfe1FIEiImKJ60txpWsCDbAi8ETgYspqpdnA+ba3qpUtIiIiImJxZTpYRESMw8Hd15HFFaCJ4ortbQAkfQl4je1Lu+MNgbfXzBYRERERsbiWqR0gIiKWfra36QosVwOb2n6i7ScAmwBX1k030uMGBSAA25cBG1fMExERERGx2LISKCIixmmh4oqkFosrl0v6PHAspZH1bsDldSNFRERERCye9ASKiIixkXQ8cDMTiyur2N6larBJJK0IvB7Yujt1NvAZ27fVSxURERERsXhSBIqIiLHpU3FF0krAWrZ/XjtLRERERMR9IUWgiIgYqz4UVyTtABwILG973W7L2v62d6gcLSIiIiLiXktj6IiIGJuuuDIPOLU73ljSSXVTjbQv8CTgegDb84B1agaKiIiIiFhcKQJFRMQ49aW4cqftG2qHiIiIiIi4L6UIFBER49SX4splknYFlpX0aElzgPNqh4qIiIiIWBwpAkVExDj1pbiyB/B44B/A8cCNwFuqJoqIiIiIWExpDB0REWMjaWXg3cCzAAGnAQe0OB0sIiIiImJpkyJQREREZ6Ym1ZkOFhERERF99oDaASIiYunXo+LKFsDvKFvAzqesVoqIiIiIWCpkJVBERCxxkv7MNMUV23Nr5JpM0rLAdsAuwGzgm8Dxtn9aNVhERERExH0gRaCIiFji+lhckbQCJe+BwP6251SOFBERERGxWFIEioiIsWq9uNLl256ScR3gJOAI29fUzBURERERsbhSBIqIiLHoQ3FF0lHAhsC3gS/ZvqxypIiIiIiI+0yKQBERscT1pbgi6W7g5u5w+BekANueNf5UERERERH3jRSBIiJiiUtxJSIiIiKivhSBIiIiIiIiIiLuB5apHSAiIiIiIiIiIpa8FIEiIiIiIiIiIu4HUgSKiIiIiIiIiLgfSBEoIiIiIiIiIuJ+4P8D0RN6Hli3YAoAAAAASUVORK5CYII="/>
          <p:cNvSpPr/>
          <p:nvPr/>
        </p:nvSpPr>
        <p:spPr>
          <a:xfrm>
            <a:off x="207433" y="-144463"/>
            <a:ext cx="4064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3" name="Google Shape;103;p3"/>
          <p:cNvSpPr txBox="1"/>
          <p:nvPr/>
        </p:nvSpPr>
        <p:spPr>
          <a:xfrm>
            <a:off x="5423926" y="980728"/>
            <a:ext cx="6240693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High correlation between disease state and its corresponding medication.</a:t>
            </a:r>
            <a:endParaRPr sz="2000"/>
          </a:p>
          <a:p>
            <a:pPr marL="28575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Obesity risk level and the BMI.</a:t>
            </a:r>
            <a:endParaRPr sz="20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>
          <a:xfrm>
            <a:off x="609600" y="40641"/>
            <a:ext cx="10972800" cy="829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 panose="02020603050405020304"/>
              <a:buNone/>
            </a:pPr>
            <a:r>
              <a:rPr lang="en-IN" sz="36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</a:t>
            </a:r>
            <a:r>
              <a:rPr lang="en-GB" altLang="en-IN" sz="36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TATISTICAL TESTS</a:t>
            </a:r>
            <a:endParaRPr lang="en-GB" altLang="en-IN" sz="3600" b="1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9" name="Google Shape;109;p4"/>
          <p:cNvSpPr txBox="1">
            <a:spLocks noGrp="1"/>
          </p:cNvSpPr>
          <p:nvPr>
            <p:ph type="body" idx="1"/>
          </p:nvPr>
        </p:nvSpPr>
        <p:spPr>
          <a:xfrm>
            <a:off x="397934" y="980728"/>
            <a:ext cx="11650727" cy="576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Anova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[ Continuous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Categorical ] 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Analysis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Is_diabetic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OB_category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Age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400"/>
              </a:spcBef>
              <a:buClr>
                <a:schemeClr val="dk1"/>
              </a:buClr>
              <a:buSzPts val="2000"/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H0  -&gt;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Mean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of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OB_category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grouped is the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same;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Mean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of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Is_diabetic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grouped is the same;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Ha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   Means age is not the same</a:t>
            </a:r>
            <a:r>
              <a:rPr lang="en-GB" alt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sz="2000" dirty="0"/>
              <a:t>                                                               </a:t>
            </a:r>
            <a:endParaRPr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40" y="2910841"/>
            <a:ext cx="5477087" cy="2129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34" y="2899411"/>
            <a:ext cx="5884333" cy="228790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327" y="3011808"/>
            <a:ext cx="1092200" cy="10287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427" y="2903221"/>
            <a:ext cx="5351780" cy="229044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3698" y="3037920"/>
            <a:ext cx="1892300" cy="71437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44" name="Google Shape;144;p7"/>
          <p:cNvGraphicFramePr/>
          <p:nvPr/>
        </p:nvGraphicFramePr>
        <p:xfrm>
          <a:off x="370840" y="5463540"/>
          <a:ext cx="11612880" cy="12153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21660"/>
                <a:gridCol w="1777153"/>
                <a:gridCol w="1216660"/>
                <a:gridCol w="5497407"/>
              </a:tblGrid>
              <a:tr h="40513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u="none" strike="noStrike" cap="none" dirty="0" smtClean="0"/>
                        <a:t>Age</a:t>
                      </a:r>
                      <a:r>
                        <a:rPr lang="en-IN" sz="1600" b="1" u="none" strike="noStrike" cap="none" dirty="0"/>
                        <a:t> </a:t>
                      </a:r>
                      <a:endParaRPr sz="1600" b="1" i="0" u="none" strike="noStrike" cap="none" dirty="0">
                        <a:solidFill>
                          <a:srgbClr val="000000"/>
                        </a:solidFill>
                        <a:latin typeface="Courier New" panose="02070309020205020404"/>
                        <a:ea typeface="Courier New" panose="02070309020205020404"/>
                        <a:cs typeface="Courier New" panose="02070309020205020404"/>
                        <a:sym typeface="Courier New" panose="02070309020205020404"/>
                      </a:endParaRPr>
                    </a:p>
                  </a:txBody>
                  <a:tcPr marL="12700" marR="12700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38C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u="none" strike="noStrike" cap="none" dirty="0" smtClean="0"/>
                        <a:t>F - statistics</a:t>
                      </a:r>
                      <a:endParaRPr sz="1600" b="1" i="0" u="none" strike="noStrike" cap="none" dirty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12700" marR="12700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38C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u="none" strike="noStrike" cap="none"/>
                        <a:t>P - val</a:t>
                      </a:r>
                      <a:endParaRPr sz="1600" b="1" i="0" u="none" strike="noStrike" cap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12700" marR="12700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38C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i="0" u="none" strike="noStrike" cap="none" dirty="0" smtClean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Comments</a:t>
                      </a:r>
                      <a:endParaRPr sz="1600" b="1" i="0" u="none" strike="noStrike" cap="none" dirty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12700" marR="12700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38CD5"/>
                    </a:solidFill>
                  </a:tcPr>
                </a:tc>
              </a:tr>
              <a:tr h="40513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Is_diabetic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ourier New" panose="02070309020205020404"/>
                        <a:ea typeface="Courier New" panose="02070309020205020404"/>
                        <a:cs typeface="Courier New" panose="02070309020205020404"/>
                        <a:sym typeface="Courier New" panose="02070309020205020404"/>
                      </a:endParaRPr>
                    </a:p>
                  </a:txBody>
                  <a:tcPr marL="12700" marR="12700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1201.17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12700" marR="12700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0.00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12700" marR="12700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cap="none" dirty="0" smtClean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H0</a:t>
                      </a:r>
                      <a:r>
                        <a:rPr lang="en-IN" sz="1400" b="0" i="0" u="none" strike="noStrike" cap="none" baseline="0" dirty="0" smtClean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 rejected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12700" marR="12700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0513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OB_category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ourier New" panose="02070309020205020404"/>
                        <a:ea typeface="Courier New" panose="02070309020205020404"/>
                        <a:cs typeface="Courier New" panose="02070309020205020404"/>
                        <a:sym typeface="Courier New" panose="02070309020205020404"/>
                      </a:endParaRPr>
                    </a:p>
                  </a:txBody>
                  <a:tcPr marL="12700" marR="12700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10.19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12700" marR="12700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 dirty="0"/>
                        <a:t>0.00</a:t>
                      </a:r>
                      <a:endParaRPr lang="en-IN" sz="1400" u="none" strike="noStrike" cap="none" dirty="0"/>
                    </a:p>
                  </a:txBody>
                  <a:tcPr marL="12700" marR="12700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H0</a:t>
                      </a:r>
                      <a:r>
                        <a:rPr lang="en-US" sz="1400" b="0" i="0" u="none" strike="noStrike" cap="none" baseline="0" dirty="0" smtClean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 rejected</a:t>
                      </a:r>
                      <a:endParaRPr lang="en-US" sz="1400" b="0" i="0" u="none" strike="noStrike" cap="none" dirty="0" smtClean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12700" marR="12700" marT="95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2763520" y="4869816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AGE</a:t>
            </a:r>
            <a:endParaRPr lang="en-GB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8260081" y="4921886"/>
            <a:ext cx="107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AGE</a:t>
            </a:r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1" y="537210"/>
            <a:ext cx="11417300" cy="5923280"/>
          </a:xfrm>
        </p:spPr>
        <p:txBody>
          <a:bodyPr/>
          <a:lstStyle/>
          <a:p>
            <a:pPr marL="34290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endParaRPr lang="en-IN" sz="2000" b="1">
              <a:sym typeface="+mn-ea"/>
            </a:endParaRPr>
          </a:p>
          <a:p>
            <a:pPr marL="34290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 b="1">
                <a:sym typeface="+mn-ea"/>
              </a:rPr>
              <a:t>Chi square : </a:t>
            </a:r>
            <a:r>
              <a:rPr lang="en-IN" sz="2000">
                <a:sym typeface="+mn-ea"/>
              </a:rPr>
              <a:t>[ Categorical Vs Categorical ]</a:t>
            </a:r>
            <a:endParaRPr lang="en-IN" sz="2000"/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000">
                <a:sym typeface="+mn-ea"/>
              </a:rPr>
              <a:t>      H0 -&gt;  No relationship between features </a:t>
            </a:r>
            <a:endParaRPr sz="2000"/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000">
                <a:sym typeface="+mn-ea"/>
              </a:rPr>
              <a:t>      Ha -&gt;  Association is present between features </a:t>
            </a:r>
            <a:endParaRPr lang="en-US" sz="2000"/>
          </a:p>
        </p:txBody>
      </p:sp>
      <p:graphicFrame>
        <p:nvGraphicFramePr>
          <p:cNvPr id="111" name="Google Shape;111;p4"/>
          <p:cNvGraphicFramePr/>
          <p:nvPr/>
        </p:nvGraphicFramePr>
        <p:xfrm>
          <a:off x="685800" y="2564765"/>
          <a:ext cx="11049000" cy="3226435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667000"/>
                <a:gridCol w="1806787"/>
                <a:gridCol w="2034540"/>
                <a:gridCol w="4540673"/>
              </a:tblGrid>
              <a:tr h="70739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2000" u="none" strike="noStrike" cap="none" dirty="0" smtClean="0"/>
                        <a:t>Feature   </a:t>
                      </a:r>
                      <a:r>
                        <a:rPr lang="en-IN" sz="2000" u="none" strike="noStrike" cap="none" dirty="0" err="1" smtClean="0"/>
                        <a:t>Vs</a:t>
                      </a:r>
                      <a:r>
                        <a:rPr lang="en-IN" sz="2000" u="none" strike="noStrike" cap="none" dirty="0" smtClean="0"/>
                        <a:t>  Cluster</a:t>
                      </a:r>
                      <a:endParaRPr lang="en-IN" sz="2000" u="none" strike="noStrike" cap="none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33" marR="121933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2000" u="none" strike="noStrike" cap="none" dirty="0"/>
                        <a:t>P-value</a:t>
                      </a:r>
                      <a:endParaRPr lang="en-IN" sz="20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33" marR="121933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2000" dirty="0" smtClean="0"/>
                        <a:t>Significance</a:t>
                      </a:r>
                      <a:endParaRPr lang="en-IN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33" marR="121933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2000" u="none" strike="noStrike" cap="none" dirty="0" smtClean="0"/>
                        <a:t>Comments</a:t>
                      </a:r>
                      <a:endParaRPr lang="en-IN" sz="2000" u="none" strike="noStrike" cap="none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33" marR="121933" marT="45725" marB="45725"/>
                </a:tc>
              </a:tr>
              <a:tr h="53784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800" u="none" strike="noStrike" cap="none" dirty="0" err="1"/>
                        <a:t>Medication_Dyslipidemia</a:t>
                      </a:r>
                      <a:endParaRPr sz="1800" dirty="0"/>
                    </a:p>
                  </a:txBody>
                  <a:tcPr marL="121933" marR="12193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800" u="none" strike="noStrike" cap="none" dirty="0"/>
                        <a:t>0.14</a:t>
                      </a:r>
                      <a:endParaRPr sz="1800" dirty="0"/>
                    </a:p>
                  </a:txBody>
                  <a:tcPr marL="121933" marR="12193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800" u="none" strike="noStrike" cap="none" dirty="0" smtClean="0"/>
                        <a:t>H0</a:t>
                      </a:r>
                      <a:r>
                        <a:rPr lang="en-IN" sz="1800" u="none" strike="noStrike" cap="none" baseline="0" dirty="0" smtClean="0"/>
                        <a:t> accepted </a:t>
                      </a:r>
                      <a:endParaRPr sz="1800" dirty="0"/>
                    </a:p>
                  </a:txBody>
                  <a:tcPr marL="121933" marR="12193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800" u="none" strike="noStrike" cap="none" baseline="0" dirty="0" smtClean="0"/>
                        <a:t>Does not contribute much to the cluster</a:t>
                      </a:r>
                      <a:endParaRPr sz="1800" dirty="0"/>
                    </a:p>
                  </a:txBody>
                  <a:tcPr marL="121933" marR="121933" marT="45725" marB="45725"/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800" dirty="0" smtClean="0"/>
                        <a:t>Medication DB</a:t>
                      </a:r>
                      <a:endParaRPr sz="1800" dirty="0"/>
                    </a:p>
                  </a:txBody>
                  <a:tcPr marL="121933" marR="12193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800" dirty="0" smtClean="0"/>
                        <a:t>0.00</a:t>
                      </a:r>
                      <a:endParaRPr sz="1800" dirty="0"/>
                    </a:p>
                  </a:txBody>
                  <a:tcPr marL="121933" marR="121933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  <a:defRPr/>
                      </a:pPr>
                      <a:r>
                        <a:rPr lang="en-IN" sz="1800" dirty="0" smtClean="0"/>
                        <a:t>H0 rejected</a:t>
                      </a:r>
                      <a:endParaRPr lang="en-IN" sz="1800" dirty="0" smtClean="0"/>
                    </a:p>
                  </a:txBody>
                  <a:tcPr marL="121933" marR="12193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800" dirty="0" smtClean="0"/>
                        <a:t>Highly</a:t>
                      </a:r>
                      <a:r>
                        <a:rPr lang="en-IN" sz="1800" baseline="0" dirty="0" smtClean="0"/>
                        <a:t> associated with the cluster</a:t>
                      </a:r>
                      <a:endParaRPr sz="1800" dirty="0"/>
                    </a:p>
                  </a:txBody>
                  <a:tcPr marL="121933" marR="121933" marT="45725" marB="45725"/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800" dirty="0" err="1" smtClean="0"/>
                        <a:t>BP_riskscore</a:t>
                      </a:r>
                      <a:endParaRPr sz="1800" dirty="0"/>
                    </a:p>
                  </a:txBody>
                  <a:tcPr marL="121933" marR="12193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800" dirty="0" smtClean="0"/>
                        <a:t>0.00</a:t>
                      </a:r>
                      <a:endParaRPr sz="1800" dirty="0"/>
                    </a:p>
                  </a:txBody>
                  <a:tcPr marL="121933" marR="121933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  <a:defRPr/>
                      </a:pPr>
                      <a:r>
                        <a:rPr lang="en-IN" sz="1800" dirty="0" smtClean="0"/>
                        <a:t>H0 rejected</a:t>
                      </a:r>
                      <a:endParaRPr lang="en-IN" sz="1800" dirty="0" smtClean="0"/>
                    </a:p>
                  </a:txBody>
                  <a:tcPr marL="121933" marR="121933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  <a:defRPr/>
                      </a:pPr>
                      <a:r>
                        <a:rPr lang="en-US" sz="1800" dirty="0" smtClean="0"/>
                        <a:t>Highly</a:t>
                      </a:r>
                      <a:r>
                        <a:rPr lang="en-US" sz="1800" baseline="0" dirty="0" smtClean="0"/>
                        <a:t> associated with the cluster</a:t>
                      </a:r>
                      <a:endParaRPr lang="en-US" sz="1800" dirty="0" smtClean="0"/>
                    </a:p>
                  </a:txBody>
                  <a:tcPr marL="121933" marR="121933" marT="45725" marB="45725"/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800" u="none" strike="noStrike" cap="none"/>
                        <a:t>Is_thyroid</a:t>
                      </a:r>
                      <a:endParaRPr sz="1800"/>
                    </a:p>
                  </a:txBody>
                  <a:tcPr marL="121933" marR="12193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800" u="none" strike="noStrike" cap="none"/>
                        <a:t>0.45</a:t>
                      </a:r>
                      <a:endParaRPr sz="1800"/>
                    </a:p>
                  </a:txBody>
                  <a:tcPr marL="121933" marR="121933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  <a:defRPr/>
                      </a:pPr>
                      <a:r>
                        <a:rPr lang="en-IN" sz="1800" dirty="0" smtClean="0"/>
                        <a:t>H0 accepted</a:t>
                      </a:r>
                      <a:endParaRPr lang="en-IN" sz="1800" dirty="0" smtClean="0"/>
                    </a:p>
                  </a:txBody>
                  <a:tcPr marL="121933" marR="12193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800" dirty="0" smtClean="0"/>
                        <a:t>No relationship with the cluster</a:t>
                      </a:r>
                      <a:endParaRPr sz="1800" dirty="0"/>
                    </a:p>
                  </a:txBody>
                  <a:tcPr marL="121933" marR="121933" marT="45725" marB="45725"/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800" u="none" strike="noStrike" cap="none"/>
                        <a:t>Alcohol</a:t>
                      </a:r>
                      <a:endParaRPr sz="1800"/>
                    </a:p>
                  </a:txBody>
                  <a:tcPr marL="121933" marR="12193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800" u="none" strike="noStrike" cap="none" dirty="0"/>
                        <a:t>0.49</a:t>
                      </a:r>
                      <a:endParaRPr sz="1800" dirty="0"/>
                    </a:p>
                  </a:txBody>
                  <a:tcPr marL="121933" marR="121933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  <a:defRPr/>
                      </a:pPr>
                      <a:r>
                        <a:rPr lang="en-IN" sz="1800" dirty="0" smtClean="0"/>
                        <a:t>H0 accepted</a:t>
                      </a:r>
                      <a:endParaRPr lang="en-IN" sz="1800" dirty="0" smtClean="0"/>
                    </a:p>
                  </a:txBody>
                  <a:tcPr marL="121933" marR="12193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800" dirty="0" smtClean="0"/>
                        <a:t>No relationship with</a:t>
                      </a:r>
                      <a:r>
                        <a:rPr lang="en-IN" sz="1800" baseline="0" dirty="0" smtClean="0"/>
                        <a:t> the cluster</a:t>
                      </a:r>
                      <a:endParaRPr sz="1800" dirty="0"/>
                    </a:p>
                  </a:txBody>
                  <a:tcPr marL="121933" marR="121933" marT="45725" marB="45725"/>
                </a:tc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3176694" y="131445"/>
            <a:ext cx="5900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STATISTICAL TESTS</a:t>
            </a:r>
            <a:endParaRPr lang="en-GB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3600" b="1" dirty="0" smtClean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U</a:t>
            </a:r>
            <a:r>
              <a:rPr lang="en-GB" altLang="en-IN" sz="3600" b="1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NIVARIATE ANALYSIS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dirty="0"/>
              <a:t>                         </a:t>
            </a:r>
            <a:endParaRPr sz="3600" dirty="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000" dirty="0"/>
              <a:t>      </a:t>
            </a:r>
            <a:r>
              <a:rPr lang="en-IN" sz="20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Countplot</a:t>
            </a:r>
            <a:r>
              <a:rPr lang="en-IN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of various features</a:t>
            </a: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23" name="Google Shape;123;p5" descr="https://lh4.googleusercontent.com/IfJtH5oG-bsN5byA0QYgN6VmGa3fqyt75jGPjnPngU5V05_Y-22WE2V2lLPfOZMPiBX6TUf2naxBk-Uu1m4vq8KPLlVJKmie7zmPyuGbwA-6eb3LxeHHy4WSucPrL7wyPK3NPLeJ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79307" y="816611"/>
            <a:ext cx="5529580" cy="2412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image11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947" y="4011931"/>
            <a:ext cx="5660813" cy="254063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575733" y="3547745"/>
            <a:ext cx="5080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Count Plot of DB_category feature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869941" y="3346450"/>
            <a:ext cx="62915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negatives form the majority i.e. people with no disease are more compared to people with the disease.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●Among the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db_category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category 2 has the highest count of positives. This means the majority of the people fall under the high-risk diabetes category.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●The median age for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db_category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GB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is highest among all.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●Age of the sample between 4 to 100 with 50% of data lying between 35 and 55 years.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●More than 50% of BMI data lies in the range of 18.75 to 28.12.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image1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85281" y="734060"/>
            <a:ext cx="4936913" cy="2542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107" y="50801"/>
            <a:ext cx="10972800" cy="630555"/>
          </a:xfrm>
        </p:spPr>
        <p:txBody>
          <a:bodyPr>
            <a:noAutofit/>
          </a:bodyPr>
          <a:lstStyle/>
          <a:p>
            <a:r>
              <a:rPr lang="en-GB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ANALYSIS</a:t>
            </a:r>
            <a:endParaRPr lang="en-GB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1" name="Google Shape;121;p5" descr="https://lh3.googleusercontent.com/2oXz0uQRg_f69nsqvFErI4QSYtNos0pRpmrQIxnb0xirc4-ppNcTbWxTqZrC0eqyHuh8QEUwkxZK_qk1zPyMSEEE8pjCXfKlCrMe2UDCmhtcK4Tb6FqOt8TiwsMHYO2or80PF00N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18253" y="1054100"/>
            <a:ext cx="5423747" cy="1767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5" descr="https://lh4.googleusercontent.com/t6TOWs8UBgluq8ZKRR3iAfLPuuaRp1ISoPaBYoSG28XSjNRICbaroW1GMBhoI0yIdovhAkPcKI0c2AxUhhMt0FYjZ6q9-iVAH3TN3BQZgLPCbPSZZbfEQfYVjtCB9H4LK0x-a9hQ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31140" y="3096260"/>
            <a:ext cx="5603240" cy="169037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5"/>
          <p:cNvSpPr txBox="1"/>
          <p:nvPr/>
        </p:nvSpPr>
        <p:spPr>
          <a:xfrm>
            <a:off x="667174" y="675641"/>
            <a:ext cx="4804833" cy="951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GB" altLang="en-IN" sz="200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</a:t>
            </a:r>
            <a:r>
              <a:rPr lang="en-GB" altLang="en-IN" sz="20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IN" sz="16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Gender VS BP_riskscore</a:t>
            </a:r>
            <a:endParaRPr sz="16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br>
              <a:rPr lang="en-IN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126;p5"/>
          <p:cNvSpPr txBox="1"/>
          <p:nvPr/>
        </p:nvSpPr>
        <p:spPr>
          <a:xfrm>
            <a:off x="805848" y="2763595"/>
            <a:ext cx="4032448" cy="39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GB" altLang="en-IN" sz="200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</a:t>
            </a:r>
            <a:r>
              <a:rPr lang="en-GB" altLang="en-IN" sz="2000" b="1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r>
              <a:rPr lang="en-IN" sz="1600" b="1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Gender VS </a:t>
            </a:r>
            <a:r>
              <a:rPr lang="en-IN" sz="1600" b="1" i="0" u="none" strike="noStrike" cap="none" dirty="0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OB_category</a:t>
            </a:r>
            <a:endParaRPr sz="1600" b="1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31" name="image16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48214" y="4772024"/>
            <a:ext cx="5295900" cy="208597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6808503" y="4403725"/>
            <a:ext cx="469476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Hypertension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BMI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Gender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6580327" y="2993393"/>
            <a:ext cx="51511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Obesity risk is high among younger ages for both males and females.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Both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males and females show the same distribution of Obesity risk.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6354234" y="1098193"/>
            <a:ext cx="54838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 risk is noticed among males more when compared to females.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Females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prone to less BP risk when compared to males.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33400" y="5124450"/>
            <a:ext cx="51926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Males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smoke more when compared to females.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Females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lesser age seem to have higher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hypertension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compared to Males.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Among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males with hypertension, the majority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non-smokers.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hevron 12"/>
          <p:cNvSpPr/>
          <p:nvPr/>
        </p:nvSpPr>
        <p:spPr>
          <a:xfrm rot="10980000">
            <a:off x="5759874" y="5064125"/>
            <a:ext cx="545253" cy="50165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15" name="Chevron 14"/>
          <p:cNvSpPr/>
          <p:nvPr/>
        </p:nvSpPr>
        <p:spPr>
          <a:xfrm>
            <a:off x="5702300" y="3463290"/>
            <a:ext cx="545253" cy="50165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16" name="Chevron 15"/>
          <p:cNvSpPr/>
          <p:nvPr/>
        </p:nvSpPr>
        <p:spPr>
          <a:xfrm>
            <a:off x="5726007" y="1529080"/>
            <a:ext cx="545253" cy="50165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0</TotalTime>
  <Words>8368</Words>
  <Application>WPS Presentation</Application>
  <PresentationFormat>Custom</PresentationFormat>
  <Paragraphs>582</Paragraphs>
  <Slides>21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37" baseType="lpstr">
      <vt:lpstr>Arial</vt:lpstr>
      <vt:lpstr>SimSun</vt:lpstr>
      <vt:lpstr>Wingdings</vt:lpstr>
      <vt:lpstr>Times New Roman</vt:lpstr>
      <vt:lpstr>Times New Roman</vt:lpstr>
      <vt:lpstr>Arial</vt:lpstr>
      <vt:lpstr>Calibri</vt:lpstr>
      <vt:lpstr>Microsoft YaHei</vt:lpstr>
      <vt:lpstr>Arial Unicode MS</vt:lpstr>
      <vt:lpstr>Courier New</vt:lpstr>
      <vt:lpstr>Calibri</vt:lpstr>
      <vt:lpstr>Cambria</vt:lpstr>
      <vt:lpstr>Office Theme</vt:lpstr>
      <vt:lpstr>Paint.Picture</vt:lpstr>
      <vt:lpstr>Paint.Picture</vt:lpstr>
      <vt:lpstr>Paint.Picture</vt:lpstr>
      <vt:lpstr>PowerPoint 演示文稿</vt:lpstr>
      <vt:lpstr>PowerPoint 演示文稿</vt:lpstr>
      <vt:lpstr>Problem Definition</vt:lpstr>
      <vt:lpstr>PROJECT FLOW CHART</vt:lpstr>
      <vt:lpstr>PowerPoint 演示文稿</vt:lpstr>
      <vt:lpstr>STATISTICAL TESTS</vt:lpstr>
      <vt:lpstr>PowerPoint 演示文稿</vt:lpstr>
      <vt:lpstr>PowerPoint 演示文稿</vt:lpstr>
      <vt:lpstr>MULTIVARIATE ANALYSIS</vt:lpstr>
      <vt:lpstr>MULTICOLLINEARITY AND OUTLIERS </vt:lpstr>
      <vt:lpstr>TRANSFORMATION </vt:lpstr>
      <vt:lpstr>IMPUTATION TECHNIQUES</vt:lpstr>
      <vt:lpstr>PowerPoint 演示文稿</vt:lpstr>
      <vt:lpstr> CLUSTERS </vt:lpstr>
      <vt:lpstr>FEATURE SELECTION</vt:lpstr>
      <vt:lpstr> MODEL BUILDING  </vt:lpstr>
      <vt:lpstr>FOLLOW UP</vt:lpstr>
      <vt:lpstr>BUSINESS RECOMMENDATION  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prashanth srinivasan</dc:creator>
  <cp:lastModifiedBy>The Josephs</cp:lastModifiedBy>
  <cp:revision>51</cp:revision>
  <dcterms:created xsi:type="dcterms:W3CDTF">2020-08-24T08:51:00Z</dcterms:created>
  <dcterms:modified xsi:type="dcterms:W3CDTF">2020-09-03T07:11:38Z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1033-11.2.0.9635</vt:lpwstr>
  </property>
</Properties>
</file>