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117" d="100"/>
          <a:sy n="11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567994737"/>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p:cNvSpPr>
          <p:nvPr>
            <p:ph type="sldImg" idx="2"/>
          </p:nvPr>
        </p:nvSpPr>
        <p:spPr>
          <a:xfrm rot="0">
            <a:off x="533400" y="763588"/>
            <a:ext cx="6704100" cy="37719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4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41" name="矩形"/>
          <p:cNvSpPr>
            <a:spLocks/>
          </p:cNvSpPr>
          <p:nvPr/>
        </p:nvSpPr>
        <p:spPr>
          <a:xfrm rot="0">
            <a:off x="0" y="0"/>
            <a:ext cx="3000000" cy="3000000"/>
          </a:xfrm>
          <a:prstGeom prst="rect"/>
          <a:noFill/>
          <a:ln w="12700" cmpd="sng" cap="flat">
            <a:noFill/>
            <a:prstDash val="solid"/>
            <a:round/>
          </a:ln>
        </p:spPr>
        <p:txBody>
          <a:bodyPr vert="horz" wrap="square" lIns="91425" tIns="45700" rIns="91425" bIns="4570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1</a:t>
            </a:fld>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1717110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0"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166411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25"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1937431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40"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134887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46"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2406885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50"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42189974"/>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54"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4574853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60"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10315859"/>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4"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7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0940972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279720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1305346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3314411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6"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6536168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2"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6565096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88"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0665204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94"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4676333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4"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9113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pic>
        <p:nvPicPr>
          <p:cNvPr id="1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3"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4"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5" name="矩形"/>
          <p:cNvSpPr>
            <a:spLocks xmlns:a="http://schemas.openxmlformats.org/drawingml/2006/main"/>
          </p:cNvSpPr>
          <p:nvPr/>
        </p:nvSpPr>
        <p:spPr>
          <a:xfrm xmlns:a="http://schemas.openxmlformats.org/drawingml/2006/main" rot="0">
            <a:off x="0" y="5086350"/>
            <a:ext cx="9144000" cy="6989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6"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7"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8" name="文本框"/>
          <p:cNvSpPr>
            <a:spLocks xmlns:a="http://schemas.openxmlformats.org/drawingml/2006/main" noGrp="1"/>
          </p:cNvSpPr>
          <p:nvPr>
            <p:ph type="ctrTitle"/>
          </p:nvPr>
        </p:nvSpPr>
        <p:spPr>
          <a:xfrm xmlns:a="http://schemas.openxmlformats.org/drawingml/2006/main" rot="0">
            <a:off x="1143000" y="841374"/>
            <a:ext cx="6858000" cy="1790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9" name="文本框"/>
          <p:cNvSpPr>
            <a:spLocks xmlns:a="http://schemas.openxmlformats.org/drawingml/2006/main" noGrp="1"/>
          </p:cNvSpPr>
          <p:nvPr>
            <p:ph type="subTitle" idx="1"/>
          </p:nvPr>
        </p:nvSpPr>
        <p:spPr>
          <a:xfrm xmlns:a="http://schemas.openxmlformats.org/drawingml/2006/main" rot="0">
            <a:off x="1143000" y="2701925"/>
            <a:ext cx="6858000" cy="1241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20" name="文本框"/>
          <p:cNvSpPr>
            <a:spLocks xmlns:a="http://schemas.openxmlformats.org/drawingml/2006/main" noGrp="1"/>
          </p:cNvSpPr>
          <p:nvPr>
            <p:ph type="dt" idx="10"/>
          </p:nvPr>
        </p:nvSpPr>
        <p:spPr>
          <a:xfrm xmlns:a="http://schemas.openxmlformats.org/drawingml/2006/main" rot="0">
            <a:off x="628650" y="4767263"/>
            <a:ext cx="2057399" cy="2745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21" name="文本框"/>
          <p:cNvSpPr>
            <a:spLocks xmlns:a="http://schemas.openxmlformats.org/drawingml/2006/main" noGrp="1"/>
          </p:cNvSpPr>
          <p:nvPr>
            <p:ph type="ftr"/>
          </p:nvPr>
        </p:nvSpPr>
        <p:spPr>
          <a:xfrm xmlns:a="http://schemas.openxmlformats.org/drawingml/2006/main" rot="0">
            <a:off x="3028950" y="4767263"/>
            <a:ext cx="3086100" cy="2745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22" name="文本框"/>
          <p:cNvSpPr>
            <a:spLocks xmlns:a="http://schemas.openxmlformats.org/drawingml/2006/main" noGrp="1"/>
          </p:cNvSpPr>
          <p:nvPr>
            <p:ph type="sldNum"/>
          </p:nvPr>
        </p:nvSpPr>
        <p:spPr>
          <a:xfrm xmlns:a="http://schemas.openxmlformats.org/drawingml/2006/main" rot="0">
            <a:off x="6457950" y="4767263"/>
            <a:ext cx="2057400" cy="2745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3085993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58534976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065431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2"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pic>
        <p:nvPicPr>
          <p:cNvPr id="43"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4"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45"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46" name="矩形"/>
          <p:cNvSpPr>
            <a:spLocks xmlns:a="http://schemas.openxmlformats.org/drawingml/2006/main"/>
          </p:cNvSpPr>
          <p:nvPr/>
        </p:nvSpPr>
        <p:spPr>
          <a:xfrm xmlns:a="http://schemas.openxmlformats.org/drawingml/2006/main" rot="0">
            <a:off x="0" y="5086350"/>
            <a:ext cx="9144000" cy="6989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47"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8"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4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5646262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1"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pic>
        <p:nvPicPr>
          <p:cNvPr id="11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3"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14"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5" name="矩形"/>
          <p:cNvSpPr>
            <a:spLocks xmlns:a="http://schemas.openxmlformats.org/drawingml/2006/main"/>
          </p:cNvSpPr>
          <p:nvPr/>
        </p:nvSpPr>
        <p:spPr>
          <a:xfrm xmlns:a="http://schemas.openxmlformats.org/drawingml/2006/main" rot="0">
            <a:off x="0" y="5086350"/>
            <a:ext cx="9144000" cy="6989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6"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7"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8" name="文本框"/>
          <p:cNvSpPr>
            <a:spLocks xmlns:a="http://schemas.openxmlformats.org/drawingml/2006/main" noGrp="1"/>
          </p:cNvSpPr>
          <p:nvPr>
            <p:ph type="title"/>
          </p:nvPr>
        </p:nvSpPr>
        <p:spPr>
          <a:xfrm xmlns:a="http://schemas.openxmlformats.org/drawingml/2006/main" rot="0">
            <a:off x="311700" y="555600"/>
            <a:ext cx="2808000" cy="755698"/>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pPr>
            <a:endParaRPr lang="zh-CN" altLang="en-US"/>
          </a:p>
        </p:txBody>
      </p:sp>
      <p:sp>
        <p:nvSpPr>
          <p:cNvPr id="119"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304800" algn="l">
              <a:lnSpc>
                <a:spcPct val="115000"/>
              </a:lnSpc>
              <a:spcBef>
                <a:spcPts val="0"/>
              </a:spcBef>
              <a:spcAft>
                <a:spcPts val="0"/>
              </a:spcAft>
              <a:buClr>
                <a:srgbClr val="000000"/>
              </a:buClr>
              <a:buSzPts val="1200"/>
              <a:buFont typeface="Arial" pitchFamily="0" charset="0"/>
              <a:buChar char="●"/>
            </a:pPr>
            <a:endParaRPr lang="zh-CN" altLang="en-US"/>
          </a:p>
        </p:txBody>
      </p:sp>
      <p:sp>
        <p:nvSpPr>
          <p:cNvPr id="120"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4430940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6"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pic>
        <p:nvPicPr>
          <p:cNvPr id="127"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8"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29"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30" name="矩形"/>
          <p:cNvSpPr>
            <a:spLocks xmlns:a="http://schemas.openxmlformats.org/drawingml/2006/main"/>
          </p:cNvSpPr>
          <p:nvPr/>
        </p:nvSpPr>
        <p:spPr>
          <a:xfrm xmlns:a="http://schemas.openxmlformats.org/drawingml/2006/main" rot="0">
            <a:off x="0" y="5086350"/>
            <a:ext cx="9144000" cy="6989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31"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32"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3" name="文本框"/>
          <p:cNvSpPr>
            <a:spLocks xmlns:a="http://schemas.openxmlformats.org/drawingml/2006/main" noGrp="1"/>
          </p:cNvSpPr>
          <p:nvPr>
            <p:ph type="title"/>
          </p:nvPr>
        </p:nvSpPr>
        <p:spPr>
          <a:xfrm xmlns:a="http://schemas.openxmlformats.org/drawingml/2006/main" rot="0">
            <a:off x="628560" y="273780"/>
            <a:ext cx="7886400" cy="99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lnSpc>
                <a:spcPct val="100000"/>
              </a:lnSpc>
              <a:spcBef>
                <a:spcPts val="0"/>
              </a:spcBef>
              <a:spcAft>
                <a:spcPts val="0"/>
              </a:spcAft>
            </a:pPr>
            <a:endParaRPr lang="zh-CN" altLang="en-US"/>
          </a:p>
        </p:txBody>
      </p:sp>
      <p:sp>
        <p:nvSpPr>
          <p:cNvPr id="134" name="文本框"/>
          <p:cNvSpPr>
            <a:spLocks xmlns:a="http://schemas.openxmlformats.org/drawingml/2006/main" noGrp="1"/>
          </p:cNvSpPr>
          <p:nvPr>
            <p:ph type="body" idx="1"/>
          </p:nvPr>
        </p:nvSpPr>
        <p:spPr>
          <a:xfrm xmlns:a="http://schemas.openxmlformats.org/drawingml/2006/main" rot="0">
            <a:off x="457110" y="1203390"/>
            <a:ext cx="8229300" cy="2982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val="1357780513"/>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61"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pic>
        <p:nvPicPr>
          <p:cNvPr id="16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63"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64"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65" name="矩形"/>
          <p:cNvSpPr>
            <a:spLocks xmlns:a="http://schemas.openxmlformats.org/drawingml/2006/main"/>
          </p:cNvSpPr>
          <p:nvPr/>
        </p:nvSpPr>
        <p:spPr>
          <a:xfrm xmlns:a="http://schemas.openxmlformats.org/drawingml/2006/main" rot="0">
            <a:off x="0" y="5086350"/>
            <a:ext cx="9144000" cy="6989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66"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67"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68" name="文本框"/>
          <p:cNvSpPr>
            <a:spLocks xmlns:a="http://schemas.openxmlformats.org/drawingml/2006/main" noGrp="1"/>
          </p:cNvSpPr>
          <p:nvPr>
            <p:ph type="title"/>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pPr>
            <a:endParaRPr lang="zh-CN" altLang="en-US"/>
          </a:p>
        </p:txBody>
      </p:sp>
      <p:sp>
        <p:nvSpPr>
          <p:cNvPr id="169" name="文本框"/>
          <p:cNvSpPr>
            <a:spLocks xmlns:a="http://schemas.openxmlformats.org/drawingml/2006/main" noGrp="1"/>
          </p:cNvSpPr>
          <p:nvPr>
            <p:ph type="body" idx="1"/>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pPr>
            <a:endParaRPr lang="zh-CN" altLang="en-US"/>
          </a:p>
        </p:txBody>
      </p:sp>
      <p:sp>
        <p:nvSpPr>
          <p:cNvPr id="170" name="文本框"/>
          <p:cNvSpPr>
            <a:spLocks xmlns:a="http://schemas.openxmlformats.org/drawingml/2006/main" noGrp="1"/>
          </p:cNvSpPr>
          <p:nvPr>
            <p:ph type="ftr"/>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pPr>
            <a:endParaRPr lang="zh-CN" altLang="en-US">
              <a:latin typeface="Arial" pitchFamily="0" charset="0"/>
              <a:ea typeface="Arial" pitchFamily="0" charset="0"/>
              <a:cs typeface="Arial" pitchFamily="0" charset="0"/>
            </a:endParaRPr>
          </a:p>
        </p:txBody>
      </p:sp>
      <p:sp>
        <p:nvSpPr>
          <p:cNvPr id="171" name="文本框"/>
          <p:cNvSpPr>
            <a:spLocks xmlns:a="http://schemas.openxmlformats.org/drawingml/2006/main" noGrp="1"/>
          </p:cNvSpPr>
          <p:nvPr>
            <p:ph type="dt" idx="10"/>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pPr>
            <a:endParaRPr lang="zh-CN" altLang="en-US">
              <a:latin typeface="Arial" pitchFamily="0" charset="0"/>
              <a:ea typeface="Arial" pitchFamily="0" charset="0"/>
              <a:cs typeface="Arial" pitchFamily="0" charset="0"/>
            </a:endParaRPr>
          </a:p>
        </p:txBody>
      </p:sp>
      <p:sp>
        <p:nvSpPr>
          <p:cNvPr id="172" name="文本框"/>
          <p:cNvSpPr>
            <a:spLocks xmlns:a="http://schemas.openxmlformats.org/drawingml/2006/main" noGrp="1"/>
          </p:cNvSpPr>
          <p:nvPr>
            <p:ph type="sldNum"/>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pitchFamily="0" charset="0"/>
                <a:ea typeface="Arial" pitchFamily="0" charset="0"/>
                <a:cs typeface="Arial" pitchFamily="0" charset="0"/>
                <a:sym typeface="Arial" pitchFamily="0" charset="0"/>
              </a:rPr>
              <a:t>&lt;#&gt;</a:t>
            </a:fld>
            <a:endParaRPr lang="zh-CN" altLang="en-US" sz="1400" b="0" i="0" u="none" strike="noStrike" cap="none">
              <a:solidFill>
                <a:srgbClr val="888888"/>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582723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133601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7401698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1603737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34925447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4440787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2492458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4780020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7740410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399" cy="584700"/>
          </a:xfrm>
          <a:prstGeom prst="rect"/>
          <a:solidFill>
            <a:srgbClr val="FFFFFF"/>
          </a:solidFill>
          <a:ln w="127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5" cy="412476"/>
          </a:xfrm>
          <a:prstGeom prst="rect"/>
          <a:noFill/>
          <a:ln w="12700" cmpd="sng" cap="flat">
            <a:noFill/>
            <a:prstDash val="solid"/>
            <a:round/>
          </a:ln>
        </p:spPr>
      </p:pic>
      <p:sp>
        <p:nvSpPr>
          <p:cNvPr id="4" name="矩形"/>
          <p:cNvSpPr>
            <a:spLocks/>
          </p:cNvSpPr>
          <p:nvPr/>
        </p:nvSpPr>
        <p:spPr>
          <a:xfrm rot="0">
            <a:off x="7594600" y="82566"/>
            <a:ext cx="165000" cy="412500"/>
          </a:xfrm>
          <a:prstGeom prst="rect"/>
          <a:solidFill>
            <a:srgbClr val="841910"/>
          </a:solidFill>
          <a:ln w="12700" cmpd="sng" cap="flat">
            <a:noFill/>
            <a:prstDash val="solid"/>
            <a:round/>
          </a:ln>
        </p:spPr>
      </p:sp>
      <p:sp>
        <p:nvSpPr>
          <p:cNvPr id="5" name="矩形"/>
          <p:cNvSpPr>
            <a:spLocks/>
          </p:cNvSpPr>
          <p:nvPr/>
        </p:nvSpPr>
        <p:spPr>
          <a:xfrm rot="0">
            <a:off x="7440249" y="82566"/>
            <a:ext cx="103500" cy="412500"/>
          </a:xfrm>
          <a:prstGeom prst="rect"/>
          <a:solidFill>
            <a:srgbClr val="213264"/>
          </a:solidFill>
          <a:ln w="12700" cmpd="sng" cap="flat">
            <a:noFill/>
            <a:prstDash val="solid"/>
            <a:round/>
          </a:ln>
        </p:spPr>
      </p:sp>
      <p:sp>
        <p:nvSpPr>
          <p:cNvPr id="6" name="矩形"/>
          <p:cNvSpPr>
            <a:spLocks/>
          </p:cNvSpPr>
          <p:nvPr/>
        </p:nvSpPr>
        <p:spPr>
          <a:xfrm rot="0">
            <a:off x="0" y="5086350"/>
            <a:ext cx="9144000" cy="69898"/>
          </a:xfrm>
          <a:prstGeom prst="rect"/>
          <a:solidFill>
            <a:srgbClr val="213264"/>
          </a:solidFill>
          <a:ln w="12700" cmpd="sng" cap="flat">
            <a:noFill/>
            <a:prstDash val="solid"/>
            <a:round/>
          </a:ln>
        </p:spPr>
      </p:sp>
      <p:sp>
        <p:nvSpPr>
          <p:cNvPr id="7" name="矩形"/>
          <p:cNvSpPr>
            <a:spLocks/>
          </p:cNvSpPr>
          <p:nvPr/>
        </p:nvSpPr>
        <p:spPr>
          <a:xfrm rot="0">
            <a:off x="0" y="88917"/>
            <a:ext cx="7283400" cy="406200"/>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00" cy="3693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5133621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image" Target="../media/9.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12700" cmpd="sng" cap="flat">
            <a:noFill/>
            <a:prstDash val="solid"/>
            <a:round/>
          </a:ln>
        </p:spPr>
      </p:sp>
      <p:pic>
        <p:nvPicPr>
          <p:cNvPr id="24" name="图片" descr="A white circle in the sky&#10;&#10;Description automatically generated"/>
          <p:cNvPicPr>
            <a:picLocks/>
          </p:cNvPicPr>
          <p:nvPr/>
        </p:nvPicPr>
        <p:blipFill>
          <a:blip r:embed="rId1" cstate="print"/>
          <a:srcRect t="5929" b="10206" r="744"/>
          <a:stretch>
            <a:fillRect/>
          </a:stretch>
        </p:blipFill>
        <p:spPr>
          <a:xfrm rot="0">
            <a:off x="13062" y="-1"/>
            <a:ext cx="9130937" cy="5143501"/>
          </a:xfrm>
          <a:prstGeom prst="rect"/>
          <a:noFill/>
          <a:ln w="12700" cmpd="sng" cap="flat">
            <a:noFill/>
            <a:prstDash val="solid"/>
            <a:round/>
          </a:ln>
        </p:spPr>
      </p:pic>
      <p:sp>
        <p:nvSpPr>
          <p:cNvPr id="25" name="矩形"/>
          <p:cNvSpPr>
            <a:spLocks/>
          </p:cNvSpPr>
          <p:nvPr/>
        </p:nvSpPr>
        <p:spPr>
          <a:xfrm rot="0">
            <a:off x="1865074" y="730897"/>
            <a:ext cx="6301200" cy="3966600"/>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200" cy="3451500"/>
          </a:xfrm>
          <a:prstGeom prst="rect"/>
          <a:solidFill>
            <a:srgbClr val="FFFFFF"/>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699" cy="446999"/>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00" cy="3866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9" cy="3866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80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Student Details</a:t>
            </a:r>
            <a:endParaRPr lang="zh-CN" altLang="en-US"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832600" cy="4152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rgbClr val="000000"/>
                </a:solidFill>
                <a:latin typeface="Arial" pitchFamily="0" charset="0"/>
                <a:ea typeface="Arial" pitchFamily="0" charset="0"/>
                <a:cs typeface="Arial" pitchFamily="0" charset="0"/>
              </a:rPr>
              <a:t>Pooja.s </a:t>
            </a:r>
            <a:endParaRPr lang="en-US" altLang="zh-CN" sz="1100" b="0" i="0" u="none" strike="noStrike" kern="0" cap="none" spc="0" baseline="0">
              <a:solidFill>
                <a:srgbClr val="000000"/>
              </a:solidFill>
              <a:latin typeface="Arial" pitchFamily="0" charset="0"/>
              <a:ea typeface="Arial" pitchFamily="0" charset="0"/>
              <a:cs typeface="Arial" pitchFamily="0" charset="0"/>
            </a:endParaRPr>
          </a:p>
          <a:p>
            <a:pPr marL="0" indent="0" algn="l">
              <a:lnSpc>
                <a:spcPct val="100000"/>
              </a:lnSpc>
              <a:spcBef>
                <a:spcPts val="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ID : </a:t>
            </a:r>
            <a:r>
              <a:rPr lang="en-US" altLang="zh-CN" sz="1100" b="1" i="0" u="none" strike="noStrike" kern="0" cap="none" spc="0" baseline="0">
                <a:solidFill>
                  <a:srgbClr val="000000"/>
                </a:solidFill>
                <a:latin typeface="Arial" pitchFamily="0" charset="0"/>
                <a:ea typeface="Arial" pitchFamily="0" charset="0"/>
                <a:cs typeface="Arial" pitchFamily="0" charset="0"/>
                <a:sym typeface="Arial" pitchFamily="0" charset="0"/>
              </a:rPr>
              <a:t>au5135211040</a:t>
            </a:r>
            <a:r>
              <a:rPr lang="en-US" altLang="zh-CN" sz="1100" b="1" i="0" u="none" strike="noStrike" kern="0" cap="none" spc="0" baseline="0">
                <a:solidFill>
                  <a:srgbClr val="000000"/>
                </a:solidFill>
                <a:latin typeface="Arial" pitchFamily="0" charset="0"/>
                <a:ea typeface="Arial" pitchFamily="0" charset="0"/>
                <a:cs typeface="Arial" pitchFamily="0" charset="0"/>
              </a:rPr>
              <a:t>35</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32" name="直线连接线"/>
          <p:cNvCxnSpPr>
            <a:cxnSpLocks/>
          </p:cNvCxnSpPr>
          <p:nvPr/>
        </p:nvCxnSpPr>
        <p:spPr>
          <a:xfrm rot="0">
            <a:off x="1100213" y="3919492"/>
            <a:ext cx="1986599" cy="1587"/>
          </a:xfrm>
          <a:prstGeom prst="straightConnector1"/>
          <a:noFill/>
          <a:ln w="9525" cmpd="sng" cap="flat">
            <a:solidFill>
              <a:srgbClr val="000000"/>
            </a:solidFill>
            <a:prstDash val="lgDashDot"/>
            <a:round/>
          </a:ln>
        </p:spPr>
      </p:cxnSp>
      <p:sp>
        <p:nvSpPr>
          <p:cNvPr id="33" name="矩形"/>
          <p:cNvSpPr>
            <a:spLocks/>
          </p:cNvSpPr>
          <p:nvPr/>
        </p:nvSpPr>
        <p:spPr>
          <a:xfrm rot="0">
            <a:off x="5596477" y="3627293"/>
            <a:ext cx="145680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College Name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34" name="直线连接线"/>
          <p:cNvCxnSpPr>
            <a:cxnSpLocks/>
          </p:cNvCxnSpPr>
          <p:nvPr/>
        </p:nvCxnSpPr>
        <p:spPr>
          <a:xfrm rot="0">
            <a:off x="5693065" y="3919492"/>
            <a:ext cx="1360200" cy="1587"/>
          </a:xfrm>
          <a:prstGeom prst="straightConnector1"/>
          <a:noFill/>
          <a:ln w="9525" cmpd="sng" cap="flat">
            <a:solidFill>
              <a:srgbClr val="000000"/>
            </a:solidFill>
            <a:prstDash val="lgDashDot"/>
            <a:round/>
          </a:ln>
        </p:spPr>
      </p:cxnSp>
      <p:sp>
        <p:nvSpPr>
          <p:cNvPr id="35" name="矩形"/>
          <p:cNvSpPr>
            <a:spLocks/>
          </p:cNvSpPr>
          <p:nvPr/>
        </p:nvSpPr>
        <p:spPr>
          <a:xfrm rot="0">
            <a:off x="5693354" y="3956068"/>
            <a:ext cx="2160599" cy="4152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Arial" pitchFamily="0" charset="0"/>
                <a:ea typeface="Arial" pitchFamily="0" charset="0"/>
                <a:cs typeface="Arial" pitchFamily="0" charset="0"/>
                <a:sym typeface="Arial" pitchFamily="0" charset="0"/>
              </a:rPr>
              <a:t>Annai Mira College of Engineering and Technology</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36" name="图片"/>
          <p:cNvPicPr>
            <a:picLocks/>
          </p:cNvPicPr>
          <p:nvPr/>
        </p:nvPicPr>
        <p:blipFill>
          <a:blip r:embed="rId2" cstate="print"/>
          <a:stretch>
            <a:fillRect/>
          </a:stretch>
        </p:blipFill>
        <p:spPr>
          <a:xfrm rot="0">
            <a:off x="1834749" y="1249149"/>
            <a:ext cx="1146741" cy="666201"/>
          </a:xfrm>
          <a:prstGeom prst="rect"/>
          <a:noFill/>
          <a:ln w="12700" cmpd="sng" cap="flat">
            <a:noFill/>
            <a:prstDash val="solid"/>
            <a:round/>
          </a:ln>
        </p:spPr>
      </p:pic>
      <p:pic>
        <p:nvPicPr>
          <p:cNvPr id="37" name="图片" descr="A logo with people and map&#10;&#10;Description automatically generated"/>
          <p:cNvPicPr>
            <a:picLocks/>
          </p:cNvPicPr>
          <p:nvPr/>
        </p:nvPicPr>
        <p:blipFill>
          <a:blip r:embed="rId3" cstate="print"/>
          <a:stretch>
            <a:fillRect/>
          </a:stretch>
        </p:blipFill>
        <p:spPr>
          <a:xfrm rot="0">
            <a:off x="6461189" y="1211666"/>
            <a:ext cx="668564" cy="666202"/>
          </a:xfrm>
          <a:prstGeom prst="rect"/>
          <a:noFill/>
          <a:ln w="12700" cmpd="sng" cap="flat">
            <a:noFill/>
            <a:prstDash val="solid"/>
            <a:round/>
          </a:ln>
        </p:spPr>
      </p:pic>
      <p:pic>
        <p:nvPicPr>
          <p:cNvPr id="38" name="图片" descr="A close up of a logo&#10;&#10;Description automatically generated"/>
          <p:cNvPicPr>
            <a:picLocks/>
          </p:cNvPicPr>
          <p:nvPr/>
        </p:nvPicPr>
        <p:blipFill>
          <a:blip r:embed="rId4" cstate="print"/>
          <a:stretch>
            <a:fillRect/>
          </a:stretch>
        </p:blipFill>
        <p:spPr>
          <a:xfrm rot="0">
            <a:off x="3927667" y="1286630"/>
            <a:ext cx="1587347" cy="516274"/>
          </a:xfrm>
          <a:prstGeom prst="rect"/>
          <a:noFill/>
          <a:ln w="12700" cmpd="sng" cap="flat">
            <a:noFill/>
            <a:prstDash val="solid"/>
            <a:round/>
          </a:ln>
        </p:spPr>
      </p:pic>
    </p:spTree>
    <p:extLst>
      <p:ext uri="{BB962C8B-B14F-4D97-AF65-F5344CB8AC3E}">
        <p14:creationId xmlns:p14="http://schemas.microsoft.com/office/powerpoint/2010/main" val="151490283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5"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Modelling &amp; Results</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06"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07"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8" name="矩形"/>
          <p:cNvSpPr>
            <a:spLocks/>
          </p:cNvSpPr>
          <p:nvPr/>
        </p:nvSpPr>
        <p:spPr>
          <a:xfrm rot="0">
            <a:off x="397933" y="1131550"/>
            <a:ext cx="7764000" cy="324417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MODELLING:</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Database Modeling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 Interaction Modeling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RESULTS: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 satisfaction on using our website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Easier way of booking the tickets in the easier and in the efficient way</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320619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1" name="文本框"/>
          <p:cNvSpPr>
            <a:spLocks noGrp="1"/>
          </p:cNvSpPr>
          <p:nvPr>
            <p:ph type="title"/>
          </p:nvPr>
        </p:nvSpPr>
        <p:spPr>
          <a:xfrm rot="0">
            <a:off x="155850" y="613141"/>
            <a:ext cx="8832300" cy="451800"/>
          </a:xfrm>
          <a:prstGeom prst="rect"/>
          <a:noFill/>
          <a:ln w="12700" cmpd="sng" cap="flat">
            <a:noFill/>
            <a:prstDash val="solid"/>
            <a:round/>
          </a:ln>
        </p:spPr>
        <p:txBody>
          <a:bodyPr vert="horz" wrap="square" lIns="91425" tIns="91425" rIns="91425" bIns="91425"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Homepage</a:t>
            </a: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2" name="文本框"/>
          <p:cNvSpPr>
            <a:spLocks noGrp="1"/>
          </p:cNvSpPr>
          <p:nvPr>
            <p:ph type="body" idx="1"/>
          </p:nvPr>
        </p:nvSpPr>
        <p:spPr>
          <a:xfrm rot="0">
            <a:off x="373866" y="3935186"/>
            <a:ext cx="8696700" cy="922500"/>
          </a:xfrm>
          <a:prstGeom prst="rect"/>
          <a:noFill/>
          <a:ln w="9525" cmpd="sng" cap="flat">
            <a:solidFill>
              <a:srgbClr val="FFAB40"/>
            </a:solidFill>
            <a:prstDash val="solid"/>
            <a:round/>
          </a:ln>
        </p:spPr>
        <p:txBody>
          <a:bodyPr vert="horz" wrap="square" lIns="91425" tIns="91425" rIns="91425" bIns="91425" anchor="t" anchorCtr="0">
            <a:prstTxWarp prst="textNoShape"/>
          </a:bodyPr>
          <a:lstStyle/>
          <a:p>
            <a:pPr marL="456946" indent="-304673" algn="l">
              <a:lnSpc>
                <a:spcPct val="115000"/>
              </a:lnSpc>
              <a:spcBef>
                <a:spcPts val="0"/>
              </a:spcBef>
              <a:spcAft>
                <a:spcPts val="0"/>
              </a:spcAft>
              <a:buClr>
                <a:srgbClr val="000000"/>
              </a:buClr>
              <a:buSzPts val="12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Home page consists of a friendly interface and easier navigation to all the pages like Find Bus ,</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52273" indent="0" algn="l">
              <a:lnSpc>
                <a:spcPct val="115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See Bookings and Registration pages .</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6946" indent="-304673" algn="l">
              <a:lnSpc>
                <a:spcPct val="115000"/>
              </a:lnSpc>
              <a:spcBef>
                <a:spcPts val="0"/>
              </a:spcBef>
              <a:spcAft>
                <a:spcPts val="0"/>
              </a:spcAft>
              <a:buClr>
                <a:srgbClr val="000000"/>
              </a:buClr>
              <a:buSzPts val="12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It provides easy access so that all people can use the website without any issues</a:t>
            </a:r>
            <a:endParaRPr lang="zh-CN" altLang="en-US"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76" name="图片"/>
          <p:cNvPicPr>
            <a:picLocks noChangeAspect="1"/>
          </p:cNvPicPr>
          <p:nvPr/>
        </p:nvPicPr>
        <p:blipFill>
          <a:blip r:embed="rId1" cstate="print"/>
          <a:stretch>
            <a:fillRect/>
          </a:stretch>
        </p:blipFill>
        <p:spPr>
          <a:xfrm rot="0">
            <a:off x="1185358" y="994019"/>
            <a:ext cx="6844094" cy="2883374"/>
          </a:xfrm>
          <a:prstGeom prst="rect"/>
          <a:noFill/>
          <a:ln w="12700" cmpd="sng" cap="flat">
            <a:noFill/>
            <a:prstDash val="solid"/>
            <a:miter/>
          </a:ln>
        </p:spPr>
      </p:pic>
    </p:spTree>
    <p:extLst>
      <p:ext uri="{BB962C8B-B14F-4D97-AF65-F5344CB8AC3E}">
        <p14:creationId xmlns:p14="http://schemas.microsoft.com/office/powerpoint/2010/main" val="3692095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628560" y="601132"/>
            <a:ext cx="7886400" cy="666600"/>
          </a:xfrm>
          <a:prstGeom prst="rect"/>
          <a:noFill/>
          <a:ln w="12700" cmpd="sng" cap="flat">
            <a:noFill/>
            <a:prstDash val="solid"/>
            <a:round/>
          </a:ln>
        </p:spPr>
        <p:txBody>
          <a:bodyPr vert="horz" wrap="square" lIns="0" tIns="0" rIns="0" bIns="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About-Us-Page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6" name="矩形"/>
          <p:cNvSpPr>
            <a:spLocks/>
          </p:cNvSpPr>
          <p:nvPr/>
        </p:nvSpPr>
        <p:spPr>
          <a:xfrm rot="0">
            <a:off x="481012" y="1184261"/>
            <a:ext cx="8402100" cy="3431999"/>
          </a:xfrm>
          <a:prstGeom prst="rect"/>
          <a:noFill/>
          <a:ln w="9525" cmpd="sng" cap="flat">
            <a:solidFill>
              <a:srgbClr val="FFAB40"/>
            </a:solidFill>
            <a:prstDash val="solid"/>
            <a:miter/>
          </a:ln>
        </p:spPr>
        <p:txBody>
          <a:bodyPr vert="horz" wrap="square" lIns="0" tIns="198375" rIns="0" bIns="0" anchor="ctr" anchorCtr="0">
            <a:prstTxWarp prst="textNoShape"/>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About Us page contains the following informations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7" name="矩形"/>
          <p:cNvSpPr>
            <a:spLocks/>
          </p:cNvSpPr>
          <p:nvPr/>
        </p:nvSpPr>
        <p:spPr>
          <a:xfrm rot="0">
            <a:off x="0" y="0"/>
            <a:ext cx="962100" cy="0"/>
          </a:xfrm>
          <a:prstGeom prst="rect"/>
          <a:noFill/>
          <a:ln w="12700" cmpd="sng" cap="flat">
            <a:noFill/>
            <a:prstDash val="solid"/>
            <a:round/>
          </a:ln>
        </p:spPr>
      </p:sp>
      <p:sp>
        <p:nvSpPr>
          <p:cNvPr id="138" name="矩形"/>
          <p:cNvSpPr>
            <a:spLocks/>
          </p:cNvSpPr>
          <p:nvPr/>
        </p:nvSpPr>
        <p:spPr>
          <a:xfrm rot="0">
            <a:off x="0" y="0"/>
            <a:ext cx="1271700" cy="0"/>
          </a:xfrm>
          <a:prstGeom prst="rect"/>
          <a:noFill/>
          <a:ln w="12700" cmpd="sng" cap="flat">
            <a:noFill/>
            <a:prstDash val="solid"/>
            <a:round/>
          </a:ln>
        </p:spPr>
      </p:sp>
    </p:spTree>
    <p:extLst>
      <p:ext uri="{BB962C8B-B14F-4D97-AF65-F5344CB8AC3E}">
        <p14:creationId xmlns:p14="http://schemas.microsoft.com/office/powerpoint/2010/main" val="100365783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628560" y="634999"/>
            <a:ext cx="7886400" cy="632699"/>
          </a:xfrm>
          <a:prstGeom prst="rect"/>
          <a:noFill/>
          <a:ln w="12700" cmpd="sng" cap="flat">
            <a:noFill/>
            <a:prstDash val="solid"/>
            <a:round/>
          </a:ln>
        </p:spPr>
        <p:txBody>
          <a:bodyPr vert="horz" wrap="square" lIns="0" tIns="0" rIns="0" bIns="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Service-Page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2" name="矩形"/>
          <p:cNvSpPr>
            <a:spLocks/>
          </p:cNvSpPr>
          <p:nvPr/>
        </p:nvSpPr>
        <p:spPr>
          <a:xfrm rot="0">
            <a:off x="0" y="0"/>
            <a:ext cx="600000" cy="0"/>
          </a:xfrm>
          <a:prstGeom prst="rect"/>
          <a:noFill/>
          <a:ln w="12700" cmpd="sng" cap="flat">
            <a:noFill/>
            <a:prstDash val="solid"/>
            <a:round/>
          </a:ln>
        </p:spPr>
      </p:sp>
      <p:sp>
        <p:nvSpPr>
          <p:cNvPr id="143" name="矩形"/>
          <p:cNvSpPr>
            <a:spLocks/>
          </p:cNvSpPr>
          <p:nvPr/>
        </p:nvSpPr>
        <p:spPr>
          <a:xfrm rot="0">
            <a:off x="152400" y="152400"/>
            <a:ext cx="600000" cy="0"/>
          </a:xfrm>
          <a:prstGeom prst="rect"/>
          <a:noFill/>
          <a:ln w="12700" cmpd="sng" cap="flat">
            <a:noFill/>
            <a:prstDash val="solid"/>
            <a:round/>
          </a:ln>
        </p:spPr>
      </p:sp>
      <p:sp>
        <p:nvSpPr>
          <p:cNvPr id="144" name="矩形"/>
          <p:cNvSpPr>
            <a:spLocks/>
          </p:cNvSpPr>
          <p:nvPr/>
        </p:nvSpPr>
        <p:spPr>
          <a:xfrm rot="0">
            <a:off x="481693" y="1115646"/>
            <a:ext cx="8033400" cy="3453724"/>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sevices page contains the following informations</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Booking Services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Customer Support Services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Additional Value-Added Services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2507871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7" name="文本框"/>
          <p:cNvSpPr>
            <a:spLocks noGrp="1"/>
          </p:cNvSpPr>
          <p:nvPr>
            <p:ph type="title"/>
          </p:nvPr>
        </p:nvSpPr>
        <p:spPr>
          <a:xfrm rot="0">
            <a:off x="628560" y="643466"/>
            <a:ext cx="7886400" cy="624300"/>
          </a:xfrm>
          <a:prstGeom prst="rect"/>
          <a:noFill/>
          <a:ln w="12700" cmpd="sng" cap="flat">
            <a:noFill/>
            <a:prstDash val="solid"/>
            <a:round/>
          </a:ln>
        </p:spPr>
        <p:txBody>
          <a:bodyPr vert="horz" wrap="square" lIns="0" tIns="0" rIns="0" bIns="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Departments-Page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8" name="矩形"/>
          <p:cNvSpPr>
            <a:spLocks/>
          </p:cNvSpPr>
          <p:nvPr/>
        </p:nvSpPr>
        <p:spPr>
          <a:xfrm rot="0">
            <a:off x="628559" y="1167577"/>
            <a:ext cx="7886400" cy="3453724"/>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departments page contains the following informations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Operational Departments Overview</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Team Members and Roles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Collaboration and Communication Channels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5710649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215052" y="719666"/>
            <a:ext cx="8421900" cy="548100"/>
          </a:xfrm>
          <a:prstGeom prst="rect"/>
          <a:noFill/>
          <a:ln w="12700" cmpd="sng" cap="flat">
            <a:noFill/>
            <a:prstDash val="solid"/>
            <a:round/>
          </a:ln>
        </p:spPr>
        <p:txBody>
          <a:bodyPr vert="horz" wrap="square" lIns="0" tIns="0" rIns="0" bIns="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Future Enhancements</a:t>
            </a:r>
            <a:r>
              <a:rPr lang="en-US" altLang="zh-CN" sz="1600" b="1" i="0" u="none" strike="noStrike" kern="0" cap="none" spc="0" baseline="0">
                <a:solidFill>
                  <a:srgbClr val="374151"/>
                </a:solidFill>
                <a:latin typeface="Arial" pitchFamily="0" charset="0"/>
                <a:ea typeface="Arial" pitchFamily="0" charset="0"/>
                <a:cs typeface="Arial" pitchFamily="0" charset="0"/>
                <a:sym typeface="Arial" pitchFamily="0" charset="0"/>
              </a:rPr>
              <a:t>:</a:t>
            </a:r>
            <a:br>
              <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rPr>
            </a:b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2" name="矩形"/>
          <p:cNvSpPr>
            <a:spLocks/>
          </p:cNvSpPr>
          <p:nvPr/>
        </p:nvSpPr>
        <p:spPr>
          <a:xfrm rot="0">
            <a:off x="590980" y="1069158"/>
            <a:ext cx="7424400" cy="366327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Mobile App Development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Advanced Analytics and Personalization: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 Integration with Transportation Networks: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6289876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Conclusion</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56"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57"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8" name="矩形"/>
          <p:cNvSpPr>
            <a:spLocks/>
          </p:cNvSpPr>
          <p:nvPr/>
        </p:nvSpPr>
        <p:spPr>
          <a:xfrm rot="0">
            <a:off x="682533" y="1066028"/>
            <a:ext cx="7440900" cy="3453724"/>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Achievements and Milestones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Reflect on the achievements and milestones reached throughout the project development lifecycle. Highlight key accomplishments, such as the successful implementation of core features, integration with payment gateways, and deployment to a production environment.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 Feedback and Impact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Lessons Learned and Future Directions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1718555"/>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3504528" y="2334505"/>
            <a:ext cx="2148900" cy="460374"/>
          </a:xfrm>
          <a:prstGeom prst="rect"/>
          <a:noFill/>
          <a:ln w="12700" cmpd="sng" cap="flat">
            <a:noFill/>
            <a:prstDash val="solid"/>
            <a:round/>
          </a:ln>
        </p:spPr>
        <p:txBody>
          <a:bodyPr vert="horz" wrap="square" lIns="0" tIns="12700" rIns="0" bIns="0" anchor="t" anchorCtr="0">
            <a:prstTxWarp prst="textNoShape"/>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pitchFamily="0" charset="0"/>
                <a:ea typeface="Arial" pitchFamily="0" charset="0"/>
                <a:cs typeface="Arial" pitchFamily="0" charset="0"/>
                <a:sym typeface="Arial" pitchFamily="0" charset="0"/>
              </a:rPr>
              <a:t>Thank You!</a:t>
            </a: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449969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1" cstate="print"/>
          <a:stretch>
            <a:fillRect/>
          </a:stretch>
        </p:blipFill>
        <p:spPr>
          <a:xfrm rot="0">
            <a:off x="0" y="0"/>
            <a:ext cx="9144000" cy="5143500"/>
          </a:xfrm>
          <a:prstGeom prst="rect"/>
          <a:noFill/>
          <a:ln w="12700" cmpd="sng" cap="flat">
            <a:noFill/>
            <a:prstDash val="solid"/>
            <a:round/>
          </a:ln>
        </p:spPr>
      </p:pic>
      <p:sp>
        <p:nvSpPr>
          <p:cNvPr id="51" name="矩形"/>
          <p:cNvSpPr>
            <a:spLocks/>
          </p:cNvSpPr>
          <p:nvPr/>
        </p:nvSpPr>
        <p:spPr>
          <a:xfrm rot="0">
            <a:off x="2422762" y="970065"/>
            <a:ext cx="4283098" cy="578738"/>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52" name="圆角矩形"/>
          <p:cNvSpPr>
            <a:spLocks/>
          </p:cNvSpPr>
          <p:nvPr/>
        </p:nvSpPr>
        <p:spPr>
          <a:xfrm rot="0">
            <a:off x="956309" y="3037840"/>
            <a:ext cx="7227600" cy="530699"/>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200" cy="295275"/>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pitchFamily="0" charset="0"/>
                <a:ea typeface="Arial" pitchFamily="0" charset="0"/>
                <a:cs typeface="Arial" pitchFamily="0" charset="0"/>
                <a:sym typeface="Arial" pitchFamily="0" charset="0"/>
              </a:rPr>
              <a:t>Building Bus Reservation System using Python and Django</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54" name="矩形"/>
          <p:cNvSpPr>
            <a:spLocks/>
          </p:cNvSpPr>
          <p:nvPr/>
        </p:nvSpPr>
        <p:spPr>
          <a:xfrm rot="0">
            <a:off x="3872230" y="2704571"/>
            <a:ext cx="1399500" cy="295274"/>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pitchFamily="0" charset="0"/>
                <a:ea typeface="Arial" pitchFamily="0" charset="0"/>
                <a:cs typeface="Arial" pitchFamily="0" charset="0"/>
                <a:sym typeface="Arial" pitchFamily="0" charset="0"/>
              </a:rPr>
              <a:t>Project Title</a:t>
            </a:r>
            <a:endParaRPr lang="zh-CN" altLang="en-US" sz="1600" b="1"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55" name="矩形"/>
          <p:cNvSpPr>
            <a:spLocks/>
          </p:cNvSpPr>
          <p:nvPr/>
        </p:nvSpPr>
        <p:spPr>
          <a:xfrm rot="0">
            <a:off x="1276812" y="4029973"/>
            <a:ext cx="6590400" cy="590550"/>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pitchFamily="0" charset="0"/>
                <a:ea typeface="Arial" pitchFamily="0" charset="0"/>
                <a:cs typeface="Arial" pitchFamily="0" charset="0"/>
                <a:sym typeface="Arial" pitchFamily="0"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8383435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8652" y="592323"/>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Abstract</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59"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60"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457200" y="1016446"/>
            <a:ext cx="7989300" cy="3647400"/>
          </a:xfrm>
          <a:prstGeom prst="rect"/>
          <a:solidFill>
            <a:srgbClr val="FFFFFF"/>
          </a:solidFill>
          <a:ln w="9525" cmpd="sng" cap="flat">
            <a:solidFill>
              <a:srgbClr val="FFAB40"/>
            </a:solidFill>
            <a:prstDash val="solid"/>
            <a:round/>
          </a:ln>
        </p:spPr>
        <p:txBody>
          <a:bodyPr vert="horz" wrap="square" lIns="0" tIns="198375" rIns="0" bIns="0" anchor="ctr" anchorCtr="0">
            <a:prstTxWarp prst="textNoShape"/>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Purpose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The project aims to develop a web-based platform that allows users to easily search for available bus routes, select seats, and make reservations online, providing a convenient and efficient way to plan and book bus travel.</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Features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The system will include features such as user authentication, bus management (including routes, schedules, and availability), a reservation system with seat selection and also cancelling the booked buses.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Technology Stack</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Built using Python and the Django web framework, the project utilizes Django’s built-in authentication system for user management, and integration with third-party payment gateways for secure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Objective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080377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8652" y="61678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Problem Statement</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65"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66"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558799" y="1041592"/>
            <a:ext cx="7586100" cy="324417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Inefficient Booking Process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Manual Management for Bus Operators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Lack of Real-Time Updates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3357776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8652" y="596654"/>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Project Overview</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71"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72"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567267" y="1023829"/>
            <a:ext cx="5308500" cy="303462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Booking Buses Made Easy</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We're creating a website where you can easily find and book bus tickets online. No more standing in long lines or struggling with confusing websites. Just a few clicks, and you're all set for your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Hassle-Free Travel Planning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Our platform will let you check bus routes, pick your seats, and pay securely online. Say goodbye to last-minute worries about finding a seat or missing out on your preferred bus – we've got you covered!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Convenient for Bus Operators Too</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74" name="图片"/>
          <p:cNvPicPr>
            <a:picLocks/>
          </p:cNvPicPr>
          <p:nvPr/>
        </p:nvPicPr>
        <p:blipFill>
          <a:blip r:embed="rId1" cstate="print"/>
          <a:srcRect b="19903"/>
          <a:stretch>
            <a:fillRect/>
          </a:stretch>
        </p:blipFill>
        <p:spPr>
          <a:xfrm rot="0">
            <a:off x="5875867" y="1023829"/>
            <a:ext cx="3137100" cy="3361881"/>
          </a:xfrm>
          <a:prstGeom prst="rect"/>
          <a:noFill/>
          <a:ln w="12700" cmpd="sng" cap="flat">
            <a:noFill/>
            <a:prstDash val="solid"/>
            <a:round/>
          </a:ln>
        </p:spPr>
      </p:pic>
    </p:spTree>
    <p:extLst>
      <p:ext uri="{BB962C8B-B14F-4D97-AF65-F5344CB8AC3E}">
        <p14:creationId xmlns:p14="http://schemas.microsoft.com/office/powerpoint/2010/main" val="15277653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Proposed Solution</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8" name="矩形"/>
          <p:cNvSpPr>
            <a:spLocks/>
          </p:cNvSpPr>
          <p:nvPr/>
        </p:nvSpPr>
        <p:spPr>
          <a:xfrm rot="0">
            <a:off x="719667" y="1102220"/>
            <a:ext cx="8144999" cy="324417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Our Project provides the solution to the problems in Bus Ticket Booking in a simplified and   efficient way . Our websitet contains the following features that will make the Bus Booking process very easier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User-Friendly Interface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Develop a clean and intuitive user interface for the website, allowing users to easily search for bus routes, view available schedules, and select seats based on their preferences. The interface should be responsive and accessible across different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Comprehensive Bus Database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Create a comprehensive database to store information about buses, routes, schedules, seat availability, and pricing. This database will serve as the backbone of the system, enabling efficient retrieval and management of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 Authentication and Profiles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 a user authentication system to allow users to create accounts, log in securely, and manage their profiles. Users should be able to view their booking history, update personal information, and manage preferences.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79"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80"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1383413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3" name="矩形"/>
          <p:cNvSpPr>
            <a:spLocks/>
          </p:cNvSpPr>
          <p:nvPr/>
        </p:nvSpPr>
        <p:spPr>
          <a:xfrm rot="0">
            <a:off x="457200" y="752832"/>
            <a:ext cx="8017800" cy="720050"/>
          </a:xfrm>
          <a:prstGeom prst="rect"/>
          <a:noFill/>
          <a:ln w="12700" cmpd="sng" cap="flat">
            <a:noFill/>
            <a:prstDash val="solid"/>
            <a:round/>
          </a:ln>
        </p:spPr>
        <p:txBody>
          <a:bodyPr vert="horz" wrap="square" lIns="91425" tIns="45700" rIns="91425" bIns="4570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a:p>
            <a:pPr lvl="1" marL="742950"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p:txBody>
      </p:sp>
      <p:cxnSp>
        <p:nvCxnSpPr>
          <p:cNvPr id="84"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85"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6" name="矩形"/>
          <p:cNvSpPr>
            <a:spLocks/>
          </p:cNvSpPr>
          <p:nvPr/>
        </p:nvSpPr>
        <p:spPr>
          <a:xfrm rot="0">
            <a:off x="287865" y="694312"/>
            <a:ext cx="8187300" cy="387282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Bus Management Dashboard</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Provide bus operators with a dedicated dashboard to manage their services. This dashboard will allow operators to add new buses, update routes and schedules, manage seat availability, and track bookings in real-time.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Dynamic Seat Selection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 a dynamic seat selection feature that allows users to view and select available seats on the bus. Users should be able to see which seats are already booked and choose their preferred seating arrangement.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Real-Time Availability Updates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Ensure that seat availability information is updated in real-time to provide users with accurate and up-to-date information. This will prevent overbooking and reduce the likelihood of conflicts during the reservation process.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Secure Payment Integration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0451784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9" name="矩形"/>
          <p:cNvSpPr>
            <a:spLocks/>
          </p:cNvSpPr>
          <p:nvPr/>
        </p:nvSpPr>
        <p:spPr>
          <a:xfrm rot="0">
            <a:off x="457200" y="752832"/>
            <a:ext cx="8017800" cy="720050"/>
          </a:xfrm>
          <a:prstGeom prst="rect"/>
          <a:noFill/>
          <a:ln w="12700" cmpd="sng" cap="flat">
            <a:noFill/>
            <a:prstDash val="solid"/>
            <a:round/>
          </a:ln>
        </p:spPr>
        <p:txBody>
          <a:bodyPr vert="horz" wrap="square" lIns="91425" tIns="45700" rIns="91425" bIns="4570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a:p>
            <a:pPr lvl="1" marL="742950"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p:txBody>
      </p:sp>
      <p:cxnSp>
        <p:nvCxnSpPr>
          <p:cNvPr id="90"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91"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矩形"/>
          <p:cNvSpPr>
            <a:spLocks/>
          </p:cNvSpPr>
          <p:nvPr/>
        </p:nvSpPr>
        <p:spPr>
          <a:xfrm rot="0">
            <a:off x="457200" y="808385"/>
            <a:ext cx="7433700" cy="324417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Email Notifications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Set up automated email notifications to confirm bookings, provide booking details, and send reminders about upcoming trips. These notifications will enhance the user experience and keep users informed throughout the reservation process.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Feedback and Support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Include features for users to provide feedback on their booking experience and seek support in case of any issues or concerns. This will help in continuously improving the platform and addressing any customer inquiries promptly.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Scalability and Performance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These features of our website solve the problems in the Bus Ticket Booking process and makes the process more easy and efficient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7706131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Technology Used</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6" name="矩形"/>
          <p:cNvSpPr>
            <a:spLocks/>
          </p:cNvSpPr>
          <p:nvPr/>
        </p:nvSpPr>
        <p:spPr>
          <a:xfrm rot="0">
            <a:off x="128063" y="1059160"/>
            <a:ext cx="5314500" cy="3789900"/>
          </a:xfrm>
          <a:prstGeom prst="rect"/>
          <a:noFill/>
          <a:ln w="12700" cmpd="sng" cap="flat">
            <a:noFill/>
            <a:prstDash val="solid"/>
            <a:round/>
          </a:ln>
        </p:spPr>
        <p:txBody>
          <a:bodyPr vert="horz" wrap="square" lIns="91425" tIns="91425" rIns="91425" bIns="91425" anchor="t" anchorCtr="0">
            <a:prstTxWarp prst="textNoShape"/>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7" name="图片"/>
          <p:cNvPicPr>
            <a:picLocks/>
          </p:cNvPicPr>
          <p:nvPr/>
        </p:nvPicPr>
        <p:blipFill>
          <a:blip r:embed="rId1" cstate="print"/>
          <a:stretch>
            <a:fillRect/>
          </a:stretch>
        </p:blipFill>
        <p:spPr>
          <a:xfrm rot="0">
            <a:off x="1021171" y="1723257"/>
            <a:ext cx="2956469" cy="2573047"/>
          </a:xfrm>
          <a:prstGeom prst="rect"/>
          <a:noFill/>
          <a:ln w="12700" cmpd="sng" cap="flat">
            <a:noFill/>
            <a:prstDash val="solid"/>
            <a:round/>
          </a:ln>
        </p:spPr>
      </p:pic>
      <p:pic>
        <p:nvPicPr>
          <p:cNvPr id="98" name="图片"/>
          <p:cNvPicPr>
            <a:picLocks/>
          </p:cNvPicPr>
          <p:nvPr/>
        </p:nvPicPr>
        <p:blipFill>
          <a:blip r:embed="rId2" cstate="print"/>
          <a:stretch>
            <a:fillRect/>
          </a:stretch>
        </p:blipFill>
        <p:spPr>
          <a:xfrm rot="0">
            <a:off x="4564380" y="1712691"/>
            <a:ext cx="4165598" cy="2090952"/>
          </a:xfrm>
          <a:prstGeom prst="rect"/>
          <a:noFill/>
          <a:ln w="12700" cmpd="sng" cap="flat">
            <a:noFill/>
            <a:prstDash val="solid"/>
            <a:round/>
          </a:ln>
        </p:spPr>
      </p:pic>
      <p:sp>
        <p:nvSpPr>
          <p:cNvPr id="99" name="矩形"/>
          <p:cNvSpPr>
            <a:spLocks/>
          </p:cNvSpPr>
          <p:nvPr/>
        </p:nvSpPr>
        <p:spPr>
          <a:xfrm rot="0">
            <a:off x="1000361" y="1361511"/>
            <a:ext cx="3318600" cy="3009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0" name="矩形"/>
          <p:cNvSpPr>
            <a:spLocks/>
          </p:cNvSpPr>
          <p:nvPr/>
        </p:nvSpPr>
        <p:spPr>
          <a:xfrm rot="0">
            <a:off x="4865736" y="1287522"/>
            <a:ext cx="3581098" cy="3009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01"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02"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2024-04-07T02:21:58Z</dcterms:modified>
</cp:coreProperties>
</file>