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8"/>
  </p:notesMasterIdLst>
  <p:sldIdLst>
    <p:sldId id="277" r:id="rId5"/>
    <p:sldId id="279" r:id="rId6"/>
    <p:sldId id="281" r:id="rId7"/>
    <p:sldId id="282" r:id="rId8"/>
    <p:sldId id="283" r:id="rId9"/>
    <p:sldId id="285" r:id="rId10"/>
    <p:sldId id="280" r:id="rId11"/>
    <p:sldId id="313" r:id="rId12"/>
    <p:sldId id="312" r:id="rId13"/>
    <p:sldId id="284" r:id="rId14"/>
    <p:sldId id="286" r:id="rId15"/>
    <p:sldId id="287" r:id="rId16"/>
    <p:sldId id="288" r:id="rId17"/>
    <p:sldId id="289" r:id="rId18"/>
    <p:sldId id="290" r:id="rId19"/>
    <p:sldId id="293" r:id="rId20"/>
    <p:sldId id="291" r:id="rId21"/>
    <p:sldId id="292" r:id="rId22"/>
    <p:sldId id="294" r:id="rId23"/>
    <p:sldId id="307" r:id="rId24"/>
    <p:sldId id="295" r:id="rId25"/>
    <p:sldId id="296" r:id="rId26"/>
    <p:sldId id="297" r:id="rId27"/>
    <p:sldId id="298" r:id="rId28"/>
    <p:sldId id="299" r:id="rId29"/>
    <p:sldId id="300" r:id="rId30"/>
    <p:sldId id="306" r:id="rId31"/>
    <p:sldId id="301" r:id="rId32"/>
    <p:sldId id="302" r:id="rId33"/>
    <p:sldId id="303" r:id="rId34"/>
    <p:sldId id="304" r:id="rId35"/>
    <p:sldId id="305" r:id="rId36"/>
    <p:sldId id="30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pPr/>
              <a:t>6/30/2021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pPr/>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pPr/>
              <a:t>6/30/2021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2429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29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710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02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38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75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41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06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00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12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9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93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pPr/>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52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pPr/>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04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pPr/>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9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6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12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pPr/>
              <a:t>6/30/2021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195725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Satellite management database</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8223994" y="4617195"/>
            <a:ext cx="3948404" cy="1772273"/>
          </a:xfrm>
        </p:spPr>
        <p:txBody>
          <a:bodyPr>
            <a:normAutofit fontScale="25000" lnSpcReduction="20000"/>
          </a:bodyPr>
          <a:lstStyle/>
          <a:p>
            <a:pPr algn="ctr"/>
            <a:r>
              <a:rPr lang="en-US" sz="8000" dirty="0">
                <a:solidFill>
                  <a:srgbClr val="00B0F0"/>
                </a:solidFill>
              </a:rPr>
              <a:t>Submitted by:</a:t>
            </a:r>
          </a:p>
          <a:p>
            <a:pPr algn="ctr" rtl="0">
              <a:spcBef>
                <a:spcPts val="0"/>
              </a:spcBef>
              <a:spcAft>
                <a:spcPts val="0"/>
              </a:spcAft>
            </a:pPr>
            <a:r>
              <a:rPr lang="en-US" sz="1800" b="1" i="0" u="none" strike="noStrike" dirty="0">
                <a:solidFill>
                  <a:srgbClr val="FFFFFF"/>
                </a:solidFill>
                <a:effectLst/>
                <a:latin typeface="Arial" panose="020B0604020202020204" pitchFamily="34" charset="0"/>
              </a:rPr>
              <a:t>                        </a:t>
            </a:r>
            <a:endParaRPr lang="en-US" b="0" dirty="0">
              <a:effectLst/>
            </a:endParaRPr>
          </a:p>
          <a:p>
            <a:pPr algn="ctr" rtl="0">
              <a:spcBef>
                <a:spcPts val="0"/>
              </a:spcBef>
              <a:spcAft>
                <a:spcPts val="0"/>
              </a:spcAft>
            </a:pPr>
            <a:r>
              <a:rPr lang="en-US" sz="6400" b="1" i="0" u="none" strike="noStrike" dirty="0">
                <a:solidFill>
                  <a:srgbClr val="FFFFFF"/>
                </a:solidFill>
                <a:effectLst/>
              </a:rPr>
              <a:t>Aditya Singh Hada (2020BCS-006)</a:t>
            </a:r>
            <a:endParaRPr lang="en-US" sz="6400" b="0" dirty="0">
              <a:effectLst/>
            </a:endParaRPr>
          </a:p>
          <a:p>
            <a:pPr algn="ctr" rtl="0">
              <a:spcBef>
                <a:spcPts val="0"/>
              </a:spcBef>
              <a:spcAft>
                <a:spcPts val="0"/>
              </a:spcAft>
            </a:pPr>
            <a:r>
              <a:rPr lang="en-US" sz="6400" b="1" i="0" u="none" strike="noStrike" dirty="0">
                <a:solidFill>
                  <a:srgbClr val="FFFFFF"/>
                </a:solidFill>
                <a:effectLst/>
              </a:rPr>
              <a:t>Hrushikesh Borhade (2020BCS-022)</a:t>
            </a:r>
            <a:endParaRPr lang="en-US" sz="6400" b="0" dirty="0">
              <a:effectLst/>
            </a:endParaRPr>
          </a:p>
          <a:p>
            <a:pPr algn="ctr" rtl="0">
              <a:spcBef>
                <a:spcPts val="0"/>
              </a:spcBef>
              <a:spcAft>
                <a:spcPts val="0"/>
              </a:spcAft>
            </a:pPr>
            <a:r>
              <a:rPr lang="en-US" sz="6400" b="1" i="0" u="none" strike="noStrike" dirty="0">
                <a:solidFill>
                  <a:srgbClr val="FFFFFF"/>
                </a:solidFill>
                <a:effectLst/>
              </a:rPr>
              <a:t>Paridhi Singhal (2020BCS-055)</a:t>
            </a:r>
            <a:endParaRPr lang="en-US" sz="6400" b="0" dirty="0">
              <a:effectLst/>
            </a:endParaRPr>
          </a:p>
          <a:p>
            <a:pPr algn="ctr" rtl="0">
              <a:spcBef>
                <a:spcPts val="0"/>
              </a:spcBef>
              <a:spcAft>
                <a:spcPts val="0"/>
              </a:spcAft>
            </a:pPr>
            <a:r>
              <a:rPr lang="en-US" sz="6400" b="1" i="0" u="none" strike="noStrike" dirty="0">
                <a:solidFill>
                  <a:srgbClr val="FFFFFF"/>
                </a:solidFill>
                <a:effectLst/>
              </a:rPr>
              <a:t>Pooja (2020BCS-057) </a:t>
            </a:r>
            <a:endParaRPr lang="en-US" sz="6400" b="0" dirty="0">
              <a:effectLst/>
            </a:endParaRPr>
          </a:p>
          <a:p>
            <a:pPr algn="ctr" rtl="0">
              <a:spcBef>
                <a:spcPts val="0"/>
              </a:spcBef>
              <a:spcAft>
                <a:spcPts val="0"/>
              </a:spcAft>
            </a:pPr>
            <a:r>
              <a:rPr lang="en-US" sz="6400" b="1" i="0" u="none" strike="noStrike" dirty="0">
                <a:solidFill>
                  <a:srgbClr val="FFFFFF"/>
                </a:solidFill>
                <a:effectLst/>
              </a:rPr>
              <a:t>Sankalp Bhoyar (2020BCS-067) </a:t>
            </a:r>
            <a:endParaRPr lang="en-US" sz="6400" b="0" dirty="0">
              <a:effectLst/>
            </a:endParaRPr>
          </a:p>
          <a:p>
            <a:pPr algn="ctr" rtl="0">
              <a:spcBef>
                <a:spcPts val="0"/>
              </a:spcBef>
              <a:spcAft>
                <a:spcPts val="0"/>
              </a:spcAft>
            </a:pPr>
            <a:r>
              <a:rPr lang="en-US" sz="6400" b="1" i="0" u="none" strike="noStrike" dirty="0">
                <a:solidFill>
                  <a:srgbClr val="FFFFFF"/>
                </a:solidFill>
                <a:effectLst/>
              </a:rPr>
              <a:t>Anamika Mallick (2020BCS-075)  </a:t>
            </a:r>
            <a:r>
              <a:rPr lang="en-US" sz="6400" b="0" i="0" u="none" strike="noStrike" dirty="0">
                <a:solidFill>
                  <a:srgbClr val="FFFFFF"/>
                </a:solidFill>
                <a:effectLst/>
              </a:rPr>
              <a:t>  </a:t>
            </a:r>
            <a:endParaRPr lang="en-US" sz="6400" b="0" dirty="0">
              <a:effectLst/>
            </a:endParaRPr>
          </a:p>
          <a:p>
            <a:br>
              <a:rPr lang="en-US" dirty="0"/>
            </a:br>
            <a:endParaRPr lang="en-US" b="1" dirty="0"/>
          </a:p>
        </p:txBody>
      </p:sp>
      <p:sp>
        <p:nvSpPr>
          <p:cNvPr id="7" name="TextBox 6">
            <a:extLst>
              <a:ext uri="{FF2B5EF4-FFF2-40B4-BE49-F238E27FC236}">
                <a16:creationId xmlns:a16="http://schemas.microsoft.com/office/drawing/2014/main" id="{2E43D7A6-75FA-4450-B45A-60B41750CF3D}"/>
              </a:ext>
            </a:extLst>
          </p:cNvPr>
          <p:cNvSpPr txBox="1"/>
          <p:nvPr/>
        </p:nvSpPr>
        <p:spPr>
          <a:xfrm>
            <a:off x="715162" y="4587074"/>
            <a:ext cx="6094602" cy="1384995"/>
          </a:xfrm>
          <a:prstGeom prst="rect">
            <a:avLst/>
          </a:prstGeom>
          <a:noFill/>
        </p:spPr>
        <p:txBody>
          <a:bodyPr wrap="square">
            <a:spAutoFit/>
          </a:bodyPr>
          <a:lstStyle/>
          <a:p>
            <a:pPr marL="0" lvl="0" indent="0" algn="l" rtl="0">
              <a:spcBef>
                <a:spcPts val="0"/>
              </a:spcBef>
              <a:spcAft>
                <a:spcPts val="0"/>
              </a:spcAft>
              <a:buNone/>
            </a:pPr>
            <a:r>
              <a:rPr lang="en-US" sz="2800" dirty="0">
                <a:solidFill>
                  <a:srgbClr val="00B0F0"/>
                </a:solidFill>
                <a:ea typeface="Trebuchet MS"/>
                <a:cs typeface="Trebuchet MS"/>
                <a:sym typeface="Trebuchet MS"/>
              </a:rPr>
              <a:t>Submitted to:</a:t>
            </a:r>
          </a:p>
          <a:p>
            <a:pPr marL="0" lvl="0" indent="0" algn="l" rtl="0">
              <a:spcBef>
                <a:spcPts val="0"/>
              </a:spcBef>
              <a:spcAft>
                <a:spcPts val="0"/>
              </a:spcAft>
              <a:buNone/>
            </a:pPr>
            <a:endParaRPr lang="en-US" sz="2800" dirty="0">
              <a:solidFill>
                <a:srgbClr val="00B0F0"/>
              </a:solidFill>
              <a:ea typeface="Trebuchet MS"/>
              <a:cs typeface="Trebuchet MS"/>
              <a:sym typeface="Trebuchet MS"/>
            </a:endParaRPr>
          </a:p>
          <a:p>
            <a:pPr marL="0" lvl="0" indent="0" algn="l" rtl="0">
              <a:spcBef>
                <a:spcPts val="0"/>
              </a:spcBef>
              <a:spcAft>
                <a:spcPts val="0"/>
              </a:spcAft>
              <a:buNone/>
            </a:pPr>
            <a:r>
              <a:rPr lang="en-US" sz="2800" dirty="0">
                <a:ea typeface="Trebuchet MS"/>
                <a:cs typeface="Trebuchet MS"/>
                <a:sym typeface="Trebuchet MS"/>
              </a:rPr>
              <a:t>Prof. Debanjan Sandhya</a:t>
            </a:r>
          </a:p>
        </p:txBody>
      </p:sp>
      <p:sp>
        <p:nvSpPr>
          <p:cNvPr id="9" name="TextBox 8">
            <a:extLst>
              <a:ext uri="{FF2B5EF4-FFF2-40B4-BE49-F238E27FC236}">
                <a16:creationId xmlns:a16="http://schemas.microsoft.com/office/drawing/2014/main" id="{B2B31257-9363-4CAC-9CB7-9AEEBC6F24D8}"/>
              </a:ext>
            </a:extLst>
          </p:cNvPr>
          <p:cNvSpPr txBox="1"/>
          <p:nvPr/>
        </p:nvSpPr>
        <p:spPr>
          <a:xfrm>
            <a:off x="1253614" y="303641"/>
            <a:ext cx="6094602" cy="646331"/>
          </a:xfrm>
          <a:prstGeom prst="rect">
            <a:avLst/>
          </a:prstGeom>
          <a:noFill/>
        </p:spPr>
        <p:txBody>
          <a:bodyPr wrap="square">
            <a:spAutoFit/>
          </a:bodyPr>
          <a:lstStyle/>
          <a:p>
            <a:r>
              <a:rPr lang="en" sz="1800" dirty="0">
                <a:solidFill>
                  <a:schemeClr val="bg2">
                    <a:lumMod val="20000"/>
                    <a:lumOff val="80000"/>
                  </a:schemeClr>
                </a:solidFill>
                <a:latin typeface="Lora Regular"/>
                <a:ea typeface="Lora Regular"/>
                <a:cs typeface="Lora Regular"/>
                <a:sym typeface="Lora Regular"/>
              </a:rPr>
              <a:t>Atal Bihari Vajpayee Indian Institute of Information Technology and Management, Gwalior</a:t>
            </a:r>
            <a:endParaRPr lang="en-US" dirty="0">
              <a:solidFill>
                <a:schemeClr val="bg2">
                  <a:lumMod val="20000"/>
                  <a:lumOff val="80000"/>
                </a:schemeClr>
              </a:solidFill>
            </a:endParaRPr>
          </a:p>
        </p:txBody>
      </p:sp>
      <p:pic>
        <p:nvPicPr>
          <p:cNvPr id="1026" name="Picture 2">
            <a:extLst>
              <a:ext uri="{FF2B5EF4-FFF2-40B4-BE49-F238E27FC236}">
                <a16:creationId xmlns:a16="http://schemas.microsoft.com/office/drawing/2014/main" id="{BEBA2A98-458B-4D5F-8FAE-19AEFC4AE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3614" cy="125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70123E-0629-483E-B9A7-88540545A4D6}"/>
              </a:ext>
            </a:extLst>
          </p:cNvPr>
          <p:cNvSpPr>
            <a:spLocks noGrp="1"/>
          </p:cNvSpPr>
          <p:nvPr>
            <p:ph type="ctrTitle"/>
          </p:nvPr>
        </p:nvSpPr>
        <p:spPr/>
        <p:txBody>
          <a:bodyPr>
            <a:normAutofit/>
          </a:bodyPr>
          <a:lstStyle/>
          <a:p>
            <a:r>
              <a:rPr lang="en-US" sz="6000" dirty="0"/>
              <a:t>Normalization</a:t>
            </a:r>
          </a:p>
        </p:txBody>
      </p:sp>
    </p:spTree>
    <p:extLst>
      <p:ext uri="{BB962C8B-B14F-4D97-AF65-F5344CB8AC3E}">
        <p14:creationId xmlns:p14="http://schemas.microsoft.com/office/powerpoint/2010/main" val="7548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0C7A8-C756-4B9B-87CD-8CDD75A11868}"/>
              </a:ext>
            </a:extLst>
          </p:cNvPr>
          <p:cNvSpPr txBox="1"/>
          <p:nvPr/>
        </p:nvSpPr>
        <p:spPr>
          <a:xfrm>
            <a:off x="570453" y="911547"/>
            <a:ext cx="10201012" cy="4893647"/>
          </a:xfrm>
          <a:prstGeom prst="rect">
            <a:avLst/>
          </a:prstGeom>
          <a:noFill/>
        </p:spPr>
        <p:txBody>
          <a:bodyPr wrap="square">
            <a:spAutoFit/>
          </a:bodyPr>
          <a:lstStyle/>
          <a:p>
            <a:pPr marL="342900" indent="-342900">
              <a:buAutoNum type="arabicPeriod"/>
            </a:pPr>
            <a:r>
              <a:rPr lang="en-US" sz="2400" b="1" dirty="0">
                <a:solidFill>
                  <a:schemeClr val="accent4">
                    <a:lumMod val="60000"/>
                    <a:lumOff val="40000"/>
                  </a:schemeClr>
                </a:solidFill>
              </a:rPr>
              <a:t>Satellite</a:t>
            </a:r>
            <a:r>
              <a:rPr lang="en-US" sz="2400" dirty="0">
                <a:solidFill>
                  <a:schemeClr val="accent4">
                    <a:lumMod val="60000"/>
                    <a:lumOff val="40000"/>
                  </a:schemeClr>
                </a:solidFill>
              </a:rPr>
              <a:t>: </a:t>
            </a:r>
            <a:r>
              <a:rPr lang="en-US" sz="2400" dirty="0"/>
              <a:t>(Sat-ID, Sat-Name, Sat_Type, Vehicle_ID, Site_ID, Bug-ID,   Bug_Alloted, Funding, Sanction_Year, Total_Bug)</a:t>
            </a:r>
          </a:p>
          <a:p>
            <a:pPr marL="342900" indent="-342900">
              <a:buAutoNum type="arabicPeriod"/>
            </a:pPr>
            <a:endParaRPr lang="en-US" sz="2400" dirty="0"/>
          </a:p>
          <a:p>
            <a:pPr marL="342900" indent="-342900">
              <a:buAutoNum type="arabicPeriod"/>
            </a:pPr>
            <a:endParaRPr lang="en-US" sz="2400" dirty="0"/>
          </a:p>
          <a:p>
            <a:pPr lvl="1"/>
            <a:r>
              <a:rPr lang="en-US" sz="2400" b="1" dirty="0">
                <a:solidFill>
                  <a:schemeClr val="accent4">
                    <a:lumMod val="60000"/>
                    <a:lumOff val="40000"/>
                  </a:schemeClr>
                </a:solidFill>
              </a:rPr>
              <a:t> F.D </a:t>
            </a:r>
            <a:r>
              <a:rPr lang="en-US" sz="2400" dirty="0"/>
              <a:t>= { Sat-ID, Vehicle_ID, Site_ID, Bug_ID → Sat-Name, Sat_Type, Bug_Alloted, Funding, Sanction_Year, Total_Bug; </a:t>
            </a:r>
          </a:p>
          <a:p>
            <a:pPr lvl="1"/>
            <a:r>
              <a:rPr lang="en-US" sz="2400" dirty="0"/>
              <a:t> Bug-ID → Bug_Alloted, Funding, Sanction_Year , Total_Bug; </a:t>
            </a:r>
          </a:p>
          <a:p>
            <a:pPr lvl="1"/>
            <a:r>
              <a:rPr lang="en-US" sz="2400" dirty="0"/>
              <a:t>Funding, Bug_Alloted→ Total_Bug}</a:t>
            </a:r>
          </a:p>
          <a:p>
            <a:endParaRPr lang="en-US" sz="2400" dirty="0"/>
          </a:p>
          <a:p>
            <a:pPr lvl="1"/>
            <a:r>
              <a:rPr lang="en-US" sz="2400" b="1" dirty="0">
                <a:solidFill>
                  <a:schemeClr val="accent4">
                    <a:lumMod val="60000"/>
                    <a:lumOff val="40000"/>
                  </a:schemeClr>
                </a:solidFill>
              </a:rPr>
              <a:t>Candidate key</a:t>
            </a:r>
            <a:r>
              <a:rPr lang="en-US" sz="2400" dirty="0">
                <a:solidFill>
                  <a:schemeClr val="accent4">
                    <a:lumMod val="60000"/>
                    <a:lumOff val="40000"/>
                  </a:schemeClr>
                </a:solidFill>
              </a:rPr>
              <a:t>: </a:t>
            </a:r>
            <a:r>
              <a:rPr lang="en-US" sz="2400" dirty="0"/>
              <a:t>Sat_ID, Vehicle_ID, Site_ID, Bug_ID </a:t>
            </a:r>
          </a:p>
          <a:p>
            <a:pPr lvl="1"/>
            <a:endParaRPr lang="en-US" sz="2400" dirty="0"/>
          </a:p>
          <a:p>
            <a:pPr lvl="1"/>
            <a:r>
              <a:rPr lang="en-US" sz="2400" b="1" dirty="0">
                <a:solidFill>
                  <a:schemeClr val="accent4">
                    <a:lumMod val="60000"/>
                    <a:lumOff val="40000"/>
                  </a:schemeClr>
                </a:solidFill>
              </a:rPr>
              <a:t>Non Prime Attributes</a:t>
            </a:r>
            <a:r>
              <a:rPr lang="en-US" sz="2400" dirty="0"/>
              <a:t>: Sat-Name, Sat_Type, Bug_Alloted, Funding, Sanction_Year, Total_Bug</a:t>
            </a:r>
          </a:p>
        </p:txBody>
      </p:sp>
    </p:spTree>
    <p:extLst>
      <p:ext uri="{BB962C8B-B14F-4D97-AF65-F5344CB8AC3E}">
        <p14:creationId xmlns:p14="http://schemas.microsoft.com/office/powerpoint/2010/main" val="19533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7928B-F09C-450D-9000-B8248A4E5D84}"/>
              </a:ext>
            </a:extLst>
          </p:cNvPr>
          <p:cNvSpPr txBox="1"/>
          <p:nvPr/>
        </p:nvSpPr>
        <p:spPr>
          <a:xfrm>
            <a:off x="727046" y="551235"/>
            <a:ext cx="10737908" cy="5324535"/>
          </a:xfrm>
          <a:prstGeom prst="rect">
            <a:avLst/>
          </a:prstGeom>
          <a:noFill/>
        </p:spPr>
        <p:txBody>
          <a:bodyPr wrap="square">
            <a:spAutoFit/>
          </a:bodyPr>
          <a:lstStyle/>
          <a:p>
            <a:pPr marL="457200" indent="-457200">
              <a:buFont typeface="Arial" panose="020B0604020202020204" pitchFamily="34" charset="0"/>
              <a:buChar char="•"/>
            </a:pPr>
            <a:r>
              <a:rPr lang="en-US" sz="2000" dirty="0"/>
              <a:t>This relation is in 1NF as all the attributes in the relation have atomic domains.</a:t>
            </a:r>
          </a:p>
          <a:p>
            <a:r>
              <a:rPr lang="en-US" sz="2000" dirty="0"/>
              <a:t> </a:t>
            </a:r>
          </a:p>
          <a:p>
            <a:pPr marL="457200" indent="-457200">
              <a:buFont typeface="Arial" panose="020B0604020202020204" pitchFamily="34" charset="0"/>
              <a:buChar char="•"/>
            </a:pPr>
            <a:r>
              <a:rPr lang="en-US" sz="2000" dirty="0"/>
              <a:t>This relation is not in 2NF as there exist partial dependency, since Bug_Id which is a part of candidate key determines non prime attributes . Therefore, we reduce it in 2 tables</a:t>
            </a:r>
          </a:p>
          <a:p>
            <a:pPr marL="800100" lvl="1" indent="-342900">
              <a:buFont typeface="Wingdings" panose="05000000000000000000" pitchFamily="2" charset="2"/>
              <a:buChar char="§"/>
            </a:pPr>
            <a:r>
              <a:rPr lang="en-US" sz="2000" dirty="0"/>
              <a:t>Satellite_1: (Sat_ID, Sat_Name, Sat_Type, Veh_ID, Site_ID, Bug_ID)</a:t>
            </a:r>
          </a:p>
          <a:p>
            <a:pPr marL="800100" lvl="1" indent="-342900">
              <a:buFont typeface="Wingdings" panose="05000000000000000000" pitchFamily="2" charset="2"/>
              <a:buChar char="§"/>
            </a:pPr>
            <a:r>
              <a:rPr lang="en-US" sz="2000" dirty="0"/>
              <a:t>Satellite_2: (Bug_ID, Bug_Alloted, Sanction_Year, Funding, Total_Bug) </a:t>
            </a:r>
          </a:p>
          <a:p>
            <a:pPr lvl="1"/>
            <a:r>
              <a:rPr lang="en-US" sz="2000" dirty="0"/>
              <a:t>Now, this is 2NF. </a:t>
            </a:r>
          </a:p>
          <a:p>
            <a:pPr marL="800100" lvl="1" indent="-3429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This relation is not in 3NF there is transitive dependency , since Funding and Bug_Alloted which are non prime attribute determines Total_Bug which is a non prime attributes. </a:t>
            </a:r>
          </a:p>
          <a:p>
            <a:pPr marL="457200" indent="-457200"/>
            <a:r>
              <a:rPr lang="en-US" sz="2000" dirty="0"/>
              <a:t>	We will again decompose it into total 3 tables </a:t>
            </a:r>
          </a:p>
          <a:p>
            <a:pPr marL="800100" lvl="1" indent="-342900">
              <a:buFont typeface="Wingdings" panose="05000000000000000000" pitchFamily="2" charset="2"/>
              <a:buChar char="§"/>
            </a:pPr>
            <a:r>
              <a:rPr lang="en-US" sz="2000" dirty="0"/>
              <a:t>Satellite_1: (Sat_ID, Sat_Name, Sat_Type, Veh_ID, Site_ID, Bug_ID)</a:t>
            </a:r>
          </a:p>
          <a:p>
            <a:pPr marL="800100" lvl="1" indent="-342900">
              <a:buFont typeface="Wingdings" panose="05000000000000000000" pitchFamily="2" charset="2"/>
              <a:buChar char="§"/>
            </a:pPr>
            <a:r>
              <a:rPr lang="en-US" sz="2000" dirty="0"/>
              <a:t>Satellite_2: (Bug_ID, Bug_Alloted, Sanction_Year, Funding) </a:t>
            </a:r>
          </a:p>
          <a:p>
            <a:pPr marL="800100" lvl="1" indent="-342900">
              <a:buFont typeface="Wingdings" panose="05000000000000000000" pitchFamily="2" charset="2"/>
              <a:buChar char="§"/>
            </a:pPr>
            <a:r>
              <a:rPr lang="en-US" sz="2000" dirty="0"/>
              <a:t>Satellite_3: (Bug_Alloted, Funding, Total_Bug) </a:t>
            </a:r>
          </a:p>
          <a:p>
            <a:pPr lvl="1"/>
            <a:r>
              <a:rPr lang="en-US" sz="2000" dirty="0"/>
              <a:t>Now, this is 3NF. </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4.     This relation is in BCNF as it is already in 3NF and LHS of FD is candidate key.</a:t>
            </a:r>
          </a:p>
        </p:txBody>
      </p:sp>
    </p:spTree>
    <p:extLst>
      <p:ext uri="{BB962C8B-B14F-4D97-AF65-F5344CB8AC3E}">
        <p14:creationId xmlns:p14="http://schemas.microsoft.com/office/powerpoint/2010/main" val="157521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644E9-B145-49FC-8416-64ADDA451596}"/>
              </a:ext>
            </a:extLst>
          </p:cNvPr>
          <p:cNvPicPr>
            <a:picLocks noChangeAspect="1"/>
          </p:cNvPicPr>
          <p:nvPr/>
        </p:nvPicPr>
        <p:blipFill>
          <a:blip r:embed="rId2"/>
          <a:stretch>
            <a:fillRect/>
          </a:stretch>
        </p:blipFill>
        <p:spPr>
          <a:xfrm>
            <a:off x="1828430" y="194029"/>
            <a:ext cx="8535140" cy="6469941"/>
          </a:xfrm>
          <a:prstGeom prst="rect">
            <a:avLst/>
          </a:prstGeom>
        </p:spPr>
      </p:pic>
    </p:spTree>
    <p:extLst>
      <p:ext uri="{BB962C8B-B14F-4D97-AF65-F5344CB8AC3E}">
        <p14:creationId xmlns:p14="http://schemas.microsoft.com/office/powerpoint/2010/main" val="150338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596D-1108-4ED2-84D3-AF8740594FFF}"/>
              </a:ext>
            </a:extLst>
          </p:cNvPr>
          <p:cNvSpPr txBox="1"/>
          <p:nvPr/>
        </p:nvSpPr>
        <p:spPr>
          <a:xfrm>
            <a:off x="819325" y="458956"/>
            <a:ext cx="10553350" cy="5940088"/>
          </a:xfrm>
          <a:prstGeom prst="rect">
            <a:avLst/>
          </a:prstGeom>
          <a:noFill/>
        </p:spPr>
        <p:txBody>
          <a:bodyPr wrap="square">
            <a:spAutoFit/>
          </a:bodyPr>
          <a:lstStyle/>
          <a:p>
            <a:r>
              <a:rPr lang="en-US" sz="2000" dirty="0">
                <a:solidFill>
                  <a:schemeClr val="accent4">
                    <a:lumMod val="60000"/>
                    <a:lumOff val="40000"/>
                  </a:schemeClr>
                </a:solidFill>
              </a:rPr>
              <a:t>2.     </a:t>
            </a:r>
            <a:r>
              <a:rPr lang="en-US" sz="2000" b="1" dirty="0">
                <a:solidFill>
                  <a:schemeClr val="accent4">
                    <a:lumMod val="60000"/>
                    <a:lumOff val="40000"/>
                  </a:schemeClr>
                </a:solidFill>
              </a:rPr>
              <a:t>Vehicle:</a:t>
            </a:r>
            <a:r>
              <a:rPr lang="en-US" sz="2000" dirty="0">
                <a:solidFill>
                  <a:schemeClr val="accent4">
                    <a:lumMod val="60000"/>
                    <a:lumOff val="40000"/>
                  </a:schemeClr>
                </a:solidFill>
              </a:rPr>
              <a:t> </a:t>
            </a:r>
            <a:r>
              <a:rPr lang="en-US" sz="2000" dirty="0"/>
              <a:t>(Veh-ID, Veh_Name, Weight)</a:t>
            </a:r>
          </a:p>
          <a:p>
            <a:endParaRPr lang="en-US" sz="2000" dirty="0"/>
          </a:p>
          <a:p>
            <a:endParaRPr lang="en-US" sz="2000" dirty="0"/>
          </a:p>
          <a:p>
            <a:pPr lvl="1"/>
            <a:r>
              <a:rPr lang="en-US" sz="2000" b="1" dirty="0">
                <a:solidFill>
                  <a:schemeClr val="accent4">
                    <a:lumMod val="60000"/>
                    <a:lumOff val="40000"/>
                  </a:schemeClr>
                </a:solidFill>
              </a:rPr>
              <a:t>F.D </a:t>
            </a:r>
            <a:r>
              <a:rPr lang="en-US" sz="2000" dirty="0"/>
              <a:t>= { Veh-ID → Veh-Name, Weight } </a:t>
            </a:r>
          </a:p>
          <a:p>
            <a:pPr lvl="1"/>
            <a:endParaRPr lang="en-US" sz="2000" dirty="0"/>
          </a:p>
          <a:p>
            <a:pPr lvl="1"/>
            <a:r>
              <a:rPr lang="en-US" sz="2000" b="1" dirty="0">
                <a:solidFill>
                  <a:schemeClr val="accent4">
                    <a:lumMod val="60000"/>
                    <a:lumOff val="40000"/>
                  </a:schemeClr>
                </a:solidFill>
              </a:rPr>
              <a:t>Candidate key:</a:t>
            </a:r>
            <a:r>
              <a:rPr lang="en-US" sz="2000" dirty="0">
                <a:solidFill>
                  <a:schemeClr val="accent4">
                    <a:lumMod val="60000"/>
                    <a:lumOff val="40000"/>
                  </a:schemeClr>
                </a:solidFill>
              </a:rPr>
              <a:t> </a:t>
            </a:r>
            <a:r>
              <a:rPr lang="en-US" sz="2000" dirty="0"/>
              <a:t>Veh_ID </a:t>
            </a:r>
          </a:p>
          <a:p>
            <a:pPr lvl="1"/>
            <a:endParaRPr lang="en-US" sz="2000" dirty="0"/>
          </a:p>
          <a:p>
            <a:pPr lvl="1"/>
            <a:r>
              <a:rPr lang="en-US" sz="2000" b="1" dirty="0">
                <a:solidFill>
                  <a:schemeClr val="accent4">
                    <a:lumMod val="60000"/>
                    <a:lumOff val="40000"/>
                  </a:schemeClr>
                </a:solidFill>
              </a:rPr>
              <a:t>Non Prime Attributes</a:t>
            </a:r>
            <a:r>
              <a:rPr lang="en-US" sz="2000" dirty="0"/>
              <a:t>: Veh-Name, Weight </a:t>
            </a:r>
          </a:p>
          <a:p>
            <a:pPr lvl="1"/>
            <a:endParaRPr lang="en-US" sz="2000" dirty="0"/>
          </a:p>
          <a:p>
            <a:pPr lvl="1"/>
            <a:endParaRPr lang="en-US" sz="2000" dirty="0"/>
          </a:p>
          <a:p>
            <a:pPr marL="800100" lvl="1" indent="-342900">
              <a:buFont typeface="Arial" panose="020B0604020202020204" pitchFamily="34" charset="0"/>
              <a:buChar char="•"/>
            </a:pPr>
            <a:r>
              <a:rPr lang="en-US" sz="2000" dirty="0"/>
              <a:t>This relation is in 1NF as all the attributes in the relation have atomic domains.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relation is in 2NF as it is already in 1NF and every non-prime attribute is determined by primary key i.e( there is no partial dependency).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relation is in 3NF as it is already in 2NF and there is no transitive dependency i.e. no non-prime attribute is determined by non-prime attribute.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relation is in BCNF as it is already in 3NF and LHS of FD is candidate key.</a:t>
            </a:r>
          </a:p>
        </p:txBody>
      </p:sp>
    </p:spTree>
    <p:extLst>
      <p:ext uri="{BB962C8B-B14F-4D97-AF65-F5344CB8AC3E}">
        <p14:creationId xmlns:p14="http://schemas.microsoft.com/office/powerpoint/2010/main" val="191080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97E40-5A83-4039-958B-647ABB78FFCA}"/>
              </a:ext>
            </a:extLst>
          </p:cNvPr>
          <p:cNvSpPr txBox="1"/>
          <p:nvPr/>
        </p:nvSpPr>
        <p:spPr>
          <a:xfrm>
            <a:off x="775520" y="1407530"/>
            <a:ext cx="9545275" cy="3785652"/>
          </a:xfrm>
          <a:prstGeom prst="rect">
            <a:avLst/>
          </a:prstGeom>
          <a:noFill/>
        </p:spPr>
        <p:txBody>
          <a:bodyPr wrap="square">
            <a:spAutoFit/>
          </a:bodyPr>
          <a:lstStyle/>
          <a:p>
            <a:r>
              <a:rPr lang="en-US" sz="2000" dirty="0">
                <a:solidFill>
                  <a:schemeClr val="accent4">
                    <a:lumMod val="60000"/>
                    <a:lumOff val="40000"/>
                  </a:schemeClr>
                </a:solidFill>
              </a:rPr>
              <a:t>3.    </a:t>
            </a:r>
            <a:r>
              <a:rPr lang="en-US" sz="2000" b="1" dirty="0">
                <a:solidFill>
                  <a:schemeClr val="accent4">
                    <a:lumMod val="60000"/>
                    <a:lumOff val="40000"/>
                  </a:schemeClr>
                </a:solidFill>
              </a:rPr>
              <a:t>Site:</a:t>
            </a:r>
            <a:r>
              <a:rPr lang="en-US" sz="2000" dirty="0">
                <a:solidFill>
                  <a:schemeClr val="accent4">
                    <a:lumMod val="60000"/>
                    <a:lumOff val="40000"/>
                  </a:schemeClr>
                </a:solidFill>
              </a:rPr>
              <a:t> </a:t>
            </a:r>
            <a:r>
              <a:rPr lang="en-US" sz="2000" dirty="0"/>
              <a:t>(Site-ID, Site_Name, Site_City, Site_State) </a:t>
            </a:r>
          </a:p>
          <a:p>
            <a:endParaRPr lang="en-US" sz="2000" dirty="0"/>
          </a:p>
          <a:p>
            <a:pPr marL="285750" indent="-285750">
              <a:buFont typeface="Arial" panose="020B0604020202020204" pitchFamily="34" charset="0"/>
              <a:buChar char="•"/>
            </a:pPr>
            <a:endParaRPr lang="en-US" sz="2000" dirty="0"/>
          </a:p>
          <a:p>
            <a:pPr lvl="1"/>
            <a:r>
              <a:rPr lang="en-US" sz="2000" b="1" dirty="0">
                <a:solidFill>
                  <a:schemeClr val="accent4">
                    <a:lumMod val="60000"/>
                    <a:lumOff val="40000"/>
                  </a:schemeClr>
                </a:solidFill>
              </a:rPr>
              <a:t>F.D </a:t>
            </a:r>
            <a:r>
              <a:rPr lang="en-US" sz="2000" dirty="0"/>
              <a:t>= { Site-ID → Site-Name, Site_City, Site_State; </a:t>
            </a:r>
          </a:p>
          <a:p>
            <a:pPr lvl="1"/>
            <a:r>
              <a:rPr lang="en-US" sz="2000" dirty="0"/>
              <a:t>Site_Name→Site_City, Site_State; </a:t>
            </a:r>
          </a:p>
          <a:p>
            <a:pPr lvl="1"/>
            <a:r>
              <a:rPr lang="en-US" sz="2000" dirty="0"/>
              <a:t>Site_City→Site_State } </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lvl="1"/>
            <a:r>
              <a:rPr lang="en-US" sz="2000" b="1" dirty="0">
                <a:solidFill>
                  <a:schemeClr val="accent4">
                    <a:lumMod val="60000"/>
                    <a:lumOff val="40000"/>
                  </a:schemeClr>
                </a:solidFill>
              </a:rPr>
              <a:t>Candidate key: </a:t>
            </a:r>
            <a:r>
              <a:rPr lang="en-US" sz="2000" dirty="0"/>
              <a:t>Site_ID </a:t>
            </a:r>
          </a:p>
          <a:p>
            <a:pPr lvl="1"/>
            <a:endParaRPr lang="en-US" sz="2000" dirty="0"/>
          </a:p>
          <a:p>
            <a:pPr lvl="1"/>
            <a:r>
              <a:rPr lang="en-US" sz="2000" b="1" dirty="0">
                <a:solidFill>
                  <a:schemeClr val="accent4">
                    <a:lumMod val="60000"/>
                    <a:lumOff val="40000"/>
                  </a:schemeClr>
                </a:solidFill>
              </a:rPr>
              <a:t>Non Prime Attributes: </a:t>
            </a:r>
            <a:r>
              <a:rPr lang="en-US" sz="2000" dirty="0"/>
              <a:t>Site-Name, Site_City, Site_State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53863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837E52-72C6-456A-AA19-843801FEC07B}"/>
              </a:ext>
            </a:extLst>
          </p:cNvPr>
          <p:cNvSpPr txBox="1"/>
          <p:nvPr/>
        </p:nvSpPr>
        <p:spPr>
          <a:xfrm>
            <a:off x="629173" y="1382286"/>
            <a:ext cx="9848675" cy="4093428"/>
          </a:xfrm>
          <a:prstGeom prst="rect">
            <a:avLst/>
          </a:prstGeom>
          <a:noFill/>
        </p:spPr>
        <p:txBody>
          <a:bodyPr wrap="square">
            <a:spAutoFit/>
          </a:bodyPr>
          <a:lstStyle/>
          <a:p>
            <a:pPr marL="342900" indent="-342900">
              <a:buFont typeface="Arial" panose="020B0604020202020204" pitchFamily="34" charset="0"/>
              <a:buChar char="•"/>
            </a:pPr>
            <a:r>
              <a:rPr lang="en-US" sz="2000" dirty="0"/>
              <a:t>This relation is in 1NF as all the attributes in the relation have atomic domains.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relation is in 2NF as it is already in 1NF and non-prime attribute is not determined by part of candidate key i.e( there is no partial dependency).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relation is not in 3NF as there is transitive dependency since Site_Name which is non prime attribute determines Site_City and Site_State which are non prime attributes, also Site_City detemines Site_State. Therefore, we reduce it in 3 relations </a:t>
            </a:r>
          </a:p>
          <a:p>
            <a:pPr marL="742950" lvl="1" indent="-285750">
              <a:buFont typeface="Wingdings" panose="05000000000000000000" pitchFamily="2" charset="2"/>
              <a:buChar char="§"/>
            </a:pPr>
            <a:r>
              <a:rPr lang="en-US" sz="2000" dirty="0"/>
              <a:t>Site_1 :{ Site-ID → Site-Name} </a:t>
            </a:r>
          </a:p>
          <a:p>
            <a:pPr marL="742950" lvl="1" indent="-285750">
              <a:buFont typeface="Wingdings" panose="05000000000000000000" pitchFamily="2" charset="2"/>
              <a:buChar char="§"/>
            </a:pPr>
            <a:r>
              <a:rPr lang="en-US" sz="2000" dirty="0"/>
              <a:t>Site_2: {Site_Name→ Site_City } </a:t>
            </a:r>
          </a:p>
          <a:p>
            <a:pPr marL="742950" lvl="1" indent="-285750">
              <a:buFont typeface="Wingdings" panose="05000000000000000000" pitchFamily="2" charset="2"/>
              <a:buChar char="§"/>
            </a:pPr>
            <a:r>
              <a:rPr lang="en-US" sz="2000" dirty="0"/>
              <a:t>Site_3: {Site_City→ Site_State } </a:t>
            </a:r>
          </a:p>
          <a:p>
            <a:pPr marL="742950" lvl="1" indent="-285750">
              <a:buFont typeface="Wingdings" panose="05000000000000000000" pitchFamily="2" charset="2"/>
              <a:buChar char="§"/>
            </a:pPr>
            <a:endParaRPr lang="en-US" sz="2000" dirty="0"/>
          </a:p>
          <a:p>
            <a:pPr marL="285750" indent="-285750">
              <a:buFont typeface="Arial" panose="020B0604020202020204" pitchFamily="34" charset="0"/>
              <a:buChar char="•"/>
            </a:pPr>
            <a:r>
              <a:rPr lang="en-US" sz="2000" dirty="0"/>
              <a:t>Now, This relation is in BCNF as it is already in 3NF and LHS of every FD is candidate key.</a:t>
            </a:r>
          </a:p>
        </p:txBody>
      </p:sp>
    </p:spTree>
    <p:extLst>
      <p:ext uri="{BB962C8B-B14F-4D97-AF65-F5344CB8AC3E}">
        <p14:creationId xmlns:p14="http://schemas.microsoft.com/office/powerpoint/2010/main" val="333035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311DE-D735-4DE5-90DD-3AE63FDA72E4}"/>
              </a:ext>
            </a:extLst>
          </p:cNvPr>
          <p:cNvPicPr>
            <a:picLocks noChangeAspect="1"/>
          </p:cNvPicPr>
          <p:nvPr/>
        </p:nvPicPr>
        <p:blipFill>
          <a:blip r:embed="rId2"/>
          <a:stretch>
            <a:fillRect/>
          </a:stretch>
        </p:blipFill>
        <p:spPr>
          <a:xfrm>
            <a:off x="2198032" y="258805"/>
            <a:ext cx="7795936" cy="6340389"/>
          </a:xfrm>
          <a:prstGeom prst="rect">
            <a:avLst/>
          </a:prstGeom>
        </p:spPr>
      </p:pic>
    </p:spTree>
    <p:extLst>
      <p:ext uri="{BB962C8B-B14F-4D97-AF65-F5344CB8AC3E}">
        <p14:creationId xmlns:p14="http://schemas.microsoft.com/office/powerpoint/2010/main" val="147533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05921-D9B7-43D3-B1DC-8026432689EF}"/>
              </a:ext>
            </a:extLst>
          </p:cNvPr>
          <p:cNvSpPr txBox="1"/>
          <p:nvPr/>
        </p:nvSpPr>
        <p:spPr>
          <a:xfrm>
            <a:off x="924187" y="458956"/>
            <a:ext cx="10343626" cy="5940088"/>
          </a:xfrm>
          <a:prstGeom prst="rect">
            <a:avLst/>
          </a:prstGeom>
          <a:noFill/>
        </p:spPr>
        <p:txBody>
          <a:bodyPr wrap="square">
            <a:spAutoFit/>
          </a:bodyPr>
          <a:lstStyle/>
          <a:p>
            <a:r>
              <a:rPr lang="en-US" sz="2000" dirty="0">
                <a:solidFill>
                  <a:schemeClr val="accent4">
                    <a:lumMod val="60000"/>
                    <a:lumOff val="40000"/>
                  </a:schemeClr>
                </a:solidFill>
              </a:rPr>
              <a:t>4.     </a:t>
            </a:r>
            <a:r>
              <a:rPr lang="en-US" sz="2000" b="1" dirty="0">
                <a:solidFill>
                  <a:schemeClr val="accent4">
                    <a:lumMod val="60000"/>
                    <a:lumOff val="40000"/>
                  </a:schemeClr>
                </a:solidFill>
              </a:rPr>
              <a:t>Details: </a:t>
            </a:r>
            <a:r>
              <a:rPr lang="en-US" sz="2000" dirty="0"/>
              <a:t>(Site_ID, Heaviest_Launch, Launch_Pads)</a:t>
            </a:r>
          </a:p>
          <a:p>
            <a:pPr marL="285750" indent="-285750">
              <a:buFont typeface="Arial" panose="020B0604020202020204" pitchFamily="34" charset="0"/>
              <a:buChar char="•"/>
            </a:pPr>
            <a:endParaRPr lang="en-US" sz="2000" dirty="0"/>
          </a:p>
          <a:p>
            <a:pPr lvl="1"/>
            <a:r>
              <a:rPr lang="en-US" sz="2000" b="1" dirty="0">
                <a:solidFill>
                  <a:schemeClr val="accent4">
                    <a:lumMod val="60000"/>
                    <a:lumOff val="40000"/>
                  </a:schemeClr>
                </a:solidFill>
              </a:rPr>
              <a:t>F.D </a:t>
            </a:r>
            <a:r>
              <a:rPr lang="en-US" sz="2000" dirty="0"/>
              <a:t>= {Site-ID, Heaviest_Launch → Launch_Pads } </a:t>
            </a:r>
          </a:p>
          <a:p>
            <a:pPr marL="742950" lvl="1" indent="-285750">
              <a:buFont typeface="Arial" panose="020B0604020202020204" pitchFamily="34" charset="0"/>
              <a:buChar char="•"/>
            </a:pPr>
            <a:endParaRPr lang="en-US" sz="2000" dirty="0"/>
          </a:p>
          <a:p>
            <a:pPr lvl="1"/>
            <a:r>
              <a:rPr lang="en-US" sz="2000" b="1" dirty="0">
                <a:solidFill>
                  <a:schemeClr val="accent4">
                    <a:lumMod val="60000"/>
                    <a:lumOff val="40000"/>
                  </a:schemeClr>
                </a:solidFill>
              </a:rPr>
              <a:t>Candidate key</a:t>
            </a:r>
            <a:r>
              <a:rPr lang="en-US" sz="2000" dirty="0">
                <a:solidFill>
                  <a:schemeClr val="accent4">
                    <a:lumMod val="60000"/>
                    <a:lumOff val="40000"/>
                  </a:schemeClr>
                </a:solidFill>
              </a:rPr>
              <a:t>: </a:t>
            </a:r>
            <a:r>
              <a:rPr lang="en-US" sz="2000" dirty="0"/>
              <a:t>Site_ID, Heaviest_Launch (Here combination of strong entity’s primary key and partial key of details act as a CK) </a:t>
            </a:r>
          </a:p>
          <a:p>
            <a:pPr lvl="1"/>
            <a:endParaRPr lang="en-US" sz="2000" dirty="0"/>
          </a:p>
          <a:p>
            <a:pPr lvl="1"/>
            <a:r>
              <a:rPr lang="en-IN" sz="2000" b="1" dirty="0">
                <a:solidFill>
                  <a:schemeClr val="accent4">
                    <a:lumMod val="60000"/>
                    <a:lumOff val="40000"/>
                  </a:schemeClr>
                </a:solidFill>
              </a:rPr>
              <a:t>Non Prime Attributes: </a:t>
            </a:r>
            <a:r>
              <a:rPr lang="en-IN" sz="2000" dirty="0"/>
              <a:t>Launch_Pads</a:t>
            </a:r>
          </a:p>
          <a:p>
            <a:pPr lvl="1"/>
            <a:endParaRPr lang="en-US" sz="2000" dirty="0"/>
          </a:p>
          <a:p>
            <a:pPr lvl="1"/>
            <a:endParaRPr lang="en-US" sz="2000" dirty="0"/>
          </a:p>
          <a:p>
            <a:pPr marL="800100" lvl="1" indent="-342900">
              <a:buFont typeface="Arial" panose="020B0604020202020204" pitchFamily="34" charset="0"/>
              <a:buChar char="•"/>
            </a:pPr>
            <a:r>
              <a:rPr lang="en-US" sz="2000" dirty="0"/>
              <a:t>This relation is in 1NF as all the attributes in the relation have atomic domains.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relation is in 2NF as it is already in 1NF and every non-prime attribute is determined by primary key i.e( there is no partial dependency).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relation is in 3NF as it is already in 2NF and there is no transitive dependency i.e. no non-prime attribute is determined by non-prime attribute.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This relatio is in BCNF as it is already in 3NF and LHS of FD is candidate key. n</a:t>
            </a:r>
          </a:p>
        </p:txBody>
      </p:sp>
    </p:spTree>
    <p:extLst>
      <p:ext uri="{BB962C8B-B14F-4D97-AF65-F5344CB8AC3E}">
        <p14:creationId xmlns:p14="http://schemas.microsoft.com/office/powerpoint/2010/main" val="1825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9AB6-8894-4438-9723-067730F3630E}"/>
              </a:ext>
            </a:extLst>
          </p:cNvPr>
          <p:cNvSpPr>
            <a:spLocks noGrp="1"/>
          </p:cNvSpPr>
          <p:nvPr>
            <p:ph type="ctrTitle"/>
          </p:nvPr>
        </p:nvSpPr>
        <p:spPr/>
        <p:txBody>
          <a:bodyPr/>
          <a:lstStyle/>
          <a:p>
            <a:r>
              <a:rPr lang="en-US" dirty="0"/>
              <a:t>Relational algebra queries</a:t>
            </a:r>
          </a:p>
        </p:txBody>
      </p:sp>
    </p:spTree>
    <p:extLst>
      <p:ext uri="{BB962C8B-B14F-4D97-AF65-F5344CB8AC3E}">
        <p14:creationId xmlns:p14="http://schemas.microsoft.com/office/powerpoint/2010/main" val="411910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91D5-4A26-4672-8FA6-72A3593C05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CC68813-020E-4AC7-A7A6-7B13868BE3B6}"/>
              </a:ext>
            </a:extLst>
          </p:cNvPr>
          <p:cNvSpPr>
            <a:spLocks noGrp="1"/>
          </p:cNvSpPr>
          <p:nvPr>
            <p:ph idx="1"/>
          </p:nvPr>
        </p:nvSpPr>
        <p:spPr/>
        <p:txBody>
          <a:bodyPr/>
          <a:lstStyle/>
          <a:p>
            <a:r>
              <a:rPr lang="en-US" sz="2000" dirty="0"/>
              <a:t>Our aim is to create a database that can be efficiently used in  a satellite information application.</a:t>
            </a:r>
          </a:p>
          <a:p>
            <a:r>
              <a:rPr lang="en-US" sz="2000" dirty="0"/>
              <a:t>This database will help to manage data that will ignite young minds as well as, will also be a good source of information for scientist all over the world.</a:t>
            </a:r>
          </a:p>
          <a:p>
            <a:r>
              <a:rPr lang="en-US" sz="2000" dirty="0"/>
              <a:t>This database contains all kind of information that can significantly distinguish and describe every satellite launched by India.</a:t>
            </a:r>
          </a:p>
          <a:p>
            <a:r>
              <a:rPr lang="en-US" sz="2000" dirty="0"/>
              <a:t>This database also contains detailed information about Indian satellite launching sites, Indian satellite launch vehicles, budget etc. </a:t>
            </a:r>
          </a:p>
          <a:p>
            <a:endParaRPr lang="en-US" dirty="0"/>
          </a:p>
        </p:txBody>
      </p:sp>
    </p:spTree>
    <p:extLst>
      <p:ext uri="{BB962C8B-B14F-4D97-AF65-F5344CB8AC3E}">
        <p14:creationId xmlns:p14="http://schemas.microsoft.com/office/powerpoint/2010/main" val="375546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FC18BB-CCDF-41EF-801F-565EA634C6F1}"/>
              </a:ext>
            </a:extLst>
          </p:cNvPr>
          <p:cNvSpPr txBox="1"/>
          <p:nvPr/>
        </p:nvSpPr>
        <p:spPr>
          <a:xfrm>
            <a:off x="377598" y="262897"/>
            <a:ext cx="3433082" cy="2198604"/>
          </a:xfrm>
          <a:prstGeom prst="rect">
            <a:avLst/>
          </a:prstGeom>
          <a:noFill/>
        </p:spPr>
        <p:txBody>
          <a:bodyPr wrap="square">
            <a:spAutoFit/>
          </a:bodyPr>
          <a:lstStyle/>
          <a:p>
            <a:r>
              <a:rPr lang="en-US" sz="1200" dirty="0"/>
              <a:t>group: Satellite</a:t>
            </a:r>
          </a:p>
          <a:p>
            <a:endParaRPr lang="en-US" sz="1200" dirty="0"/>
          </a:p>
          <a:p>
            <a:r>
              <a:rPr lang="en-US" sz="1200" dirty="0"/>
              <a:t>Satellite_1 = {</a:t>
            </a:r>
          </a:p>
          <a:p>
            <a:r>
              <a:rPr lang="en-US" sz="1200" dirty="0"/>
              <a:t>Sat_ID, Sat_Name, Sat_Type, Veh_ID, Site_ID, Bug_ID</a:t>
            </a:r>
          </a:p>
          <a:p>
            <a:r>
              <a:rPr lang="en-US" sz="1200" dirty="0"/>
              <a:t>101, 'INSAT_1A', 'Communicatio', 240, 160, 89</a:t>
            </a:r>
          </a:p>
          <a:p>
            <a:r>
              <a:rPr lang="en-US" sz="1200" dirty="0"/>
              <a:t>102, 'INSAT_2B', 'Navigation', 215, 175, 87</a:t>
            </a:r>
          </a:p>
          <a:p>
            <a:r>
              <a:rPr lang="en-US" sz="1200" dirty="0"/>
              <a:t>103, 'INSAT_3C', 'GPS', 240, 160, 55</a:t>
            </a:r>
          </a:p>
          <a:p>
            <a:r>
              <a:rPr lang="en-US" sz="1200" dirty="0"/>
              <a:t>104, 'INSAT_4D', 'Ground Monitoring', 215, 155, 17</a:t>
            </a:r>
          </a:p>
          <a:p>
            <a:r>
              <a:rPr lang="en-US" sz="1200" dirty="0"/>
              <a:t>105, 'INSAT_5E', 'Polar', 205, 175, 92</a:t>
            </a:r>
          </a:p>
          <a:p>
            <a:r>
              <a:rPr lang="en-US" sz="1200" dirty="0"/>
              <a:t>}</a:t>
            </a:r>
          </a:p>
        </p:txBody>
      </p:sp>
      <p:sp>
        <p:nvSpPr>
          <p:cNvPr id="9" name="TextBox 8">
            <a:extLst>
              <a:ext uri="{FF2B5EF4-FFF2-40B4-BE49-F238E27FC236}">
                <a16:creationId xmlns:a16="http://schemas.microsoft.com/office/drawing/2014/main" id="{3A233FC7-84E3-4F74-AAA3-9E315E4D5040}"/>
              </a:ext>
            </a:extLst>
          </p:cNvPr>
          <p:cNvSpPr txBox="1"/>
          <p:nvPr/>
        </p:nvSpPr>
        <p:spPr>
          <a:xfrm>
            <a:off x="377598" y="2391371"/>
            <a:ext cx="3046639" cy="1569660"/>
          </a:xfrm>
          <a:prstGeom prst="rect">
            <a:avLst/>
          </a:prstGeom>
          <a:noFill/>
        </p:spPr>
        <p:txBody>
          <a:bodyPr wrap="square">
            <a:spAutoFit/>
          </a:bodyPr>
          <a:lstStyle/>
          <a:p>
            <a:r>
              <a:rPr lang="en-US" sz="1200" dirty="0"/>
              <a:t>Satellite_2 = {</a:t>
            </a:r>
          </a:p>
          <a:p>
            <a:r>
              <a:rPr lang="en-US" sz="1200" dirty="0"/>
              <a:t>Bug_ID, Bug_Alloted, Sanction_Year, Funding</a:t>
            </a:r>
          </a:p>
          <a:p>
            <a:r>
              <a:rPr lang="en-US" sz="1200" dirty="0"/>
              <a:t>89, 1600, 1947, 1661</a:t>
            </a:r>
          </a:p>
          <a:p>
            <a:r>
              <a:rPr lang="en-US" sz="1200" dirty="0"/>
              <a:t>87, 1775, 1965, 116</a:t>
            </a:r>
          </a:p>
          <a:p>
            <a:r>
              <a:rPr lang="en-US" sz="1200" dirty="0"/>
              <a:t>55, 2025, 1968, 611 </a:t>
            </a:r>
          </a:p>
          <a:p>
            <a:r>
              <a:rPr lang="en-US" sz="1200" dirty="0"/>
              <a:t>17, 3035, 2000, 191</a:t>
            </a:r>
          </a:p>
          <a:p>
            <a:r>
              <a:rPr lang="en-US" sz="1200" dirty="0"/>
              <a:t>92, 3985, 2010, 161</a:t>
            </a:r>
          </a:p>
          <a:p>
            <a:r>
              <a:rPr lang="en-US" sz="1200" dirty="0"/>
              <a:t>}</a:t>
            </a:r>
          </a:p>
        </p:txBody>
      </p:sp>
      <p:sp>
        <p:nvSpPr>
          <p:cNvPr id="11" name="TextBox 10">
            <a:extLst>
              <a:ext uri="{FF2B5EF4-FFF2-40B4-BE49-F238E27FC236}">
                <a16:creationId xmlns:a16="http://schemas.microsoft.com/office/drawing/2014/main" id="{F6C02ECB-6CF9-4BC8-AA1E-51956313679A}"/>
              </a:ext>
            </a:extLst>
          </p:cNvPr>
          <p:cNvSpPr txBox="1"/>
          <p:nvPr/>
        </p:nvSpPr>
        <p:spPr>
          <a:xfrm>
            <a:off x="377598" y="3961031"/>
            <a:ext cx="2322739" cy="1569660"/>
          </a:xfrm>
          <a:prstGeom prst="rect">
            <a:avLst/>
          </a:prstGeom>
          <a:noFill/>
        </p:spPr>
        <p:txBody>
          <a:bodyPr wrap="square">
            <a:spAutoFit/>
          </a:bodyPr>
          <a:lstStyle/>
          <a:p>
            <a:r>
              <a:rPr lang="en-US" sz="1200" dirty="0"/>
              <a:t>Satellite_3 = {</a:t>
            </a:r>
          </a:p>
          <a:p>
            <a:r>
              <a:rPr lang="en-US" sz="1200" dirty="0"/>
              <a:t>Bug_Alloted, Funding, Total_Bug</a:t>
            </a:r>
          </a:p>
          <a:p>
            <a:r>
              <a:rPr lang="en-US" sz="1200" dirty="0"/>
              <a:t>1600, 1661, 3261</a:t>
            </a:r>
          </a:p>
          <a:p>
            <a:r>
              <a:rPr lang="en-US" sz="1200" dirty="0"/>
              <a:t>1775, 116, 1891</a:t>
            </a:r>
          </a:p>
          <a:p>
            <a:r>
              <a:rPr lang="en-US" sz="1200" dirty="0"/>
              <a:t>2025, 611, 2636</a:t>
            </a:r>
          </a:p>
          <a:p>
            <a:r>
              <a:rPr lang="en-US" sz="1200" dirty="0"/>
              <a:t>3035, 191, 3226</a:t>
            </a:r>
          </a:p>
          <a:p>
            <a:r>
              <a:rPr lang="en-US" sz="1200" dirty="0"/>
              <a:t>3985, 161, 4146</a:t>
            </a:r>
          </a:p>
          <a:p>
            <a:r>
              <a:rPr lang="en-US" sz="1200" dirty="0"/>
              <a:t>}</a:t>
            </a:r>
          </a:p>
        </p:txBody>
      </p:sp>
      <p:sp>
        <p:nvSpPr>
          <p:cNvPr id="13" name="TextBox 12">
            <a:extLst>
              <a:ext uri="{FF2B5EF4-FFF2-40B4-BE49-F238E27FC236}">
                <a16:creationId xmlns:a16="http://schemas.microsoft.com/office/drawing/2014/main" id="{C6F030B0-A7A3-4FBE-821B-1D347EFBB2BF}"/>
              </a:ext>
            </a:extLst>
          </p:cNvPr>
          <p:cNvSpPr txBox="1"/>
          <p:nvPr/>
        </p:nvSpPr>
        <p:spPr>
          <a:xfrm>
            <a:off x="4486874" y="1408731"/>
            <a:ext cx="2045153" cy="1200329"/>
          </a:xfrm>
          <a:prstGeom prst="rect">
            <a:avLst/>
          </a:prstGeom>
          <a:noFill/>
        </p:spPr>
        <p:txBody>
          <a:bodyPr wrap="square">
            <a:spAutoFit/>
          </a:bodyPr>
          <a:lstStyle/>
          <a:p>
            <a:r>
              <a:rPr lang="en-US" sz="1200" dirty="0"/>
              <a:t>Vehicle = {</a:t>
            </a:r>
          </a:p>
          <a:p>
            <a:r>
              <a:rPr lang="en-US" sz="1200" dirty="0"/>
              <a:t>Veh_ID, Veh_name, Weight</a:t>
            </a:r>
          </a:p>
          <a:p>
            <a:r>
              <a:rPr lang="en-US" sz="1200" dirty="0"/>
              <a:t>205, 'PSLV', 3800</a:t>
            </a:r>
          </a:p>
          <a:p>
            <a:r>
              <a:rPr lang="en-US" sz="1200" dirty="0"/>
              <a:t>215, 'GSLV', 5000</a:t>
            </a:r>
          </a:p>
          <a:p>
            <a:r>
              <a:rPr lang="en-US" sz="1200" dirty="0"/>
              <a:t>240, 'ASLV', 1500</a:t>
            </a:r>
          </a:p>
          <a:p>
            <a:r>
              <a:rPr lang="en-US" sz="1200" dirty="0"/>
              <a:t>}</a:t>
            </a:r>
          </a:p>
        </p:txBody>
      </p:sp>
      <p:sp>
        <p:nvSpPr>
          <p:cNvPr id="15" name="TextBox 14">
            <a:extLst>
              <a:ext uri="{FF2B5EF4-FFF2-40B4-BE49-F238E27FC236}">
                <a16:creationId xmlns:a16="http://schemas.microsoft.com/office/drawing/2014/main" id="{9E573F72-DA5C-4E99-8E06-C2DF94A0153E}"/>
              </a:ext>
            </a:extLst>
          </p:cNvPr>
          <p:cNvSpPr txBox="1"/>
          <p:nvPr/>
        </p:nvSpPr>
        <p:spPr>
          <a:xfrm>
            <a:off x="4432558" y="2609060"/>
            <a:ext cx="2322739" cy="1200329"/>
          </a:xfrm>
          <a:prstGeom prst="rect">
            <a:avLst/>
          </a:prstGeom>
          <a:noFill/>
        </p:spPr>
        <p:txBody>
          <a:bodyPr wrap="square">
            <a:spAutoFit/>
          </a:bodyPr>
          <a:lstStyle/>
          <a:p>
            <a:r>
              <a:rPr lang="en-US" sz="1200" dirty="0"/>
              <a:t>Site_1 = {</a:t>
            </a:r>
          </a:p>
          <a:p>
            <a:r>
              <a:rPr lang="en-US" sz="1200" dirty="0"/>
              <a:t>Site_ID, Site_Name</a:t>
            </a:r>
          </a:p>
          <a:p>
            <a:r>
              <a:rPr lang="en-US" sz="1200" dirty="0"/>
              <a:t>155, 'SDSC'</a:t>
            </a:r>
          </a:p>
          <a:p>
            <a:r>
              <a:rPr lang="en-US" sz="1200" dirty="0"/>
              <a:t>160, 'VSSC'</a:t>
            </a:r>
          </a:p>
          <a:p>
            <a:r>
              <a:rPr lang="en-US" sz="1200" dirty="0"/>
              <a:t>175, 'DAISC'</a:t>
            </a:r>
          </a:p>
          <a:p>
            <a:r>
              <a:rPr lang="en-US" sz="1200" dirty="0"/>
              <a:t>}</a:t>
            </a:r>
          </a:p>
        </p:txBody>
      </p:sp>
      <p:sp>
        <p:nvSpPr>
          <p:cNvPr id="17" name="TextBox 16">
            <a:extLst>
              <a:ext uri="{FF2B5EF4-FFF2-40B4-BE49-F238E27FC236}">
                <a16:creationId xmlns:a16="http://schemas.microsoft.com/office/drawing/2014/main" id="{709DB264-5827-4FA7-A54A-E6FD8A8CF270}"/>
              </a:ext>
            </a:extLst>
          </p:cNvPr>
          <p:cNvSpPr txBox="1"/>
          <p:nvPr/>
        </p:nvSpPr>
        <p:spPr>
          <a:xfrm>
            <a:off x="4424640" y="3741343"/>
            <a:ext cx="2649310" cy="1200329"/>
          </a:xfrm>
          <a:prstGeom prst="rect">
            <a:avLst/>
          </a:prstGeom>
          <a:noFill/>
        </p:spPr>
        <p:txBody>
          <a:bodyPr wrap="square">
            <a:spAutoFit/>
          </a:bodyPr>
          <a:lstStyle/>
          <a:p>
            <a:r>
              <a:rPr lang="en-US" sz="1200" dirty="0"/>
              <a:t>Site_2 = {</a:t>
            </a:r>
          </a:p>
          <a:p>
            <a:r>
              <a:rPr lang="en-US" sz="1200" dirty="0"/>
              <a:t>Site_Name, Site_City</a:t>
            </a:r>
          </a:p>
          <a:p>
            <a:r>
              <a:rPr lang="en-US" sz="1200" dirty="0"/>
              <a:t>'SDSC', 'Sriharikota'</a:t>
            </a:r>
          </a:p>
          <a:p>
            <a:r>
              <a:rPr lang="en-US" sz="1200" dirty="0"/>
              <a:t>'VSSC', 'Thumba'</a:t>
            </a:r>
          </a:p>
          <a:p>
            <a:r>
              <a:rPr lang="en-US" sz="1200" dirty="0"/>
              <a:t>'DAISC', 'Bhadrak'</a:t>
            </a:r>
          </a:p>
          <a:p>
            <a:r>
              <a:rPr lang="en-US" sz="1200" dirty="0"/>
              <a:t>}</a:t>
            </a:r>
          </a:p>
        </p:txBody>
      </p:sp>
      <p:sp>
        <p:nvSpPr>
          <p:cNvPr id="19" name="TextBox 18">
            <a:extLst>
              <a:ext uri="{FF2B5EF4-FFF2-40B4-BE49-F238E27FC236}">
                <a16:creationId xmlns:a16="http://schemas.microsoft.com/office/drawing/2014/main" id="{7327B150-010F-4523-8E3E-0FAEB34A813F}"/>
              </a:ext>
            </a:extLst>
          </p:cNvPr>
          <p:cNvSpPr txBox="1"/>
          <p:nvPr/>
        </p:nvSpPr>
        <p:spPr>
          <a:xfrm>
            <a:off x="7758062" y="1919987"/>
            <a:ext cx="2772298" cy="1200329"/>
          </a:xfrm>
          <a:prstGeom prst="rect">
            <a:avLst/>
          </a:prstGeom>
          <a:noFill/>
        </p:spPr>
        <p:txBody>
          <a:bodyPr wrap="square">
            <a:spAutoFit/>
          </a:bodyPr>
          <a:lstStyle/>
          <a:p>
            <a:r>
              <a:rPr lang="en-US" sz="1200" dirty="0"/>
              <a:t>Site_3 = {</a:t>
            </a:r>
          </a:p>
          <a:p>
            <a:r>
              <a:rPr lang="en-US" sz="1200" dirty="0"/>
              <a:t>Site_City, Site_state</a:t>
            </a:r>
          </a:p>
          <a:p>
            <a:r>
              <a:rPr lang="en-US" sz="1200" dirty="0"/>
              <a:t>'Sriharikota', 'Andhra Pradesh'</a:t>
            </a:r>
          </a:p>
          <a:p>
            <a:r>
              <a:rPr lang="en-US" sz="1200" dirty="0"/>
              <a:t>'Thumba', 'Kerala'</a:t>
            </a:r>
          </a:p>
          <a:p>
            <a:r>
              <a:rPr lang="en-US" sz="1200" dirty="0"/>
              <a:t>'Bhadrak', 'Odisha'</a:t>
            </a:r>
          </a:p>
          <a:p>
            <a:r>
              <a:rPr lang="en-US" sz="1200" dirty="0"/>
              <a:t>}</a:t>
            </a:r>
          </a:p>
        </p:txBody>
      </p:sp>
      <p:sp>
        <p:nvSpPr>
          <p:cNvPr id="21" name="TextBox 20">
            <a:extLst>
              <a:ext uri="{FF2B5EF4-FFF2-40B4-BE49-F238E27FC236}">
                <a16:creationId xmlns:a16="http://schemas.microsoft.com/office/drawing/2014/main" id="{857E8E21-F942-4EB3-8295-E12281EA3382}"/>
              </a:ext>
            </a:extLst>
          </p:cNvPr>
          <p:cNvSpPr txBox="1"/>
          <p:nvPr/>
        </p:nvSpPr>
        <p:spPr>
          <a:xfrm>
            <a:off x="7806492" y="3176201"/>
            <a:ext cx="3188153" cy="1200329"/>
          </a:xfrm>
          <a:prstGeom prst="rect">
            <a:avLst/>
          </a:prstGeom>
          <a:noFill/>
        </p:spPr>
        <p:txBody>
          <a:bodyPr wrap="square">
            <a:spAutoFit/>
          </a:bodyPr>
          <a:lstStyle/>
          <a:p>
            <a:r>
              <a:rPr lang="en-US" sz="1200" dirty="0"/>
              <a:t>Details = {</a:t>
            </a:r>
          </a:p>
          <a:p>
            <a:r>
              <a:rPr lang="en-US" sz="1200" dirty="0"/>
              <a:t>Site_ID, Launch_Pads, Heaviest_Launch</a:t>
            </a:r>
          </a:p>
          <a:p>
            <a:r>
              <a:rPr lang="en-US" sz="1200" dirty="0"/>
              <a:t>155, 2, 690000</a:t>
            </a:r>
          </a:p>
          <a:p>
            <a:r>
              <a:rPr lang="en-US" sz="1200" dirty="0"/>
              <a:t>160, 3, 520000</a:t>
            </a:r>
          </a:p>
          <a:p>
            <a:r>
              <a:rPr lang="en-US" sz="1200" dirty="0"/>
              <a:t>175, 2, 460100</a:t>
            </a:r>
          </a:p>
          <a:p>
            <a:r>
              <a:rPr lang="en-US" sz="1200" dirty="0"/>
              <a:t>}</a:t>
            </a:r>
          </a:p>
        </p:txBody>
      </p:sp>
      <p:sp>
        <p:nvSpPr>
          <p:cNvPr id="23" name="Rectangle 22">
            <a:extLst>
              <a:ext uri="{FF2B5EF4-FFF2-40B4-BE49-F238E27FC236}">
                <a16:creationId xmlns:a16="http://schemas.microsoft.com/office/drawing/2014/main" id="{EDC7EBA1-2428-4EED-9B4E-6B65777E8594}"/>
              </a:ext>
            </a:extLst>
          </p:cNvPr>
          <p:cNvSpPr/>
          <p:nvPr/>
        </p:nvSpPr>
        <p:spPr>
          <a:xfrm>
            <a:off x="377598" y="262897"/>
            <a:ext cx="3330336" cy="53689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97D4612-68B3-47FA-B889-5B91C66D9ED6}"/>
              </a:ext>
            </a:extLst>
          </p:cNvPr>
          <p:cNvSpPr/>
          <p:nvPr/>
        </p:nvSpPr>
        <p:spPr>
          <a:xfrm>
            <a:off x="4432558" y="1327134"/>
            <a:ext cx="2649310" cy="3698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1D1C4EB-04B4-4998-BCA0-02742EDEDEF2}"/>
              </a:ext>
            </a:extLst>
          </p:cNvPr>
          <p:cNvSpPr/>
          <p:nvPr/>
        </p:nvSpPr>
        <p:spPr>
          <a:xfrm>
            <a:off x="7790656" y="1864102"/>
            <a:ext cx="2863362" cy="2607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ctor: Elbow 29">
            <a:extLst>
              <a:ext uri="{FF2B5EF4-FFF2-40B4-BE49-F238E27FC236}">
                <a16:creationId xmlns:a16="http://schemas.microsoft.com/office/drawing/2014/main" id="{91CF5C25-C19B-4CBE-A8B3-8064E59AE29F}"/>
              </a:ext>
            </a:extLst>
          </p:cNvPr>
          <p:cNvCxnSpPr>
            <a:stCxn id="23" idx="2"/>
            <a:endCxn id="25" idx="1"/>
          </p:cNvCxnSpPr>
          <p:nvPr/>
        </p:nvCxnSpPr>
        <p:spPr>
          <a:xfrm rot="5400000" flipH="1" flipV="1">
            <a:off x="2009837" y="3209130"/>
            <a:ext cx="2455650" cy="2389792"/>
          </a:xfrm>
          <a:prstGeom prst="bentConnector4">
            <a:avLst>
              <a:gd name="adj1" fmla="val -9309"/>
              <a:gd name="adj2" fmla="val 84839"/>
            </a:avLst>
          </a:prstGeom>
          <a:ln>
            <a:solidFill>
              <a:schemeClr val="tx1">
                <a:lumMod val="9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2" name="Connector: Elbow 31">
            <a:extLst>
              <a:ext uri="{FF2B5EF4-FFF2-40B4-BE49-F238E27FC236}">
                <a16:creationId xmlns:a16="http://schemas.microsoft.com/office/drawing/2014/main" id="{A5661192-78E7-49F1-991D-E815A9FE6C5B}"/>
              </a:ext>
            </a:extLst>
          </p:cNvPr>
          <p:cNvCxnSpPr>
            <a:stCxn id="25" idx="2"/>
            <a:endCxn id="27" idx="1"/>
          </p:cNvCxnSpPr>
          <p:nvPr/>
        </p:nvCxnSpPr>
        <p:spPr>
          <a:xfrm rot="5400000" flipH="1" flipV="1">
            <a:off x="5845158" y="3079771"/>
            <a:ext cx="1857551" cy="2033443"/>
          </a:xfrm>
          <a:prstGeom prst="bentConnector4">
            <a:avLst>
              <a:gd name="adj1" fmla="val -12307"/>
              <a:gd name="adj2" fmla="val 82572"/>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CD7511CF-B600-4DDA-B279-7BEE576A8159}"/>
              </a:ext>
            </a:extLst>
          </p:cNvPr>
          <p:cNvSpPr txBox="1"/>
          <p:nvPr/>
        </p:nvSpPr>
        <p:spPr>
          <a:xfrm>
            <a:off x="4849046" y="226830"/>
            <a:ext cx="5435855" cy="523220"/>
          </a:xfrm>
          <a:prstGeom prst="rect">
            <a:avLst/>
          </a:prstGeom>
          <a:noFill/>
        </p:spPr>
        <p:txBody>
          <a:bodyPr wrap="square" rtlCol="0">
            <a:spAutoFit/>
          </a:bodyPr>
          <a:lstStyle/>
          <a:p>
            <a:r>
              <a:rPr lang="en-US" sz="2800" dirty="0"/>
              <a:t>DATA INPUT FOR RA-QUERIES</a:t>
            </a:r>
          </a:p>
        </p:txBody>
      </p:sp>
    </p:spTree>
    <p:extLst>
      <p:ext uri="{BB962C8B-B14F-4D97-AF65-F5344CB8AC3E}">
        <p14:creationId xmlns:p14="http://schemas.microsoft.com/office/powerpoint/2010/main" val="21501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73B1-A479-48B4-AAB4-5CE7B665CC9C}"/>
              </a:ext>
            </a:extLst>
          </p:cNvPr>
          <p:cNvSpPr>
            <a:spLocks noGrp="1"/>
          </p:cNvSpPr>
          <p:nvPr>
            <p:ph type="title"/>
          </p:nvPr>
        </p:nvSpPr>
        <p:spPr/>
        <p:txBody>
          <a:bodyPr>
            <a:normAutofit/>
          </a:bodyPr>
          <a:lstStyle/>
          <a:p>
            <a:pPr marL="342900" indent="-342900">
              <a:buFont typeface="+mj-lt"/>
              <a:buAutoNum type="arabicPeriod"/>
            </a:pPr>
            <a:r>
              <a:rPr lang="en-US" sz="2000" dirty="0">
                <a:effectLst/>
                <a:latin typeface="Arial" panose="020B0604020202020204" pitchFamily="34" charset="0"/>
                <a:ea typeface="Calibri" panose="020F0502020204030204" pitchFamily="34" charset="0"/>
                <a:cs typeface="Times New Roman" panose="02020603050405020304" pitchFamily="18" charset="0"/>
              </a:rPr>
              <a:t>Display all the satellite names which have allotted budget less than   3035</a:t>
            </a:r>
            <a:r>
              <a:rPr lang="en-US" sz="1600" dirty="0">
                <a:effectLst/>
                <a:latin typeface="Arial" panose="020B0604020202020204" pitchFamily="34" charset="0"/>
                <a:ea typeface="Calibri" panose="020F0502020204030204" pitchFamily="34" charset="0"/>
                <a:cs typeface="Times New Roman" panose="02020603050405020304" pitchFamily="18" charset="0"/>
              </a:rPr>
              <a:t>cr</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endParaRPr lang="en-US" sz="4000" dirty="0"/>
          </a:p>
        </p:txBody>
      </p:sp>
      <p:pic>
        <p:nvPicPr>
          <p:cNvPr id="5" name="Picture 4">
            <a:extLst>
              <a:ext uri="{FF2B5EF4-FFF2-40B4-BE49-F238E27FC236}">
                <a16:creationId xmlns:a16="http://schemas.microsoft.com/office/drawing/2014/main" id="{1387EA42-F77C-4FCD-A0A5-18205953A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0937" y="1797656"/>
            <a:ext cx="7961152" cy="4450744"/>
          </a:xfrm>
          <a:prstGeom prst="rect">
            <a:avLst/>
          </a:prstGeom>
          <a:noFill/>
          <a:ln>
            <a:noFill/>
          </a:ln>
        </p:spPr>
      </p:pic>
    </p:spTree>
    <p:extLst>
      <p:ext uri="{BB962C8B-B14F-4D97-AF65-F5344CB8AC3E}">
        <p14:creationId xmlns:p14="http://schemas.microsoft.com/office/powerpoint/2010/main" val="415600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E361-D532-48A4-8C33-046D9DE949CA}"/>
              </a:ext>
            </a:extLst>
          </p:cNvPr>
          <p:cNvSpPr>
            <a:spLocks noGrp="1"/>
          </p:cNvSpPr>
          <p:nvPr>
            <p:ph type="title"/>
          </p:nvPr>
        </p:nvSpPr>
        <p:spPr>
          <a:xfrm>
            <a:off x="601910" y="108280"/>
            <a:ext cx="10131425" cy="1456267"/>
          </a:xfrm>
        </p:spPr>
        <p:txBody>
          <a:bodyPr>
            <a:normAutofit/>
          </a:bodyPr>
          <a:lstStyle/>
          <a:p>
            <a:pPr marL="342900" indent="-342900">
              <a:buFont typeface="+mj-lt"/>
              <a:buAutoNum type="arabicPeriod" startAt="2"/>
            </a:pPr>
            <a:r>
              <a:rPr lang="en-US" sz="2000" dirty="0">
                <a:ln>
                  <a:noFill/>
                </a:ln>
                <a:solidFill>
                  <a:schemeClr val="tx1">
                    <a:lumMod val="95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Display name of the satellite and the vehicle with total budget of 4146</a:t>
            </a:r>
            <a:r>
              <a:rPr lang="en-US" sz="1600" dirty="0">
                <a:ln>
                  <a:noFill/>
                </a:ln>
                <a:solidFill>
                  <a:schemeClr val="tx1">
                    <a:lumMod val="95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Cr</a:t>
            </a:r>
            <a:r>
              <a:rPr lang="en-US" sz="2000" dirty="0">
                <a:ln>
                  <a:noFill/>
                </a:ln>
                <a:solidFill>
                  <a:schemeClr val="tx1">
                    <a:lumMod val="95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solidFill>
                <a:schemeClr val="tx1">
                  <a:lumMod val="95000"/>
                </a:schemeClr>
              </a:solidFill>
            </a:endParaRPr>
          </a:p>
        </p:txBody>
      </p:sp>
      <p:pic>
        <p:nvPicPr>
          <p:cNvPr id="5" name="Picture 4">
            <a:extLst>
              <a:ext uri="{FF2B5EF4-FFF2-40B4-BE49-F238E27FC236}">
                <a16:creationId xmlns:a16="http://schemas.microsoft.com/office/drawing/2014/main" id="{E885329F-CC99-4C64-9D50-FE1DCBB10A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0841" y="1133096"/>
            <a:ext cx="7793562" cy="4160357"/>
          </a:xfrm>
          <a:prstGeom prst="rect">
            <a:avLst/>
          </a:prstGeom>
          <a:noFill/>
          <a:ln>
            <a:noFill/>
          </a:ln>
        </p:spPr>
      </p:pic>
      <p:pic>
        <p:nvPicPr>
          <p:cNvPr id="6" name="Picture 5">
            <a:extLst>
              <a:ext uri="{FF2B5EF4-FFF2-40B4-BE49-F238E27FC236}">
                <a16:creationId xmlns:a16="http://schemas.microsoft.com/office/drawing/2014/main" id="{1544C370-4CF1-42B6-B9CF-B87649701E7C}"/>
              </a:ext>
            </a:extLst>
          </p:cNvPr>
          <p:cNvPicPr/>
          <p:nvPr/>
        </p:nvPicPr>
        <p:blipFill rotWithShape="1">
          <a:blip r:embed="rId3">
            <a:extLst>
              <a:ext uri="{28A0092B-C50C-407E-A947-70E740481C1C}">
                <a14:useLocalDpi xmlns:a14="http://schemas.microsoft.com/office/drawing/2010/main" val="0"/>
              </a:ext>
            </a:extLst>
          </a:blip>
          <a:srcRect t="-1" r="-257" b="39569"/>
          <a:stretch/>
        </p:blipFill>
        <p:spPr bwMode="auto">
          <a:xfrm>
            <a:off x="1770841" y="5293453"/>
            <a:ext cx="7793562" cy="12801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300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DF31-3834-49F6-B012-CC75604E6BA9}"/>
              </a:ext>
            </a:extLst>
          </p:cNvPr>
          <p:cNvSpPr>
            <a:spLocks noGrp="1"/>
          </p:cNvSpPr>
          <p:nvPr>
            <p:ph type="title"/>
          </p:nvPr>
        </p:nvSpPr>
        <p:spPr>
          <a:xfrm>
            <a:off x="669023" y="72705"/>
            <a:ext cx="10131425" cy="1456267"/>
          </a:xfrm>
        </p:spPr>
        <p:txBody>
          <a:bodyPr>
            <a:normAutofit/>
          </a:bodyPr>
          <a:lstStyle/>
          <a:p>
            <a:pPr marL="457200" indent="-457200">
              <a:buFont typeface="+mj-lt"/>
              <a:buAutoNum type="arabicPeriod" startAt="3"/>
            </a:pPr>
            <a:r>
              <a:rPr lang="en-US" sz="2000" dirty="0">
                <a:ln>
                  <a:noFill/>
                </a:ln>
                <a:solidFill>
                  <a:schemeClr val="tx1">
                    <a:lumMod val="95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Display the full location of site having ID=155?</a:t>
            </a:r>
            <a:endParaRPr lang="en-US" sz="4000" dirty="0">
              <a:solidFill>
                <a:schemeClr val="tx1">
                  <a:lumMod val="95000"/>
                </a:schemeClr>
              </a:solidFill>
            </a:endParaRPr>
          </a:p>
        </p:txBody>
      </p:sp>
      <p:pic>
        <p:nvPicPr>
          <p:cNvPr id="3" name="Picture 2">
            <a:extLst>
              <a:ext uri="{FF2B5EF4-FFF2-40B4-BE49-F238E27FC236}">
                <a16:creationId xmlns:a16="http://schemas.microsoft.com/office/drawing/2014/main" id="{29E2219E-D7F4-4486-B233-504447500D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3424" y="1261215"/>
            <a:ext cx="7442622" cy="3763791"/>
          </a:xfrm>
          <a:prstGeom prst="rect">
            <a:avLst/>
          </a:prstGeom>
          <a:noFill/>
          <a:ln>
            <a:noFill/>
          </a:ln>
        </p:spPr>
      </p:pic>
      <p:pic>
        <p:nvPicPr>
          <p:cNvPr id="4" name="Picture 3">
            <a:extLst>
              <a:ext uri="{FF2B5EF4-FFF2-40B4-BE49-F238E27FC236}">
                <a16:creationId xmlns:a16="http://schemas.microsoft.com/office/drawing/2014/main" id="{4CF8EB1A-ADA9-481B-8B50-2B3AC6F15623}"/>
              </a:ext>
            </a:extLst>
          </p:cNvPr>
          <p:cNvPicPr/>
          <p:nvPr/>
        </p:nvPicPr>
        <p:blipFill rotWithShape="1">
          <a:blip r:embed="rId3">
            <a:extLst>
              <a:ext uri="{28A0092B-C50C-407E-A947-70E740481C1C}">
                <a14:useLocalDpi xmlns:a14="http://schemas.microsoft.com/office/drawing/2010/main" val="0"/>
              </a:ext>
            </a:extLst>
          </a:blip>
          <a:srcRect l="-1" r="257" b="29054"/>
          <a:stretch/>
        </p:blipFill>
        <p:spPr bwMode="auto">
          <a:xfrm>
            <a:off x="2013425" y="5025006"/>
            <a:ext cx="7442621" cy="1600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400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BE1A-E7DF-4E08-8A2F-967F471996FA}"/>
              </a:ext>
            </a:extLst>
          </p:cNvPr>
          <p:cNvSpPr>
            <a:spLocks noGrp="1"/>
          </p:cNvSpPr>
          <p:nvPr>
            <p:ph type="title"/>
          </p:nvPr>
        </p:nvSpPr>
        <p:spPr>
          <a:xfrm>
            <a:off x="601911" y="143453"/>
            <a:ext cx="10131425" cy="1456267"/>
          </a:xfrm>
        </p:spPr>
        <p:txBody>
          <a:bodyPr>
            <a:normAutofit/>
          </a:bodyPr>
          <a:lstStyle/>
          <a:p>
            <a:pPr marL="457200" indent="-457200">
              <a:buFont typeface="+mj-lt"/>
              <a:buAutoNum type="arabicPeriod" startAt="4"/>
            </a:pPr>
            <a:r>
              <a:rPr lang="en-US" sz="2000" dirty="0">
                <a:ln>
                  <a:noFill/>
                </a:ln>
                <a:solidFill>
                  <a:schemeClr val="tx1">
                    <a:lumMod val="95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Display all the satellites and their types launched by the vehicle ‘ASLV’?</a:t>
            </a:r>
            <a:endParaRPr lang="en-US" sz="4000" dirty="0">
              <a:solidFill>
                <a:schemeClr val="tx1">
                  <a:lumMod val="95000"/>
                </a:schemeClr>
              </a:solidFill>
            </a:endParaRPr>
          </a:p>
        </p:txBody>
      </p:sp>
      <p:pic>
        <p:nvPicPr>
          <p:cNvPr id="3" name="Picture 2">
            <a:extLst>
              <a:ext uri="{FF2B5EF4-FFF2-40B4-BE49-F238E27FC236}">
                <a16:creationId xmlns:a16="http://schemas.microsoft.com/office/drawing/2014/main" id="{8B60C4F9-C7A4-40F8-ADDE-E552684B8131}"/>
              </a:ext>
            </a:extLst>
          </p:cNvPr>
          <p:cNvPicPr/>
          <p:nvPr/>
        </p:nvPicPr>
        <p:blipFill rotWithShape="1">
          <a:blip r:embed="rId2">
            <a:extLst>
              <a:ext uri="{28A0092B-C50C-407E-A947-70E740481C1C}">
                <a14:useLocalDpi xmlns:a14="http://schemas.microsoft.com/office/drawing/2010/main" val="0"/>
              </a:ext>
            </a:extLst>
          </a:blip>
          <a:srcRect l="-1" t="1299" r="257"/>
          <a:stretch/>
        </p:blipFill>
        <p:spPr bwMode="auto">
          <a:xfrm>
            <a:off x="1741576" y="1418577"/>
            <a:ext cx="7852094" cy="508289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808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7AAE-ED89-4725-85B2-98C717E5ADD5}"/>
              </a:ext>
            </a:extLst>
          </p:cNvPr>
          <p:cNvSpPr>
            <a:spLocks noGrp="1"/>
          </p:cNvSpPr>
          <p:nvPr>
            <p:ph type="title"/>
          </p:nvPr>
        </p:nvSpPr>
        <p:spPr>
          <a:xfrm>
            <a:off x="685801" y="156595"/>
            <a:ext cx="10131425" cy="1456267"/>
          </a:xfrm>
        </p:spPr>
        <p:txBody>
          <a:bodyPr>
            <a:normAutofit/>
          </a:bodyPr>
          <a:lstStyle/>
          <a:p>
            <a:pPr marL="457200" indent="-457200">
              <a:buFont typeface="+mj-lt"/>
              <a:buAutoNum type="arabicPeriod" startAt="5"/>
            </a:pPr>
            <a:r>
              <a:rPr lang="en-US" sz="2000" dirty="0">
                <a:effectLst/>
                <a:latin typeface="Arial" panose="020B0604020202020204" pitchFamily="34" charset="0"/>
                <a:ea typeface="Calibri" panose="020F0502020204030204" pitchFamily="34" charset="0"/>
                <a:cs typeface="Times New Roman" panose="02020603050405020304" pitchFamily="18" charset="0"/>
              </a:rPr>
              <a:t>Display heaviest launch of the site from where ‘INSAT_4D’ was launched?</a:t>
            </a:r>
            <a:endParaRPr lang="en-US" sz="4000" dirty="0"/>
          </a:p>
        </p:txBody>
      </p:sp>
      <p:pic>
        <p:nvPicPr>
          <p:cNvPr id="3" name="Picture 2">
            <a:extLst>
              <a:ext uri="{FF2B5EF4-FFF2-40B4-BE49-F238E27FC236}">
                <a16:creationId xmlns:a16="http://schemas.microsoft.com/office/drawing/2014/main" id="{77DDC5DA-F2FB-4097-8F8F-E396CE3D60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5158" y="1348251"/>
            <a:ext cx="7832710" cy="5227320"/>
          </a:xfrm>
          <a:prstGeom prst="rect">
            <a:avLst/>
          </a:prstGeom>
          <a:noFill/>
          <a:ln>
            <a:noFill/>
          </a:ln>
        </p:spPr>
      </p:pic>
    </p:spTree>
    <p:extLst>
      <p:ext uri="{BB962C8B-B14F-4D97-AF65-F5344CB8AC3E}">
        <p14:creationId xmlns:p14="http://schemas.microsoft.com/office/powerpoint/2010/main" val="185846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2707-136A-4D2F-B819-20736A372BBC}"/>
              </a:ext>
            </a:extLst>
          </p:cNvPr>
          <p:cNvSpPr>
            <a:spLocks noGrp="1"/>
          </p:cNvSpPr>
          <p:nvPr>
            <p:ph type="ctrTitle"/>
          </p:nvPr>
        </p:nvSpPr>
        <p:spPr/>
        <p:txBody>
          <a:bodyPr/>
          <a:lstStyle/>
          <a:p>
            <a:r>
              <a:rPr lang="en-US" dirty="0"/>
              <a:t>Sql queries</a:t>
            </a:r>
          </a:p>
        </p:txBody>
      </p:sp>
    </p:spTree>
    <p:extLst>
      <p:ext uri="{BB962C8B-B14F-4D97-AF65-F5344CB8AC3E}">
        <p14:creationId xmlns:p14="http://schemas.microsoft.com/office/powerpoint/2010/main" val="2856768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06E24-640A-4DB4-B2AB-DE94E2907F6F}"/>
              </a:ext>
            </a:extLst>
          </p:cNvPr>
          <p:cNvPicPr>
            <a:picLocks noChangeAspect="1"/>
          </p:cNvPicPr>
          <p:nvPr/>
        </p:nvPicPr>
        <p:blipFill>
          <a:blip r:embed="rId2"/>
          <a:stretch>
            <a:fillRect/>
          </a:stretch>
        </p:blipFill>
        <p:spPr>
          <a:xfrm>
            <a:off x="620588" y="647488"/>
            <a:ext cx="5151037" cy="3915465"/>
          </a:xfrm>
          <a:prstGeom prst="rect">
            <a:avLst/>
          </a:prstGeom>
        </p:spPr>
      </p:pic>
      <p:pic>
        <p:nvPicPr>
          <p:cNvPr id="5" name="Picture 4">
            <a:extLst>
              <a:ext uri="{FF2B5EF4-FFF2-40B4-BE49-F238E27FC236}">
                <a16:creationId xmlns:a16="http://schemas.microsoft.com/office/drawing/2014/main" id="{6D652A80-25F9-419F-8AE6-827218C3DE39}"/>
              </a:ext>
            </a:extLst>
          </p:cNvPr>
          <p:cNvPicPr>
            <a:picLocks noChangeAspect="1"/>
          </p:cNvPicPr>
          <p:nvPr/>
        </p:nvPicPr>
        <p:blipFill rotWithShape="1">
          <a:blip r:embed="rId3"/>
          <a:srcRect t="746" b="-1"/>
          <a:stretch/>
        </p:blipFill>
        <p:spPr>
          <a:xfrm>
            <a:off x="6096000" y="2432150"/>
            <a:ext cx="5284462" cy="4261607"/>
          </a:xfrm>
          <a:prstGeom prst="rect">
            <a:avLst/>
          </a:prstGeom>
        </p:spPr>
      </p:pic>
      <p:sp>
        <p:nvSpPr>
          <p:cNvPr id="6" name="TextBox 5">
            <a:extLst>
              <a:ext uri="{FF2B5EF4-FFF2-40B4-BE49-F238E27FC236}">
                <a16:creationId xmlns:a16="http://schemas.microsoft.com/office/drawing/2014/main" id="{A293F7A7-5AB5-44C8-B3C5-60D12F0971FD}"/>
              </a:ext>
            </a:extLst>
          </p:cNvPr>
          <p:cNvSpPr txBox="1"/>
          <p:nvPr/>
        </p:nvSpPr>
        <p:spPr>
          <a:xfrm>
            <a:off x="6096000" y="1254812"/>
            <a:ext cx="4848837" cy="523220"/>
          </a:xfrm>
          <a:prstGeom prst="rect">
            <a:avLst/>
          </a:prstGeom>
          <a:noFill/>
        </p:spPr>
        <p:txBody>
          <a:bodyPr wrap="square" rtlCol="0">
            <a:spAutoFit/>
          </a:bodyPr>
          <a:lstStyle/>
          <a:p>
            <a:r>
              <a:rPr lang="en-US" sz="2800" dirty="0"/>
              <a:t>DATA INPUT FOR SQL QUERIES</a:t>
            </a:r>
          </a:p>
        </p:txBody>
      </p:sp>
    </p:spTree>
    <p:extLst>
      <p:ext uri="{BB962C8B-B14F-4D97-AF65-F5344CB8AC3E}">
        <p14:creationId xmlns:p14="http://schemas.microsoft.com/office/powerpoint/2010/main" val="232714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EF5F-EAC2-4FED-BCE4-59583527B3B9}"/>
              </a:ext>
            </a:extLst>
          </p:cNvPr>
          <p:cNvSpPr>
            <a:spLocks noGrp="1"/>
          </p:cNvSpPr>
          <p:nvPr>
            <p:ph type="title"/>
          </p:nvPr>
        </p:nvSpPr>
        <p:spPr>
          <a:xfrm>
            <a:off x="685799" y="408264"/>
            <a:ext cx="10131425" cy="1456267"/>
          </a:xfrm>
        </p:spPr>
        <p:txBody>
          <a:bodyPr>
            <a:normAutofit/>
          </a:bodyPr>
          <a:lstStyle/>
          <a:p>
            <a:pPr marL="457200" indent="-457200">
              <a:buFont typeface="+mj-lt"/>
              <a:buAutoNum type="arabicPeriod"/>
            </a:pPr>
            <a:r>
              <a:rPr lang="en-US" sz="2000" b="0" i="0" u="none" strike="noStrike" dirty="0">
                <a:solidFill>
                  <a:schemeClr val="tx1">
                    <a:lumMod val="95000"/>
                  </a:schemeClr>
                </a:solidFill>
                <a:effectLst/>
                <a:latin typeface="Montserrat"/>
              </a:rPr>
              <a:t>Write a sql query to find out satellite name for satellite which is launched from sriharikota?</a:t>
            </a:r>
            <a:endParaRPr lang="en-US" sz="4000" dirty="0">
              <a:solidFill>
                <a:schemeClr val="tx1">
                  <a:lumMod val="95000"/>
                </a:schemeClr>
              </a:solidFill>
            </a:endParaRPr>
          </a:p>
        </p:txBody>
      </p:sp>
      <p:pic>
        <p:nvPicPr>
          <p:cNvPr id="4" name="Picture 3">
            <a:extLst>
              <a:ext uri="{FF2B5EF4-FFF2-40B4-BE49-F238E27FC236}">
                <a16:creationId xmlns:a16="http://schemas.microsoft.com/office/drawing/2014/main" id="{B1B0819A-E0D2-4F09-9C5D-624467B5F0AA}"/>
              </a:ext>
            </a:extLst>
          </p:cNvPr>
          <p:cNvPicPr>
            <a:picLocks noChangeAspect="1"/>
          </p:cNvPicPr>
          <p:nvPr/>
        </p:nvPicPr>
        <p:blipFill>
          <a:blip r:embed="rId2"/>
          <a:stretch>
            <a:fillRect/>
          </a:stretch>
        </p:blipFill>
        <p:spPr>
          <a:xfrm>
            <a:off x="1196829" y="1864531"/>
            <a:ext cx="9798341" cy="4731700"/>
          </a:xfrm>
          <a:prstGeom prst="rect">
            <a:avLst/>
          </a:prstGeom>
        </p:spPr>
      </p:pic>
    </p:spTree>
    <p:extLst>
      <p:ext uri="{BB962C8B-B14F-4D97-AF65-F5344CB8AC3E}">
        <p14:creationId xmlns:p14="http://schemas.microsoft.com/office/powerpoint/2010/main" val="3548123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22D0-93D7-49F5-85BD-32D26D750297}"/>
              </a:ext>
            </a:extLst>
          </p:cNvPr>
          <p:cNvSpPr>
            <a:spLocks noGrp="1"/>
          </p:cNvSpPr>
          <p:nvPr>
            <p:ph type="title"/>
          </p:nvPr>
        </p:nvSpPr>
        <p:spPr>
          <a:xfrm>
            <a:off x="685801" y="425042"/>
            <a:ext cx="10131425" cy="1456267"/>
          </a:xfrm>
        </p:spPr>
        <p:txBody>
          <a:bodyPr>
            <a:normAutofit/>
          </a:bodyPr>
          <a:lstStyle/>
          <a:p>
            <a:pPr marL="457200" indent="-457200">
              <a:buFont typeface="+mj-lt"/>
              <a:buAutoNum type="arabicPeriod" startAt="2"/>
            </a:pPr>
            <a:r>
              <a:rPr lang="en-US" sz="2000" b="0" i="0" u="none" strike="noStrike" dirty="0">
                <a:solidFill>
                  <a:schemeClr val="tx1">
                    <a:lumMod val="95000"/>
                  </a:schemeClr>
                </a:solidFill>
                <a:effectLst/>
                <a:latin typeface="Montserrat"/>
              </a:rPr>
              <a:t>Write a sql query to find out satellite id and satellite name of all those satellite who are carried by vehicle whose maximum payload capacity is greater than 3000?</a:t>
            </a:r>
            <a:endParaRPr lang="en-US" sz="4000" dirty="0">
              <a:solidFill>
                <a:schemeClr val="tx1">
                  <a:lumMod val="95000"/>
                </a:schemeClr>
              </a:solidFill>
            </a:endParaRPr>
          </a:p>
        </p:txBody>
      </p:sp>
      <p:pic>
        <p:nvPicPr>
          <p:cNvPr id="4" name="Picture 3">
            <a:extLst>
              <a:ext uri="{FF2B5EF4-FFF2-40B4-BE49-F238E27FC236}">
                <a16:creationId xmlns:a16="http://schemas.microsoft.com/office/drawing/2014/main" id="{D037B26B-A85B-41D7-A16C-723C2BDABB2F}"/>
              </a:ext>
            </a:extLst>
          </p:cNvPr>
          <p:cNvPicPr>
            <a:picLocks noChangeAspect="1"/>
          </p:cNvPicPr>
          <p:nvPr/>
        </p:nvPicPr>
        <p:blipFill>
          <a:blip r:embed="rId2"/>
          <a:stretch>
            <a:fillRect/>
          </a:stretch>
        </p:blipFill>
        <p:spPr>
          <a:xfrm>
            <a:off x="1394538" y="1881309"/>
            <a:ext cx="9402923" cy="4650469"/>
          </a:xfrm>
          <a:prstGeom prst="rect">
            <a:avLst/>
          </a:prstGeom>
        </p:spPr>
      </p:pic>
    </p:spTree>
    <p:extLst>
      <p:ext uri="{BB962C8B-B14F-4D97-AF65-F5344CB8AC3E}">
        <p14:creationId xmlns:p14="http://schemas.microsoft.com/office/powerpoint/2010/main" val="267677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637248-2028-4B3E-937E-12CA153C8E2D}"/>
              </a:ext>
            </a:extLst>
          </p:cNvPr>
          <p:cNvSpPr txBox="1"/>
          <p:nvPr/>
        </p:nvSpPr>
        <p:spPr>
          <a:xfrm>
            <a:off x="1466892" y="2203613"/>
            <a:ext cx="8569241" cy="2862322"/>
          </a:xfrm>
          <a:prstGeom prst="rect">
            <a:avLst/>
          </a:prstGeom>
          <a:noFill/>
          <a:ln>
            <a:noFill/>
          </a:ln>
        </p:spPr>
        <p:txBody>
          <a:bodyPr wrap="square">
            <a:spAutoFit/>
          </a:bodyPr>
          <a:lstStyle/>
          <a:p>
            <a:r>
              <a:rPr lang="en-US" sz="2000" dirty="0"/>
              <a:t>1. Satellite: (</a:t>
            </a:r>
            <a:r>
              <a:rPr lang="en-US" sz="2000" u="sng" dirty="0"/>
              <a:t>Sat-ID</a:t>
            </a:r>
            <a:r>
              <a:rPr lang="en-US" sz="2000" dirty="0"/>
              <a:t>, Sat-Name, Sat_Type) </a:t>
            </a:r>
          </a:p>
          <a:p>
            <a:pPr marL="457200" indent="-457200">
              <a:buAutoNum type="arabicPeriod"/>
            </a:pPr>
            <a:endParaRPr lang="en-US" sz="2000" dirty="0"/>
          </a:p>
          <a:p>
            <a:r>
              <a:rPr lang="en-US" sz="2000" dirty="0"/>
              <a:t>2. Vehicle: (</a:t>
            </a:r>
            <a:r>
              <a:rPr lang="en-US" sz="2000" u="sng" dirty="0"/>
              <a:t>Veh_ID</a:t>
            </a:r>
            <a:r>
              <a:rPr lang="en-US" sz="2000" dirty="0"/>
              <a:t>, Veh_name, Weight)</a:t>
            </a:r>
          </a:p>
          <a:p>
            <a:endParaRPr lang="en-US" sz="2000" dirty="0"/>
          </a:p>
          <a:p>
            <a:r>
              <a:rPr lang="en-US" sz="2000" dirty="0"/>
              <a:t>3. Site: (</a:t>
            </a:r>
            <a:r>
              <a:rPr lang="en-US" sz="2000" u="sng" dirty="0"/>
              <a:t>Site_ID</a:t>
            </a:r>
            <a:r>
              <a:rPr lang="en-US" sz="2000" dirty="0"/>
              <a:t>, Site_Name, Site_City, Site_State) </a:t>
            </a:r>
          </a:p>
          <a:p>
            <a:endParaRPr lang="en-US" sz="2000" dirty="0"/>
          </a:p>
          <a:p>
            <a:r>
              <a:rPr lang="en-US" sz="2000" dirty="0"/>
              <a:t>4. Budget: (</a:t>
            </a:r>
            <a:r>
              <a:rPr lang="en-US" sz="2000" u="sng" dirty="0"/>
              <a:t>Bug_ID</a:t>
            </a:r>
            <a:r>
              <a:rPr lang="en-US" sz="2000" dirty="0"/>
              <a:t>, Bug_Alloted, Sanction_Year, Funding, Total_Bug) </a:t>
            </a:r>
          </a:p>
          <a:p>
            <a:endParaRPr lang="en-US" sz="2000" dirty="0"/>
          </a:p>
          <a:p>
            <a:r>
              <a:rPr lang="en-US" sz="2000" dirty="0"/>
              <a:t>5. Details: (Heaviest_Launch, Launch_pads)</a:t>
            </a:r>
          </a:p>
        </p:txBody>
      </p:sp>
      <p:sp>
        <p:nvSpPr>
          <p:cNvPr id="8" name="Title 7">
            <a:extLst>
              <a:ext uri="{FF2B5EF4-FFF2-40B4-BE49-F238E27FC236}">
                <a16:creationId xmlns:a16="http://schemas.microsoft.com/office/drawing/2014/main" id="{5236EDE0-318D-42F6-88B5-896BD19C2030}"/>
              </a:ext>
            </a:extLst>
          </p:cNvPr>
          <p:cNvSpPr>
            <a:spLocks noGrp="1"/>
          </p:cNvSpPr>
          <p:nvPr>
            <p:ph type="title"/>
          </p:nvPr>
        </p:nvSpPr>
        <p:spPr/>
        <p:txBody>
          <a:bodyPr/>
          <a:lstStyle/>
          <a:p>
            <a:r>
              <a:rPr lang="en-US" dirty="0"/>
              <a:t>ENTITIES:</a:t>
            </a:r>
          </a:p>
        </p:txBody>
      </p:sp>
      <p:cxnSp>
        <p:nvCxnSpPr>
          <p:cNvPr id="3" name="Straight Connector 2">
            <a:extLst>
              <a:ext uri="{FF2B5EF4-FFF2-40B4-BE49-F238E27FC236}">
                <a16:creationId xmlns:a16="http://schemas.microsoft.com/office/drawing/2014/main" id="{B84955F7-3E48-4CD3-A2AB-D3D1E2F680F1}"/>
              </a:ext>
            </a:extLst>
          </p:cNvPr>
          <p:cNvCxnSpPr/>
          <p:nvPr/>
        </p:nvCxnSpPr>
        <p:spPr>
          <a:xfrm>
            <a:off x="2745105" y="4953000"/>
            <a:ext cx="201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115FBF0-8AA8-4088-835F-6CAD60D8F621}"/>
              </a:ext>
            </a:extLst>
          </p:cNvPr>
          <p:cNvCxnSpPr>
            <a:cxnSpLocks/>
          </p:cNvCxnSpPr>
          <p:nvPr/>
        </p:nvCxnSpPr>
        <p:spPr>
          <a:xfrm flipV="1">
            <a:off x="3006090" y="4951095"/>
            <a:ext cx="19812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8999CF-EF23-4233-A85F-DBBAA9943B59}"/>
              </a:ext>
            </a:extLst>
          </p:cNvPr>
          <p:cNvCxnSpPr/>
          <p:nvPr/>
        </p:nvCxnSpPr>
        <p:spPr>
          <a:xfrm>
            <a:off x="3291840" y="4951095"/>
            <a:ext cx="2266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266645-6C63-405B-B867-C74AE6729CBB}"/>
              </a:ext>
            </a:extLst>
          </p:cNvPr>
          <p:cNvCxnSpPr/>
          <p:nvPr/>
        </p:nvCxnSpPr>
        <p:spPr>
          <a:xfrm>
            <a:off x="3773805" y="4951095"/>
            <a:ext cx="1943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D81FB2-63FF-482C-9953-24A2CE9029F0}"/>
              </a:ext>
            </a:extLst>
          </p:cNvPr>
          <p:cNvCxnSpPr/>
          <p:nvPr/>
        </p:nvCxnSpPr>
        <p:spPr>
          <a:xfrm>
            <a:off x="4040505" y="4951095"/>
            <a:ext cx="213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BFA8EB-679D-4B2B-96C9-23B110652B94}"/>
              </a:ext>
            </a:extLst>
          </p:cNvPr>
          <p:cNvCxnSpPr/>
          <p:nvPr/>
        </p:nvCxnSpPr>
        <p:spPr>
          <a:xfrm>
            <a:off x="4312920" y="4951095"/>
            <a:ext cx="1257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69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0145-DD93-4886-9C00-421F5A7B5D21}"/>
              </a:ext>
            </a:extLst>
          </p:cNvPr>
          <p:cNvSpPr>
            <a:spLocks noGrp="1"/>
          </p:cNvSpPr>
          <p:nvPr>
            <p:ph type="title"/>
          </p:nvPr>
        </p:nvSpPr>
        <p:spPr>
          <a:xfrm>
            <a:off x="593522" y="181478"/>
            <a:ext cx="10131425" cy="1456267"/>
          </a:xfrm>
        </p:spPr>
        <p:txBody>
          <a:bodyPr>
            <a:normAutofit/>
          </a:bodyPr>
          <a:lstStyle/>
          <a:p>
            <a:pPr marL="457200" indent="-457200">
              <a:buFont typeface="+mj-lt"/>
              <a:buAutoNum type="arabicPeriod" startAt="3"/>
            </a:pPr>
            <a:r>
              <a:rPr lang="en-US" sz="2000" b="0" i="0" u="none" strike="noStrike" dirty="0">
                <a:effectLst/>
                <a:latin typeface="Montserrat"/>
              </a:rPr>
              <a:t>Write a sql query to find second highest total budget?</a:t>
            </a:r>
            <a:endParaRPr lang="en-US" sz="4000" dirty="0"/>
          </a:p>
        </p:txBody>
      </p:sp>
      <p:pic>
        <p:nvPicPr>
          <p:cNvPr id="4" name="Picture 3">
            <a:extLst>
              <a:ext uri="{FF2B5EF4-FFF2-40B4-BE49-F238E27FC236}">
                <a16:creationId xmlns:a16="http://schemas.microsoft.com/office/drawing/2014/main" id="{41D1AAA6-D144-4A6D-A171-87FCC9EA8CC8}"/>
              </a:ext>
            </a:extLst>
          </p:cNvPr>
          <p:cNvPicPr>
            <a:picLocks noChangeAspect="1"/>
          </p:cNvPicPr>
          <p:nvPr/>
        </p:nvPicPr>
        <p:blipFill>
          <a:blip r:embed="rId2"/>
          <a:stretch>
            <a:fillRect/>
          </a:stretch>
        </p:blipFill>
        <p:spPr>
          <a:xfrm>
            <a:off x="886637" y="1637745"/>
            <a:ext cx="9545194" cy="4782893"/>
          </a:xfrm>
          <a:prstGeom prst="rect">
            <a:avLst/>
          </a:prstGeom>
        </p:spPr>
      </p:pic>
    </p:spTree>
    <p:extLst>
      <p:ext uri="{BB962C8B-B14F-4D97-AF65-F5344CB8AC3E}">
        <p14:creationId xmlns:p14="http://schemas.microsoft.com/office/powerpoint/2010/main" val="1588748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485C-D4EA-4E0F-B045-C61AF19C4C51}"/>
              </a:ext>
            </a:extLst>
          </p:cNvPr>
          <p:cNvSpPr>
            <a:spLocks noGrp="1"/>
          </p:cNvSpPr>
          <p:nvPr>
            <p:ph type="title"/>
          </p:nvPr>
        </p:nvSpPr>
        <p:spPr>
          <a:xfrm>
            <a:off x="570131" y="81094"/>
            <a:ext cx="10131425" cy="1456267"/>
          </a:xfrm>
        </p:spPr>
        <p:txBody>
          <a:bodyPr>
            <a:normAutofit/>
          </a:bodyPr>
          <a:lstStyle/>
          <a:p>
            <a:pPr marL="457200" indent="-457200">
              <a:buFont typeface="+mj-lt"/>
              <a:buAutoNum type="arabicPeriod" startAt="4"/>
            </a:pPr>
            <a:r>
              <a:rPr lang="en-US" sz="2000" b="0" i="0" u="none" strike="noStrike" dirty="0">
                <a:effectLst/>
                <a:latin typeface="Montserrat"/>
              </a:rPr>
              <a:t>Write a sql query to find out the site-id of a site which is located in Kerala.?</a:t>
            </a:r>
            <a:endParaRPr lang="en-US" sz="4000" dirty="0"/>
          </a:p>
        </p:txBody>
      </p:sp>
      <p:pic>
        <p:nvPicPr>
          <p:cNvPr id="4" name="Picture 3">
            <a:extLst>
              <a:ext uri="{FF2B5EF4-FFF2-40B4-BE49-F238E27FC236}">
                <a16:creationId xmlns:a16="http://schemas.microsoft.com/office/drawing/2014/main" id="{01676259-0F39-4614-B6AF-92E76F85005C}"/>
              </a:ext>
            </a:extLst>
          </p:cNvPr>
          <p:cNvPicPr>
            <a:picLocks noChangeAspect="1"/>
          </p:cNvPicPr>
          <p:nvPr/>
        </p:nvPicPr>
        <p:blipFill>
          <a:blip r:embed="rId2"/>
          <a:stretch>
            <a:fillRect/>
          </a:stretch>
        </p:blipFill>
        <p:spPr>
          <a:xfrm>
            <a:off x="1490444" y="1782486"/>
            <a:ext cx="9211112" cy="4570927"/>
          </a:xfrm>
          <a:prstGeom prst="rect">
            <a:avLst/>
          </a:prstGeom>
        </p:spPr>
      </p:pic>
    </p:spTree>
    <p:extLst>
      <p:ext uri="{BB962C8B-B14F-4D97-AF65-F5344CB8AC3E}">
        <p14:creationId xmlns:p14="http://schemas.microsoft.com/office/powerpoint/2010/main" val="3560445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57A1-0C48-448D-863C-50865A329027}"/>
              </a:ext>
            </a:extLst>
          </p:cNvPr>
          <p:cNvSpPr>
            <a:spLocks noGrp="1"/>
          </p:cNvSpPr>
          <p:nvPr>
            <p:ph type="title"/>
          </p:nvPr>
        </p:nvSpPr>
        <p:spPr>
          <a:xfrm>
            <a:off x="535330" y="227636"/>
            <a:ext cx="10131425" cy="1456267"/>
          </a:xfrm>
        </p:spPr>
        <p:txBody>
          <a:bodyPr>
            <a:normAutofit/>
          </a:bodyPr>
          <a:lstStyle/>
          <a:p>
            <a:pPr marL="457200" indent="-457200">
              <a:buFont typeface="+mj-lt"/>
              <a:buAutoNum type="arabicPeriod" startAt="5"/>
            </a:pPr>
            <a:r>
              <a:rPr lang="en-US" sz="2000" b="0" i="0" u="none" strike="noStrike" dirty="0">
                <a:effectLst/>
                <a:latin typeface="Montserrat"/>
              </a:rPr>
              <a:t>Write a sql query to find the count of satellite which are launched from sites having 2 launch pads?</a:t>
            </a:r>
            <a:endParaRPr lang="en-US" sz="4000" dirty="0"/>
          </a:p>
        </p:txBody>
      </p:sp>
      <p:pic>
        <p:nvPicPr>
          <p:cNvPr id="4" name="Picture 3">
            <a:extLst>
              <a:ext uri="{FF2B5EF4-FFF2-40B4-BE49-F238E27FC236}">
                <a16:creationId xmlns:a16="http://schemas.microsoft.com/office/drawing/2014/main" id="{AAFBBD4F-9358-4422-B4BA-9AB4556C454C}"/>
              </a:ext>
            </a:extLst>
          </p:cNvPr>
          <p:cNvPicPr>
            <a:picLocks noChangeAspect="1"/>
          </p:cNvPicPr>
          <p:nvPr/>
        </p:nvPicPr>
        <p:blipFill>
          <a:blip r:embed="rId2"/>
          <a:stretch>
            <a:fillRect/>
          </a:stretch>
        </p:blipFill>
        <p:spPr>
          <a:xfrm>
            <a:off x="1494450" y="1683903"/>
            <a:ext cx="9172305" cy="4598595"/>
          </a:xfrm>
          <a:prstGeom prst="rect">
            <a:avLst/>
          </a:prstGeom>
        </p:spPr>
      </p:pic>
    </p:spTree>
    <p:extLst>
      <p:ext uri="{BB962C8B-B14F-4D97-AF65-F5344CB8AC3E}">
        <p14:creationId xmlns:p14="http://schemas.microsoft.com/office/powerpoint/2010/main" val="142432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5872-8AAE-4830-BFC6-FADA56B2E9A1}"/>
              </a:ext>
            </a:extLst>
          </p:cNvPr>
          <p:cNvSpPr>
            <a:spLocks noGrp="1"/>
          </p:cNvSpPr>
          <p:nvPr>
            <p:ph type="ctrTitle"/>
          </p:nvPr>
        </p:nvSpPr>
        <p:spPr/>
        <p:txBody>
          <a:bodyPr>
            <a:normAutofit/>
          </a:bodyPr>
          <a:lstStyle/>
          <a:p>
            <a:r>
              <a:rPr lang="en-US" sz="7200" dirty="0">
                <a:latin typeface="Segoe Script" panose="030B0504020000000003" pitchFamily="66" charset="0"/>
              </a:rPr>
              <a:t>THANK YOU</a:t>
            </a:r>
          </a:p>
        </p:txBody>
      </p:sp>
    </p:spTree>
    <p:extLst>
      <p:ext uri="{BB962C8B-B14F-4D97-AF65-F5344CB8AC3E}">
        <p14:creationId xmlns:p14="http://schemas.microsoft.com/office/powerpoint/2010/main" val="271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D5F0-568D-4B83-8304-9FCC90B960D0}"/>
              </a:ext>
            </a:extLst>
          </p:cNvPr>
          <p:cNvSpPr>
            <a:spLocks noGrp="1"/>
          </p:cNvSpPr>
          <p:nvPr>
            <p:ph type="title"/>
          </p:nvPr>
        </p:nvSpPr>
        <p:spPr/>
        <p:txBody>
          <a:bodyPr>
            <a:normAutofit/>
          </a:bodyPr>
          <a:lstStyle/>
          <a:p>
            <a:r>
              <a:rPr lang="en-US" dirty="0"/>
              <a:t>Relationship Sets:</a:t>
            </a:r>
          </a:p>
        </p:txBody>
      </p:sp>
      <p:sp>
        <p:nvSpPr>
          <p:cNvPr id="3" name="Content Placeholder 2">
            <a:extLst>
              <a:ext uri="{FF2B5EF4-FFF2-40B4-BE49-F238E27FC236}">
                <a16:creationId xmlns:a16="http://schemas.microsoft.com/office/drawing/2014/main" id="{6F58A310-FC9F-41A8-A6C3-FBFC7AC28FBF}"/>
              </a:ext>
            </a:extLst>
          </p:cNvPr>
          <p:cNvSpPr>
            <a:spLocks noGrp="1"/>
          </p:cNvSpPr>
          <p:nvPr>
            <p:ph idx="1"/>
          </p:nvPr>
        </p:nvSpPr>
        <p:spPr>
          <a:xfrm>
            <a:off x="1910594" y="2233647"/>
            <a:ext cx="5410199" cy="2849383"/>
          </a:xfrm>
        </p:spPr>
        <p:txBody>
          <a:bodyPr>
            <a:normAutofit fontScale="92500" lnSpcReduction="20000"/>
          </a:bodyPr>
          <a:lstStyle/>
          <a:p>
            <a:pPr marL="342900" indent="-342900">
              <a:buAutoNum type="arabicPeriod"/>
            </a:pPr>
            <a:r>
              <a:rPr lang="en-US" sz="2400" dirty="0"/>
              <a:t>Launched_By: (</a:t>
            </a:r>
            <a:r>
              <a:rPr lang="en-US" sz="2400" u="sng" dirty="0"/>
              <a:t>Sat_ID</a:t>
            </a:r>
            <a:r>
              <a:rPr lang="en-US" sz="2400" dirty="0"/>
              <a:t>, Veh_ID) </a:t>
            </a:r>
          </a:p>
          <a:p>
            <a:pPr marL="342900" indent="-342900">
              <a:buAutoNum type="arabicPeriod"/>
            </a:pPr>
            <a:endParaRPr lang="en-US" sz="2400" dirty="0"/>
          </a:p>
          <a:p>
            <a:pPr marL="342900" indent="-342900">
              <a:buAutoNum type="arabicPeriod"/>
            </a:pPr>
            <a:r>
              <a:rPr lang="en-US" sz="2400" dirty="0"/>
              <a:t>Launching: ( </a:t>
            </a:r>
            <a:r>
              <a:rPr lang="en-US" sz="2400" b="1" dirty="0"/>
              <a:t>Sat_ID</a:t>
            </a:r>
            <a:r>
              <a:rPr lang="en-US" sz="2400" dirty="0"/>
              <a:t>, Site_ID) </a:t>
            </a:r>
          </a:p>
          <a:p>
            <a:pPr marL="342900" indent="-342900">
              <a:buAutoNum type="arabicPeriod"/>
            </a:pPr>
            <a:endParaRPr lang="en-US" sz="2400" dirty="0"/>
          </a:p>
          <a:p>
            <a:pPr marL="342900" indent="-342900">
              <a:buAutoNum type="arabicPeriod"/>
            </a:pPr>
            <a:r>
              <a:rPr lang="en-US" sz="2400" dirty="0"/>
              <a:t>Alloted: (Sat_ID, </a:t>
            </a:r>
            <a:r>
              <a:rPr lang="en-US" sz="2400" u="sng" dirty="0"/>
              <a:t>Bug_ID</a:t>
            </a:r>
            <a:r>
              <a:rPr lang="en-US" sz="2400" dirty="0"/>
              <a:t>) </a:t>
            </a:r>
          </a:p>
          <a:p>
            <a:pPr marL="342900" indent="-342900">
              <a:buAutoNum type="arabicPeriod"/>
            </a:pPr>
            <a:endParaRPr lang="en-US" sz="2400" dirty="0"/>
          </a:p>
          <a:p>
            <a:pPr marL="342900" indent="-342900">
              <a:buAutoNum type="arabicPeriod"/>
            </a:pPr>
            <a:r>
              <a:rPr lang="en-US" sz="2400" dirty="0"/>
              <a:t>Holds: (</a:t>
            </a:r>
            <a:r>
              <a:rPr lang="en-US" sz="2400" u="sng" dirty="0"/>
              <a:t>Site_ID</a:t>
            </a:r>
            <a:r>
              <a:rPr lang="en-US" sz="2400" dirty="0"/>
              <a:t>, Heaviest_Launch)</a:t>
            </a:r>
          </a:p>
        </p:txBody>
      </p:sp>
    </p:spTree>
    <p:extLst>
      <p:ext uri="{BB962C8B-B14F-4D97-AF65-F5344CB8AC3E}">
        <p14:creationId xmlns:p14="http://schemas.microsoft.com/office/powerpoint/2010/main" val="147483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0532EE-7D24-4ABA-9C56-E38B68BA07A4}"/>
              </a:ext>
            </a:extLst>
          </p:cNvPr>
          <p:cNvSpPr txBox="1"/>
          <p:nvPr/>
        </p:nvSpPr>
        <p:spPr>
          <a:xfrm>
            <a:off x="729841" y="652611"/>
            <a:ext cx="9831898" cy="5201424"/>
          </a:xfrm>
          <a:prstGeom prst="rect">
            <a:avLst/>
          </a:prstGeom>
          <a:noFill/>
        </p:spPr>
        <p:txBody>
          <a:bodyPr wrap="square">
            <a:spAutoFit/>
          </a:bodyPr>
          <a:lstStyle/>
          <a:p>
            <a:r>
              <a:rPr lang="en-US" sz="4000" dirty="0"/>
              <a:t>Relations </a:t>
            </a:r>
          </a:p>
          <a:p>
            <a:endParaRPr lang="en-US" sz="4000" dirty="0"/>
          </a:p>
          <a:p>
            <a:pPr marL="342900" indent="-342900">
              <a:buAutoNum type="arabicPeriod"/>
            </a:pPr>
            <a:r>
              <a:rPr lang="en-US" dirty="0">
                <a:solidFill>
                  <a:schemeClr val="accent4">
                    <a:lumMod val="60000"/>
                    <a:lumOff val="40000"/>
                  </a:schemeClr>
                </a:solidFill>
              </a:rPr>
              <a:t>Launched_By: </a:t>
            </a:r>
            <a:r>
              <a:rPr lang="en-US" dirty="0"/>
              <a:t>This is the relation between satellite and vehicle. This relation is many to one , since each satellite can be launched from only one vehicle but one vehicle can launch many satellite. There is also total participation from satellite as we have assumed that all the satellites are launched from some vehicle. </a:t>
            </a:r>
          </a:p>
          <a:p>
            <a:pPr marL="342900" indent="-342900">
              <a:buAutoNum type="arabicPeriod"/>
            </a:pPr>
            <a:r>
              <a:rPr lang="en-US" dirty="0">
                <a:solidFill>
                  <a:schemeClr val="accent4">
                    <a:lumMod val="60000"/>
                    <a:lumOff val="40000"/>
                  </a:schemeClr>
                </a:solidFill>
              </a:rPr>
              <a:t>Launching: </a:t>
            </a:r>
            <a:r>
              <a:rPr lang="en-US" dirty="0"/>
              <a:t>This is the relation between satellite and site. This relation is also many to one , as one satellite can be launched from only one site but from one site many satellite can be launched . There exist total participation from satellite site as we have assumed that all satellites are launched.</a:t>
            </a:r>
          </a:p>
          <a:p>
            <a:pPr marL="342900" indent="-342900">
              <a:buAutoNum type="arabicPeriod"/>
            </a:pPr>
            <a:r>
              <a:rPr lang="en-US" dirty="0">
                <a:solidFill>
                  <a:schemeClr val="accent4">
                    <a:lumMod val="60000"/>
                    <a:lumOff val="40000"/>
                  </a:schemeClr>
                </a:solidFill>
              </a:rPr>
              <a:t>Allotted: </a:t>
            </a:r>
            <a:r>
              <a:rPr lang="en-US" dirty="0"/>
              <a:t>This is the relation between budget and satellite. It is one to one relation, as each satellite has corresponding fixed budget, and for each budget there is a corresponding satellite. There exist total participation from both the side. </a:t>
            </a:r>
          </a:p>
          <a:p>
            <a:pPr marL="342900" indent="-342900">
              <a:buAutoNum type="arabicPeriod"/>
            </a:pPr>
            <a:r>
              <a:rPr lang="en-US" dirty="0">
                <a:solidFill>
                  <a:schemeClr val="accent4">
                    <a:lumMod val="60000"/>
                    <a:lumOff val="40000"/>
                  </a:schemeClr>
                </a:solidFill>
              </a:rPr>
              <a:t>Holds: </a:t>
            </a:r>
            <a:r>
              <a:rPr lang="en-US" dirty="0"/>
              <a:t>This is the relation between site and details. It holds the information of site. It a one to one relationship, since each site holds its unique details. Now, since details has no primary key, it is a weak entity set. Therefore there exist a total participation from weak entity set. Primary key of strong entity set will act as a foreign key here, since it has no independent existence.</a:t>
            </a:r>
          </a:p>
        </p:txBody>
      </p:sp>
    </p:spTree>
    <p:extLst>
      <p:ext uri="{BB962C8B-B14F-4D97-AF65-F5344CB8AC3E}">
        <p14:creationId xmlns:p14="http://schemas.microsoft.com/office/powerpoint/2010/main" val="37430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FD32-6B3B-4E44-AF6A-D0258B2076E9}"/>
              </a:ext>
            </a:extLst>
          </p:cNvPr>
          <p:cNvSpPr>
            <a:spLocks noGrp="1"/>
          </p:cNvSpPr>
          <p:nvPr>
            <p:ph type="ctrTitle"/>
          </p:nvPr>
        </p:nvSpPr>
        <p:spPr/>
        <p:txBody>
          <a:bodyPr>
            <a:normAutofit/>
          </a:bodyPr>
          <a:lstStyle/>
          <a:p>
            <a:r>
              <a:rPr lang="en-US" sz="6000" dirty="0"/>
              <a:t>ER-DIAGRAM</a:t>
            </a:r>
          </a:p>
        </p:txBody>
      </p:sp>
    </p:spTree>
    <p:extLst>
      <p:ext uri="{BB962C8B-B14F-4D97-AF65-F5344CB8AC3E}">
        <p14:creationId xmlns:p14="http://schemas.microsoft.com/office/powerpoint/2010/main" val="109809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C3DADC-E22E-44EA-AEA2-708D18DD69BE}"/>
              </a:ext>
            </a:extLst>
          </p:cNvPr>
          <p:cNvPicPr>
            <a:picLocks noGrp="1" noChangeAspect="1"/>
          </p:cNvPicPr>
          <p:nvPr>
            <p:ph idx="1"/>
          </p:nvPr>
        </p:nvPicPr>
        <p:blipFill>
          <a:blip r:embed="rId2"/>
          <a:stretch>
            <a:fillRect/>
          </a:stretch>
        </p:blipFill>
        <p:spPr>
          <a:xfrm>
            <a:off x="1253383" y="790740"/>
            <a:ext cx="9685234" cy="5584892"/>
          </a:xfrm>
        </p:spPr>
      </p:pic>
    </p:spTree>
    <p:extLst>
      <p:ext uri="{BB962C8B-B14F-4D97-AF65-F5344CB8AC3E}">
        <p14:creationId xmlns:p14="http://schemas.microsoft.com/office/powerpoint/2010/main" val="2339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EBD6-BDFF-422D-8F70-ED0452FC87A9}"/>
              </a:ext>
            </a:extLst>
          </p:cNvPr>
          <p:cNvSpPr>
            <a:spLocks noGrp="1"/>
          </p:cNvSpPr>
          <p:nvPr>
            <p:ph type="ctrTitle"/>
          </p:nvPr>
        </p:nvSpPr>
        <p:spPr/>
        <p:txBody>
          <a:bodyPr/>
          <a:lstStyle/>
          <a:p>
            <a:r>
              <a:rPr lang="en-US" dirty="0"/>
              <a:t> </a:t>
            </a:r>
            <a:r>
              <a:rPr lang="en-US" sz="4800" dirty="0"/>
              <a:t>RELATIONAL  SCHEMA</a:t>
            </a:r>
            <a:endParaRPr lang="en-US" dirty="0"/>
          </a:p>
        </p:txBody>
      </p:sp>
    </p:spTree>
    <p:extLst>
      <p:ext uri="{BB962C8B-B14F-4D97-AF65-F5344CB8AC3E}">
        <p14:creationId xmlns:p14="http://schemas.microsoft.com/office/powerpoint/2010/main" val="256394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B968E8-AD3E-41B0-9716-50B2D9DDAFBD}"/>
              </a:ext>
            </a:extLst>
          </p:cNvPr>
          <p:cNvPicPr>
            <a:picLocks noChangeAspect="1"/>
          </p:cNvPicPr>
          <p:nvPr/>
        </p:nvPicPr>
        <p:blipFill>
          <a:blip r:embed="rId2"/>
          <a:stretch>
            <a:fillRect/>
          </a:stretch>
        </p:blipFill>
        <p:spPr>
          <a:xfrm>
            <a:off x="1980625" y="413916"/>
            <a:ext cx="8268609" cy="6057905"/>
          </a:xfrm>
          <a:prstGeom prst="rect">
            <a:avLst/>
          </a:prstGeom>
        </p:spPr>
      </p:pic>
    </p:spTree>
    <p:extLst>
      <p:ext uri="{BB962C8B-B14F-4D97-AF65-F5344CB8AC3E}">
        <p14:creationId xmlns:p14="http://schemas.microsoft.com/office/powerpoint/2010/main" val="254267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386</TotalTime>
  <Words>1971</Words>
  <Application>Microsoft Office PowerPoint</Application>
  <PresentationFormat>Widescreen</PresentationFormat>
  <Paragraphs>196</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Lora Regular</vt:lpstr>
      <vt:lpstr>Montserrat</vt:lpstr>
      <vt:lpstr>Segoe Script</vt:lpstr>
      <vt:lpstr>Wingdings</vt:lpstr>
      <vt:lpstr>Celestial</vt:lpstr>
      <vt:lpstr>Satellite management database</vt:lpstr>
      <vt:lpstr>Introduction:</vt:lpstr>
      <vt:lpstr>ENTITIES:</vt:lpstr>
      <vt:lpstr>Relationship Sets:</vt:lpstr>
      <vt:lpstr>PowerPoint Presentation</vt:lpstr>
      <vt:lpstr>ER-DIAGRAM</vt:lpstr>
      <vt:lpstr>PowerPoint Presentation</vt:lpstr>
      <vt:lpstr> RELATIONAL  SCHEMA</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 queries</vt:lpstr>
      <vt:lpstr>PowerPoint Presentation</vt:lpstr>
      <vt:lpstr>Display all the satellite names which have allotted budget less than   3035cr?</vt:lpstr>
      <vt:lpstr>Display name of the satellite and the vehicle with total budget of 4146Cr?</vt:lpstr>
      <vt:lpstr>Display the full location of site having ID=155?</vt:lpstr>
      <vt:lpstr>Display all the satellites and their types launched by the vehicle ‘ASLV’?</vt:lpstr>
      <vt:lpstr>Display heaviest launch of the site from where ‘INSAT_4D’ was launched?</vt:lpstr>
      <vt:lpstr>Sql queries</vt:lpstr>
      <vt:lpstr>PowerPoint Presentation</vt:lpstr>
      <vt:lpstr>Write a sql query to find out satellite name for satellite which is launched from sriharikota?</vt:lpstr>
      <vt:lpstr>Write a sql query to find out satellite id and satellite name of all those satellite who are carried by vehicle whose maximum payload capacity is greater than 3000?</vt:lpstr>
      <vt:lpstr>Write a sql query to find second highest total budget?</vt:lpstr>
      <vt:lpstr>Write a sql query to find out the site-id of a site which is located in Kerala.?</vt:lpstr>
      <vt:lpstr>Write a sql query to find the count of satellite which are launched from sites having 2 launch pads?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management database</dc:title>
  <dc:creator>Sankalp Bhoyar</dc:creator>
  <cp:lastModifiedBy>Paridhi Singhal</cp:lastModifiedBy>
  <cp:revision>29</cp:revision>
  <dcterms:created xsi:type="dcterms:W3CDTF">2021-06-29T18:06:28Z</dcterms:created>
  <dcterms:modified xsi:type="dcterms:W3CDTF">2021-06-30T09:37:24Z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