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5" r:id="rId11"/>
  </p:sldIdLst>
  <p:sldSz cx="18288000" cy="10287000"/>
  <p:notesSz cx="6858000" cy="9144000"/>
  <p:embeddedFontLst>
    <p:embeddedFont>
      <p:font typeface="Calibri (MS)" panose="020F0502020204030204"/>
      <p:regular r:id="rId15"/>
    </p:embeddedFont>
    <p:embeddedFont>
      <p:font typeface="DG Ghareeb Bold" panose="02000800000000090000"/>
      <p:bold r:id="rId16"/>
    </p:embeddedFont>
    <p:embeddedFont>
      <p:font typeface="Calibri (MS) Bold" panose="020F0702030404030204"/>
      <p:bold r:id="rId17"/>
    </p:embeddedFont>
    <p:embeddedFont>
      <p:font typeface="Arimo Bold" panose="020B0704020202020204"/>
      <p:bold r:id="rId18"/>
    </p:embeddedFont>
    <p:embeddedFont>
      <p:font typeface="Calibri" panose="020F0502020204030204" charset="0"/>
      <p:regular r:id="rId19"/>
      <p:bold r:id="rId20"/>
      <p:italic r:id="rId21"/>
      <p:bold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5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83"/>
        <p:guide pos="285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font" Target="fonts/font8.fntdata"/><Relationship Id="rId21" Type="http://schemas.openxmlformats.org/officeDocument/2006/relationships/font" Target="fonts/font7.fntdata"/><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jpe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18300" y="10427494"/>
            <a:ext cx="16779250" cy="1046440"/>
            <a:chOff x="0" y="0"/>
            <a:chExt cx="22372333" cy="1395253"/>
          </a:xfrm>
        </p:grpSpPr>
        <p:sp>
          <p:nvSpPr>
            <p:cNvPr id="4" name="Freeform 4"/>
            <p:cNvSpPr/>
            <p:nvPr/>
          </p:nvSpPr>
          <p:spPr>
            <a:xfrm>
              <a:off x="0" y="0"/>
              <a:ext cx="22372334" cy="1395253"/>
            </a:xfrm>
            <a:custGeom>
              <a:avLst/>
              <a:gdLst/>
              <a:ahLst/>
              <a:cxnLst/>
              <a:rect l="l" t="t" r="r" b="b"/>
              <a:pathLst>
                <a:path w="22372334" h="1395253">
                  <a:moveTo>
                    <a:pt x="0" y="0"/>
                  </a:moveTo>
                  <a:lnTo>
                    <a:pt x="22372334" y="0"/>
                  </a:lnTo>
                  <a:lnTo>
                    <a:pt x="22372334" y="1395253"/>
                  </a:lnTo>
                  <a:lnTo>
                    <a:pt x="0" y="1395253"/>
                  </a:lnTo>
                  <a:close/>
                </a:path>
              </a:pathLst>
            </a:custGeom>
            <a:solidFill>
              <a:srgbClr val="000000">
                <a:alpha val="0"/>
              </a:srgbClr>
            </a:solidFill>
          </p:spPr>
        </p:sp>
        <p:sp>
          <p:nvSpPr>
            <p:cNvPr id="5" name="TextBox 5"/>
            <p:cNvSpPr txBox="1"/>
            <p:nvPr/>
          </p:nvSpPr>
          <p:spPr>
            <a:xfrm>
              <a:off x="0" y="-47625"/>
              <a:ext cx="22372333" cy="1442878"/>
            </a:xfrm>
            <a:prstGeom prst="rect">
              <a:avLst/>
            </a:prstGeom>
          </p:spPr>
          <p:txBody>
            <a:bodyPr lIns="0" tIns="0" rIns="0" bIns="0" rtlCol="0" anchor="t"/>
            <a:lstStyle/>
            <a:p>
              <a:pPr algn="l">
                <a:lnSpc>
                  <a:spcPts val="3360"/>
                </a:lnSpc>
              </a:pPr>
              <a:r>
                <a:rPr lang="en-US" sz="2800" spc="-45">
                  <a:solidFill>
                    <a:srgbClr val="A6A6A6"/>
                  </a:solidFill>
                  <a:latin typeface="Calibri (MS)" panose="020F0502020204030204"/>
                  <a:ea typeface="Calibri (MS)" panose="020F0502020204030204"/>
                  <a:cs typeface="Calibri (MS)" panose="020F0502020204030204"/>
                  <a:sym typeface="Calibri (MS)" panose="020F0502020204030204"/>
                </a:rPr>
                <a:t>This presentation uses a free template provided by FPPT.com</a:t>
              </a:r>
              <a:endParaRPr lang="en-US" sz="2800" spc="-45">
                <a:solidFill>
                  <a:srgbClr val="A6A6A6"/>
                </a:solidFill>
                <a:latin typeface="Calibri (MS)" panose="020F0502020204030204"/>
                <a:ea typeface="Calibri (MS)" panose="020F0502020204030204"/>
                <a:cs typeface="Calibri (MS)" panose="020F0502020204030204"/>
                <a:sym typeface="Calibri (MS)" panose="020F0502020204030204"/>
              </a:endParaRPr>
            </a:p>
            <a:p>
              <a:pPr algn="l">
                <a:lnSpc>
                  <a:spcPts val="3360"/>
                </a:lnSpc>
              </a:pPr>
              <a:r>
                <a:rPr lang="en-US" sz="2800" spc="-45">
                  <a:solidFill>
                    <a:srgbClr val="A6A6A6"/>
                  </a:solidFill>
                  <a:latin typeface="Calibri (MS)" panose="020F0502020204030204"/>
                  <a:ea typeface="Calibri (MS)" panose="020F0502020204030204"/>
                  <a:cs typeface="Calibri (MS)" panose="020F0502020204030204"/>
                  <a:sym typeface="Calibri (MS)" panose="020F0502020204030204"/>
                </a:rPr>
                <a:t>www.free-power-point-templates.com</a:t>
              </a:r>
              <a:endParaRPr lang="en-US" sz="2800" spc="-45">
                <a:solidFill>
                  <a:srgbClr val="A6A6A6"/>
                </a:solidFill>
                <a:latin typeface="Calibri (MS)" panose="020F0502020204030204"/>
                <a:ea typeface="Calibri (MS)" panose="020F0502020204030204"/>
                <a:cs typeface="Calibri (MS)" panose="020F0502020204030204"/>
                <a:sym typeface="Calibri (MS)" panose="020F0502020204030204"/>
              </a:endParaRPr>
            </a:p>
          </p:txBody>
        </p:sp>
      </p:grpSp>
      <p:grpSp>
        <p:nvGrpSpPr>
          <p:cNvPr id="6" name="Group 6"/>
          <p:cNvGrpSpPr/>
          <p:nvPr/>
        </p:nvGrpSpPr>
        <p:grpSpPr>
          <a:xfrm rot="0">
            <a:off x="-404176" y="4686930"/>
            <a:ext cx="10976460" cy="3693880"/>
            <a:chOff x="0" y="0"/>
            <a:chExt cx="14635280" cy="4925173"/>
          </a:xfrm>
        </p:grpSpPr>
        <p:sp>
          <p:nvSpPr>
            <p:cNvPr id="7" name="Freeform 7"/>
            <p:cNvSpPr/>
            <p:nvPr/>
          </p:nvSpPr>
          <p:spPr>
            <a:xfrm>
              <a:off x="0" y="0"/>
              <a:ext cx="14635280" cy="4925173"/>
            </a:xfrm>
            <a:custGeom>
              <a:avLst/>
              <a:gdLst/>
              <a:ahLst/>
              <a:cxnLst/>
              <a:rect l="l" t="t" r="r" b="b"/>
              <a:pathLst>
                <a:path w="14635280" h="4925173">
                  <a:moveTo>
                    <a:pt x="0" y="0"/>
                  </a:moveTo>
                  <a:lnTo>
                    <a:pt x="14635280" y="0"/>
                  </a:lnTo>
                  <a:lnTo>
                    <a:pt x="14635280" y="4925173"/>
                  </a:lnTo>
                  <a:lnTo>
                    <a:pt x="0" y="4925173"/>
                  </a:lnTo>
                  <a:close/>
                </a:path>
              </a:pathLst>
            </a:custGeom>
            <a:solidFill>
              <a:srgbClr val="000000">
                <a:alpha val="0"/>
              </a:srgbClr>
            </a:solidFill>
          </p:spPr>
        </p:sp>
        <p:sp>
          <p:nvSpPr>
            <p:cNvPr id="8" name="TextBox 8"/>
            <p:cNvSpPr txBox="1"/>
            <p:nvPr/>
          </p:nvSpPr>
          <p:spPr>
            <a:xfrm>
              <a:off x="0" y="-104775"/>
              <a:ext cx="14635280" cy="5029948"/>
            </a:xfrm>
            <a:prstGeom prst="rect">
              <a:avLst/>
            </a:prstGeom>
          </p:spPr>
          <p:txBody>
            <a:bodyPr lIns="0" tIns="0" rIns="0" bIns="0" rtlCol="0" anchor="ctr"/>
            <a:lstStyle/>
            <a:p>
              <a:pPr algn="ctr">
                <a:lnSpc>
                  <a:spcPts val="10440"/>
                </a:lnSpc>
              </a:pPr>
              <a:r>
                <a:rPr lang="en-US" sz="8700" b="1" spc="-22">
                  <a:solidFill>
                    <a:srgbClr val="FFFFFF"/>
                  </a:solidFill>
                  <a:latin typeface="DG Ghareeb Bold" panose="02000800000000090000"/>
                  <a:ea typeface="DG Ghareeb Bold" panose="02000800000000090000"/>
                  <a:cs typeface="DG Ghareeb Bold" panose="02000800000000090000"/>
                  <a:sym typeface="DG Ghareeb Bold" panose="02000800000000090000"/>
                </a:rPr>
                <a:t>Job Portal</a:t>
              </a:r>
              <a:endParaRPr lang="en-US" sz="8700" b="1" spc="-22">
                <a:solidFill>
                  <a:srgbClr val="FFFFFF"/>
                </a:solidFill>
                <a:latin typeface="DG Ghareeb Bold" panose="02000800000000090000"/>
                <a:ea typeface="DG Ghareeb Bold" panose="02000800000000090000"/>
                <a:cs typeface="DG Ghareeb Bold" panose="02000800000000090000"/>
                <a:sym typeface="DG Ghareeb Bold" panose="02000800000000090000"/>
              </a:endParaRPr>
            </a:p>
          </p:txBody>
        </p:sp>
      </p:grpSp>
      <p:sp>
        <p:nvSpPr>
          <p:cNvPr id="9" name="TextBox 9"/>
          <p:cNvSpPr txBox="1"/>
          <p:nvPr/>
        </p:nvSpPr>
        <p:spPr>
          <a:xfrm>
            <a:off x="0" y="8685609"/>
            <a:ext cx="11343167" cy="629920"/>
          </a:xfrm>
          <a:prstGeom prst="rect">
            <a:avLst/>
          </a:prstGeom>
        </p:spPr>
        <p:txBody>
          <a:bodyPr lIns="0" tIns="0" rIns="0" bIns="0" rtlCol="0" anchor="t">
            <a:spAutoFit/>
          </a:bodyPr>
          <a:lstStyle/>
          <a:p>
            <a:pPr algn="ctr">
              <a:lnSpc>
                <a:spcPts val="4915"/>
              </a:lnSpc>
              <a:spcBef>
                <a:spcPct val="0"/>
              </a:spcBef>
            </a:pPr>
            <a:r>
              <a:rPr lang="en-US" altLang="en-US" sz="4295" b="1" spc="-70">
                <a:solidFill>
                  <a:srgbClr val="2A2F36"/>
                </a:solidFill>
                <a:latin typeface="Calibri (MS) Bold" panose="020F0702030404030204"/>
                <a:ea typeface="Calibri (MS) Bold" panose="020F0702030404030204"/>
                <a:cs typeface="Calibri (MS) Bold" panose="020F0702030404030204"/>
                <a:sym typeface="Calibri (MS) Bold" panose="020F0702030404030204"/>
              </a:rPr>
              <a:t>Connecting Job Seekers and Employers Efficiently</a:t>
            </a:r>
            <a:endParaRPr lang="en-US" altLang="en-US" sz="4295" b="1" spc="-70">
              <a:solidFill>
                <a:srgbClr val="2A2F36"/>
              </a:solidFill>
              <a:latin typeface="Calibri (MS) Bold" panose="020F0702030404030204"/>
              <a:ea typeface="Calibri (MS) Bold" panose="020F0702030404030204"/>
              <a:cs typeface="Calibri (MS) Bold" panose="020F0702030404030204"/>
              <a:sym typeface="Calibri (MS) Bold" panose="020F07020304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18300" y="10427494"/>
            <a:ext cx="16779250" cy="1046440"/>
            <a:chOff x="0" y="0"/>
            <a:chExt cx="22372333" cy="1395253"/>
          </a:xfrm>
        </p:grpSpPr>
        <p:sp>
          <p:nvSpPr>
            <p:cNvPr id="4" name="Freeform 4"/>
            <p:cNvSpPr/>
            <p:nvPr/>
          </p:nvSpPr>
          <p:spPr>
            <a:xfrm>
              <a:off x="0" y="0"/>
              <a:ext cx="22372334" cy="1395253"/>
            </a:xfrm>
            <a:custGeom>
              <a:avLst/>
              <a:gdLst/>
              <a:ahLst/>
              <a:cxnLst/>
              <a:rect l="l" t="t" r="r" b="b"/>
              <a:pathLst>
                <a:path w="22372334" h="1395253">
                  <a:moveTo>
                    <a:pt x="0" y="0"/>
                  </a:moveTo>
                  <a:lnTo>
                    <a:pt x="22372334" y="0"/>
                  </a:lnTo>
                  <a:lnTo>
                    <a:pt x="22372334" y="1395253"/>
                  </a:lnTo>
                  <a:lnTo>
                    <a:pt x="0" y="1395253"/>
                  </a:lnTo>
                  <a:close/>
                </a:path>
              </a:pathLst>
            </a:custGeom>
            <a:solidFill>
              <a:srgbClr val="000000">
                <a:alpha val="0"/>
              </a:srgbClr>
            </a:solidFill>
          </p:spPr>
        </p:sp>
        <p:sp>
          <p:nvSpPr>
            <p:cNvPr id="5" name="TextBox 5"/>
            <p:cNvSpPr txBox="1"/>
            <p:nvPr/>
          </p:nvSpPr>
          <p:spPr>
            <a:xfrm>
              <a:off x="0" y="-47625"/>
              <a:ext cx="22372333" cy="1442878"/>
            </a:xfrm>
            <a:prstGeom prst="rect">
              <a:avLst/>
            </a:prstGeom>
          </p:spPr>
          <p:txBody>
            <a:bodyPr lIns="0" tIns="0" rIns="0" bIns="0" rtlCol="0" anchor="t"/>
            <a:lstStyle/>
            <a:p>
              <a:pPr algn="l">
                <a:lnSpc>
                  <a:spcPts val="3360"/>
                </a:lnSpc>
              </a:pPr>
              <a:r>
                <a:rPr lang="en-US" sz="2800" spc="-45">
                  <a:solidFill>
                    <a:srgbClr val="A6A6A6"/>
                  </a:solidFill>
                  <a:latin typeface="Calibri (MS)" panose="020F0502020204030204"/>
                  <a:ea typeface="Calibri (MS)" panose="020F0502020204030204"/>
                  <a:cs typeface="Calibri (MS)" panose="020F0502020204030204"/>
                  <a:sym typeface="Calibri (MS)" panose="020F0502020204030204"/>
                </a:rPr>
                <a:t>This presentation uses a free template provided by FPPT.com</a:t>
              </a:r>
              <a:endParaRPr lang="en-US" sz="2800" spc="-45">
                <a:solidFill>
                  <a:srgbClr val="A6A6A6"/>
                </a:solidFill>
                <a:latin typeface="Calibri (MS)" panose="020F0502020204030204"/>
                <a:ea typeface="Calibri (MS)" panose="020F0502020204030204"/>
                <a:cs typeface="Calibri (MS)" panose="020F0502020204030204"/>
                <a:sym typeface="Calibri (MS)" panose="020F0502020204030204"/>
              </a:endParaRPr>
            </a:p>
            <a:p>
              <a:pPr algn="l">
                <a:lnSpc>
                  <a:spcPts val="3360"/>
                </a:lnSpc>
              </a:pPr>
              <a:r>
                <a:rPr lang="en-US" sz="2800" spc="-45">
                  <a:solidFill>
                    <a:srgbClr val="A6A6A6"/>
                  </a:solidFill>
                  <a:latin typeface="Calibri (MS)" panose="020F0502020204030204"/>
                  <a:ea typeface="Calibri (MS)" panose="020F0502020204030204"/>
                  <a:cs typeface="Calibri (MS)" panose="020F0502020204030204"/>
                  <a:sym typeface="Calibri (MS)" panose="020F0502020204030204"/>
                </a:rPr>
                <a:t>www.free-power-point-templates.com</a:t>
              </a:r>
              <a:endParaRPr lang="en-US" sz="2800" spc="-45">
                <a:solidFill>
                  <a:srgbClr val="A6A6A6"/>
                </a:solidFill>
                <a:latin typeface="Calibri (MS)" panose="020F0502020204030204"/>
                <a:ea typeface="Calibri (MS)" panose="020F0502020204030204"/>
                <a:cs typeface="Calibri (MS)" panose="020F0502020204030204"/>
                <a:sym typeface="Calibri (MS)" panose="020F0502020204030204"/>
              </a:endParaRPr>
            </a:p>
          </p:txBody>
        </p:sp>
      </p:grpSp>
      <p:grpSp>
        <p:nvGrpSpPr>
          <p:cNvPr id="6" name="Group 6"/>
          <p:cNvGrpSpPr/>
          <p:nvPr/>
        </p:nvGrpSpPr>
        <p:grpSpPr>
          <a:xfrm rot="0">
            <a:off x="798987" y="256940"/>
            <a:ext cx="16591083" cy="1832458"/>
            <a:chOff x="0" y="0"/>
            <a:chExt cx="22121444" cy="2443277"/>
          </a:xfrm>
        </p:grpSpPr>
        <p:sp>
          <p:nvSpPr>
            <p:cNvPr id="7" name="Freeform 7"/>
            <p:cNvSpPr/>
            <p:nvPr/>
          </p:nvSpPr>
          <p:spPr>
            <a:xfrm>
              <a:off x="0" y="0"/>
              <a:ext cx="22121444" cy="2443277"/>
            </a:xfrm>
            <a:custGeom>
              <a:avLst/>
              <a:gdLst/>
              <a:ahLst/>
              <a:cxnLst/>
              <a:rect l="l" t="t" r="r" b="b"/>
              <a:pathLst>
                <a:path w="22121444" h="2443277">
                  <a:moveTo>
                    <a:pt x="0" y="0"/>
                  </a:moveTo>
                  <a:lnTo>
                    <a:pt x="22121444" y="0"/>
                  </a:lnTo>
                  <a:lnTo>
                    <a:pt x="22121444" y="2443277"/>
                  </a:lnTo>
                  <a:lnTo>
                    <a:pt x="0" y="2443277"/>
                  </a:lnTo>
                  <a:close/>
                </a:path>
              </a:pathLst>
            </a:custGeom>
            <a:solidFill>
              <a:srgbClr val="000000">
                <a:alpha val="0"/>
              </a:srgbClr>
            </a:solidFill>
          </p:spPr>
        </p:sp>
        <p:sp>
          <p:nvSpPr>
            <p:cNvPr id="8" name="TextBox 8"/>
            <p:cNvSpPr txBox="1"/>
            <p:nvPr/>
          </p:nvSpPr>
          <p:spPr>
            <a:xfrm>
              <a:off x="0" y="-180975"/>
              <a:ext cx="22121444" cy="2624252"/>
            </a:xfrm>
            <a:prstGeom prst="rect">
              <a:avLst/>
            </a:prstGeom>
          </p:spPr>
          <p:txBody>
            <a:bodyPr lIns="0" tIns="0" rIns="0" bIns="0" rtlCol="0" anchor="ctr"/>
            <a:lstStyle/>
            <a:p>
              <a:pPr algn="l">
                <a:lnSpc>
                  <a:spcPts val="10440"/>
                </a:lnSpc>
              </a:pPr>
              <a:r>
                <a:rPr lang="en-US" sz="8700" b="1">
                  <a:solidFill>
                    <a:srgbClr val="0070C0"/>
                  </a:solidFill>
                  <a:latin typeface="Calibri (MS) Bold" panose="020F0702030404030204"/>
                  <a:ea typeface="Calibri (MS) Bold" panose="020F0702030404030204"/>
                  <a:cs typeface="Calibri (MS) Bold" panose="020F0702030404030204"/>
                  <a:sym typeface="Calibri (MS) Bold" panose="020F0702030404030204"/>
                </a:rPr>
                <a:t>Introduction</a:t>
              </a:r>
              <a:endParaRPr lang="en-US" sz="8700" b="1">
                <a:solidFill>
                  <a:srgbClr val="0070C0"/>
                </a:solidFill>
                <a:latin typeface="Calibri (MS) Bold" panose="020F0702030404030204"/>
                <a:ea typeface="Calibri (MS) Bold" panose="020F0702030404030204"/>
                <a:cs typeface="Calibri (MS) Bold" panose="020F0702030404030204"/>
                <a:sym typeface="Calibri (MS) Bold" panose="020F0702030404030204"/>
              </a:endParaRPr>
            </a:p>
          </p:txBody>
        </p:sp>
      </p:grpSp>
      <p:grpSp>
        <p:nvGrpSpPr>
          <p:cNvPr id="9" name="Group 9"/>
          <p:cNvGrpSpPr/>
          <p:nvPr/>
        </p:nvGrpSpPr>
        <p:grpSpPr>
          <a:xfrm rot="0">
            <a:off x="350419" y="2412824"/>
            <a:ext cx="16220440" cy="7691120"/>
            <a:chOff x="0" y="0"/>
            <a:chExt cx="24046296" cy="11401847"/>
          </a:xfrm>
        </p:grpSpPr>
        <p:sp>
          <p:nvSpPr>
            <p:cNvPr id="10" name="Freeform 10"/>
            <p:cNvSpPr/>
            <p:nvPr/>
          </p:nvSpPr>
          <p:spPr>
            <a:xfrm>
              <a:off x="0" y="0"/>
              <a:ext cx="24046296" cy="11401847"/>
            </a:xfrm>
            <a:custGeom>
              <a:avLst/>
              <a:gdLst/>
              <a:ahLst/>
              <a:cxnLst/>
              <a:rect l="l" t="t" r="r" b="b"/>
              <a:pathLst>
                <a:path w="12297882" h="11402029">
                  <a:moveTo>
                    <a:pt x="0" y="0"/>
                  </a:moveTo>
                  <a:lnTo>
                    <a:pt x="12297882" y="0"/>
                  </a:lnTo>
                  <a:lnTo>
                    <a:pt x="12297882" y="11402029"/>
                  </a:lnTo>
                  <a:lnTo>
                    <a:pt x="0" y="11402029"/>
                  </a:lnTo>
                  <a:close/>
                </a:path>
              </a:pathLst>
            </a:custGeom>
            <a:solidFill>
              <a:srgbClr val="000000">
                <a:alpha val="0"/>
              </a:srgbClr>
            </a:solidFill>
          </p:spPr>
        </p:sp>
        <p:sp>
          <p:nvSpPr>
            <p:cNvPr id="11" name="TextBox 11"/>
            <p:cNvSpPr txBox="1"/>
            <p:nvPr/>
          </p:nvSpPr>
          <p:spPr>
            <a:xfrm>
              <a:off x="0" y="353954"/>
              <a:ext cx="24046296" cy="11047892"/>
            </a:xfrm>
            <a:prstGeom prst="rect">
              <a:avLst/>
            </a:prstGeom>
          </p:spPr>
          <p:txBody>
            <a:bodyPr lIns="0" tIns="0" rIns="0" bIns="0" rtlCol="0" anchor="t"/>
            <a:lstStyle/>
            <a:p>
              <a:pPr algn="l">
                <a:lnSpc>
                  <a:spcPts val="4920"/>
                </a:lnSpc>
              </a:pPr>
              <a:r>
                <a:rPr lang="en-US" altLang="en-US" sz="3600" b="1">
                  <a:solidFill>
                    <a:schemeClr val="bg1"/>
                  </a:solidFill>
                </a:rPr>
                <a:t>The Job Portal is a full-stack application designed to connect job seekers and employers in a secure and efficient manner. This presentation outlines the project's objectives, technology stack, and future enhancements aimed at optimizing the recruitment process.</a:t>
              </a:r>
              <a:endParaRPr lang="en-US" altLang="en-US" sz="3600" b="1">
                <a:solidFill>
                  <a:schemeClr val="bg1"/>
                </a:solidFill>
              </a:endParaRPr>
            </a:p>
            <a:p>
              <a:pPr algn="l">
                <a:lnSpc>
                  <a:spcPts val="5040"/>
                </a:lnSpc>
              </a:pPr>
              <a:endParaRPr sz="3600" b="1">
                <a:solidFill>
                  <a:schemeClr val="bg1"/>
                </a:solidFill>
              </a:endParaRPr>
            </a:p>
            <a:p>
              <a:pPr algn="l">
                <a:lnSpc>
                  <a:spcPts val="5040"/>
                </a:lnSpc>
              </a:pPr>
              <a:endParaRPr sz="3600" b="1">
                <a:solidFill>
                  <a:schemeClr val="bg1"/>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18300" y="10427494"/>
            <a:ext cx="16779250" cy="1046440"/>
            <a:chOff x="0" y="0"/>
            <a:chExt cx="22372333" cy="1395253"/>
          </a:xfrm>
        </p:grpSpPr>
        <p:sp>
          <p:nvSpPr>
            <p:cNvPr id="4" name="Freeform 4"/>
            <p:cNvSpPr/>
            <p:nvPr/>
          </p:nvSpPr>
          <p:spPr>
            <a:xfrm>
              <a:off x="0" y="0"/>
              <a:ext cx="22372334" cy="1395253"/>
            </a:xfrm>
            <a:custGeom>
              <a:avLst/>
              <a:gdLst/>
              <a:ahLst/>
              <a:cxnLst/>
              <a:rect l="l" t="t" r="r" b="b"/>
              <a:pathLst>
                <a:path w="22372334" h="1395253">
                  <a:moveTo>
                    <a:pt x="0" y="0"/>
                  </a:moveTo>
                  <a:lnTo>
                    <a:pt x="22372334" y="0"/>
                  </a:lnTo>
                  <a:lnTo>
                    <a:pt x="22372334" y="1395253"/>
                  </a:lnTo>
                  <a:lnTo>
                    <a:pt x="0" y="1395253"/>
                  </a:lnTo>
                  <a:close/>
                </a:path>
              </a:pathLst>
            </a:custGeom>
            <a:solidFill>
              <a:srgbClr val="000000">
                <a:alpha val="0"/>
              </a:srgbClr>
            </a:solidFill>
          </p:spPr>
        </p:sp>
        <p:sp>
          <p:nvSpPr>
            <p:cNvPr id="5" name="TextBox 5"/>
            <p:cNvSpPr txBox="1"/>
            <p:nvPr/>
          </p:nvSpPr>
          <p:spPr>
            <a:xfrm>
              <a:off x="0" y="-47625"/>
              <a:ext cx="22372333" cy="1442878"/>
            </a:xfrm>
            <a:prstGeom prst="rect">
              <a:avLst/>
            </a:prstGeom>
          </p:spPr>
          <p:txBody>
            <a:bodyPr lIns="0" tIns="0" rIns="0" bIns="0" rtlCol="0" anchor="t"/>
            <a:lstStyle/>
            <a:p>
              <a:pPr algn="l">
                <a:lnSpc>
                  <a:spcPts val="3360"/>
                </a:lnSpc>
              </a:pPr>
              <a:r>
                <a:rPr lang="en-US" sz="2800" spc="-45">
                  <a:solidFill>
                    <a:srgbClr val="A6A6A6"/>
                  </a:solidFill>
                  <a:latin typeface="Calibri (MS)" panose="020F0502020204030204"/>
                  <a:ea typeface="Calibri (MS)" panose="020F0502020204030204"/>
                  <a:cs typeface="Calibri (MS)" panose="020F0502020204030204"/>
                  <a:sym typeface="Calibri (MS)" panose="020F0502020204030204"/>
                </a:rPr>
                <a:t>This presentation uses a free template provided by FPPT.com</a:t>
              </a:r>
              <a:endParaRPr lang="en-US" sz="2800" spc="-45">
                <a:solidFill>
                  <a:srgbClr val="A6A6A6"/>
                </a:solidFill>
                <a:latin typeface="Calibri (MS)" panose="020F0502020204030204"/>
                <a:ea typeface="Calibri (MS)" panose="020F0502020204030204"/>
                <a:cs typeface="Calibri (MS)" panose="020F0502020204030204"/>
                <a:sym typeface="Calibri (MS)" panose="020F0502020204030204"/>
              </a:endParaRPr>
            </a:p>
            <a:p>
              <a:pPr algn="l">
                <a:lnSpc>
                  <a:spcPts val="3360"/>
                </a:lnSpc>
              </a:pPr>
              <a:r>
                <a:rPr lang="en-US" sz="2800" spc="-45">
                  <a:solidFill>
                    <a:srgbClr val="A6A6A6"/>
                  </a:solidFill>
                  <a:latin typeface="Calibri (MS)" panose="020F0502020204030204"/>
                  <a:ea typeface="Calibri (MS)" panose="020F0502020204030204"/>
                  <a:cs typeface="Calibri (MS)" panose="020F0502020204030204"/>
                  <a:sym typeface="Calibri (MS)" panose="020F0502020204030204"/>
                </a:rPr>
                <a:t>www.free-power-point-templates.com</a:t>
              </a:r>
              <a:endParaRPr lang="en-US" sz="2800" spc="-45">
                <a:solidFill>
                  <a:srgbClr val="A6A6A6"/>
                </a:solidFill>
                <a:latin typeface="Calibri (MS)" panose="020F0502020204030204"/>
                <a:ea typeface="Calibri (MS)" panose="020F0502020204030204"/>
                <a:cs typeface="Calibri (MS)" panose="020F0502020204030204"/>
                <a:sym typeface="Calibri (MS)" panose="020F0502020204030204"/>
              </a:endParaRPr>
            </a:p>
          </p:txBody>
        </p:sp>
      </p:grpSp>
      <p:grpSp>
        <p:nvGrpSpPr>
          <p:cNvPr id="6" name="Group 6"/>
          <p:cNvGrpSpPr/>
          <p:nvPr/>
        </p:nvGrpSpPr>
        <p:grpSpPr>
          <a:xfrm rot="0">
            <a:off x="798987" y="121050"/>
            <a:ext cx="15883890" cy="1968500"/>
            <a:chOff x="0" y="-181187"/>
            <a:chExt cx="21178521" cy="2624666"/>
          </a:xfrm>
        </p:grpSpPr>
        <p:sp>
          <p:nvSpPr>
            <p:cNvPr id="7" name="Freeform 7"/>
            <p:cNvSpPr/>
            <p:nvPr/>
          </p:nvSpPr>
          <p:spPr>
            <a:xfrm>
              <a:off x="0" y="0"/>
              <a:ext cx="6531235" cy="2443277"/>
            </a:xfrm>
            <a:custGeom>
              <a:avLst/>
              <a:gdLst/>
              <a:ahLst/>
              <a:cxnLst/>
              <a:rect l="l" t="t" r="r" b="b"/>
              <a:pathLst>
                <a:path w="6531235" h="2443277">
                  <a:moveTo>
                    <a:pt x="0" y="0"/>
                  </a:moveTo>
                  <a:lnTo>
                    <a:pt x="6531235" y="0"/>
                  </a:lnTo>
                  <a:lnTo>
                    <a:pt x="6531235" y="2443277"/>
                  </a:lnTo>
                  <a:lnTo>
                    <a:pt x="0" y="2443277"/>
                  </a:lnTo>
                  <a:close/>
                </a:path>
              </a:pathLst>
            </a:custGeom>
            <a:solidFill>
              <a:srgbClr val="000000">
                <a:alpha val="0"/>
              </a:srgbClr>
            </a:solidFill>
          </p:spPr>
        </p:sp>
        <p:sp>
          <p:nvSpPr>
            <p:cNvPr id="8" name="TextBox 8"/>
            <p:cNvSpPr txBox="1"/>
            <p:nvPr/>
          </p:nvSpPr>
          <p:spPr>
            <a:xfrm>
              <a:off x="0" y="-181187"/>
              <a:ext cx="21178521" cy="2624666"/>
            </a:xfrm>
            <a:prstGeom prst="rect">
              <a:avLst/>
            </a:prstGeom>
          </p:spPr>
          <p:txBody>
            <a:bodyPr lIns="0" tIns="0" rIns="0" bIns="0" rtlCol="0" anchor="ctr"/>
            <a:lstStyle/>
            <a:p>
              <a:pPr algn="l">
                <a:lnSpc>
                  <a:spcPts val="10440"/>
                </a:lnSpc>
              </a:pPr>
              <a:r>
                <a:rPr lang="en-US" altLang="en-US" sz="8700" b="1">
                  <a:solidFill>
                    <a:srgbClr val="0070C0"/>
                  </a:solidFill>
                  <a:latin typeface="Calibri (MS) Bold" panose="020F0702030404030204"/>
                  <a:ea typeface="Calibri (MS) Bold" panose="020F0702030404030204"/>
                  <a:cs typeface="Calibri (MS) Bold" panose="020F0702030404030204"/>
                  <a:sym typeface="Calibri (MS) Bold" panose="020F0702030404030204"/>
                </a:rPr>
                <a:t>Introduction to Job Portal</a:t>
              </a:r>
              <a:endParaRPr lang="en-US" altLang="en-US" sz="8700" b="1">
                <a:solidFill>
                  <a:srgbClr val="0070C0"/>
                </a:solidFill>
                <a:latin typeface="Calibri (MS) Bold" panose="020F0702030404030204"/>
                <a:ea typeface="Calibri (MS) Bold" panose="020F0702030404030204"/>
                <a:cs typeface="Calibri (MS) Bold" panose="020F0702030404030204"/>
                <a:sym typeface="Calibri (MS) Bold" panose="020F0702030404030204"/>
              </a:endParaRPr>
            </a:p>
          </p:txBody>
        </p:sp>
      </p:grpSp>
      <p:grpSp>
        <p:nvGrpSpPr>
          <p:cNvPr id="9" name="Group 9"/>
          <p:cNvGrpSpPr/>
          <p:nvPr/>
        </p:nvGrpSpPr>
        <p:grpSpPr>
          <a:xfrm rot="0">
            <a:off x="-227631" y="2383151"/>
            <a:ext cx="12226715" cy="9548699"/>
            <a:chOff x="0" y="0"/>
            <a:chExt cx="18952216" cy="14801115"/>
          </a:xfrm>
        </p:grpSpPr>
        <p:sp>
          <p:nvSpPr>
            <p:cNvPr id="10" name="Freeform 10"/>
            <p:cNvSpPr/>
            <p:nvPr/>
          </p:nvSpPr>
          <p:spPr>
            <a:xfrm>
              <a:off x="0" y="0"/>
              <a:ext cx="18952215" cy="14801115"/>
            </a:xfrm>
            <a:custGeom>
              <a:avLst/>
              <a:gdLst/>
              <a:ahLst/>
              <a:cxnLst/>
              <a:rect l="l" t="t" r="r" b="b"/>
              <a:pathLst>
                <a:path w="18952215" h="14801115">
                  <a:moveTo>
                    <a:pt x="0" y="0"/>
                  </a:moveTo>
                  <a:lnTo>
                    <a:pt x="18952215" y="0"/>
                  </a:lnTo>
                  <a:lnTo>
                    <a:pt x="18952215" y="14801115"/>
                  </a:lnTo>
                  <a:lnTo>
                    <a:pt x="0" y="14801115"/>
                  </a:lnTo>
                  <a:close/>
                </a:path>
              </a:pathLst>
            </a:custGeom>
            <a:solidFill>
              <a:srgbClr val="000000">
                <a:alpha val="0"/>
              </a:srgbClr>
            </a:solidFill>
          </p:spPr>
        </p:sp>
        <p:sp>
          <p:nvSpPr>
            <p:cNvPr id="11" name="TextBox 11"/>
            <p:cNvSpPr txBox="1"/>
            <p:nvPr/>
          </p:nvSpPr>
          <p:spPr>
            <a:xfrm>
              <a:off x="0" y="-85725"/>
              <a:ext cx="18952216" cy="14886840"/>
            </a:xfrm>
            <a:prstGeom prst="rect">
              <a:avLst/>
            </a:prstGeom>
          </p:spPr>
          <p:txBody>
            <a:bodyPr lIns="0" tIns="0" rIns="0" bIns="0" rtlCol="0" anchor="t"/>
            <a:lstStyle/>
            <a:p>
              <a:pPr algn="l">
                <a:lnSpc>
                  <a:spcPts val="4920"/>
                </a:lnSpc>
              </a:pPr>
            </a:p>
            <a:p>
              <a:pPr marL="988695" lvl="1" indent="-494665" algn="l">
                <a:lnSpc>
                  <a:spcPts val="4920"/>
                </a:lnSpc>
                <a:buFont typeface="Arial" panose="020B0604020202020204"/>
                <a:buChar char="•"/>
              </a:pPr>
              <a:r>
                <a:rPr lang="en-US" altLang="en-US" sz="3600">
                  <a:solidFill>
                    <a:schemeClr val="bg1"/>
                  </a:solidFill>
                </a:rPr>
                <a:t>The Job Portal utilizes the MERN stack (MongoDB, Express.js, ReactJS, Node.js) to facilitate seamless interactions between job seekers and employers. Users can register, browse job listings, and apply for positions while employers can manage job postings and track applications effectively.</a:t>
              </a:r>
              <a:endParaRPr lang="en-US" altLang="en-US" sz="3600">
                <a:solidFill>
                  <a:schemeClr val="bg1"/>
                </a:solidFill>
              </a:endParaRPr>
            </a:p>
            <a:p>
              <a:pPr algn="l">
                <a:lnSpc>
                  <a:spcPts val="5040"/>
                </a:lnSpc>
              </a:pPr>
            </a:p>
            <a:p>
              <a:pPr algn="l">
                <a:lnSpc>
                  <a:spcPts val="5040"/>
                </a:lnSpc>
              </a:p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18300" y="0"/>
            <a:ext cx="9655139" cy="1199686"/>
            <a:chOff x="0" y="0"/>
            <a:chExt cx="12873518" cy="1599581"/>
          </a:xfrm>
        </p:grpSpPr>
        <p:sp>
          <p:nvSpPr>
            <p:cNvPr id="4" name="Freeform 4"/>
            <p:cNvSpPr/>
            <p:nvPr/>
          </p:nvSpPr>
          <p:spPr>
            <a:xfrm>
              <a:off x="0" y="0"/>
              <a:ext cx="12873518" cy="1599581"/>
            </a:xfrm>
            <a:custGeom>
              <a:avLst/>
              <a:gdLst/>
              <a:ahLst/>
              <a:cxnLst/>
              <a:rect l="l" t="t" r="r" b="b"/>
              <a:pathLst>
                <a:path w="12873518" h="1599581">
                  <a:moveTo>
                    <a:pt x="0" y="0"/>
                  </a:moveTo>
                  <a:lnTo>
                    <a:pt x="12873518" y="0"/>
                  </a:lnTo>
                  <a:lnTo>
                    <a:pt x="12873518" y="1599581"/>
                  </a:lnTo>
                  <a:lnTo>
                    <a:pt x="0" y="1599581"/>
                  </a:lnTo>
                  <a:close/>
                </a:path>
              </a:pathLst>
            </a:custGeom>
            <a:solidFill>
              <a:srgbClr val="000000">
                <a:alpha val="0"/>
              </a:srgbClr>
            </a:solidFill>
          </p:spPr>
        </p:sp>
        <p:sp>
          <p:nvSpPr>
            <p:cNvPr id="5" name="TextBox 5"/>
            <p:cNvSpPr txBox="1"/>
            <p:nvPr/>
          </p:nvSpPr>
          <p:spPr>
            <a:xfrm>
              <a:off x="0" y="-133350"/>
              <a:ext cx="12873518" cy="1732931"/>
            </a:xfrm>
            <a:prstGeom prst="rect">
              <a:avLst/>
            </a:prstGeom>
          </p:spPr>
          <p:txBody>
            <a:bodyPr lIns="0" tIns="0" rIns="0" bIns="0" rtlCol="0" anchor="ctr"/>
            <a:lstStyle/>
            <a:p>
              <a:pPr algn="l">
                <a:lnSpc>
                  <a:spcPts val="7175"/>
                </a:lnSpc>
              </a:pPr>
              <a:r>
                <a:rPr lang="en-US" altLang="en-US" sz="5980" b="1">
                  <a:solidFill>
                    <a:srgbClr val="0070C0"/>
                  </a:solidFill>
                  <a:latin typeface="Calibri (MS) Bold" panose="020F0702030404030204"/>
                  <a:ea typeface="Calibri (MS) Bold" panose="020F0702030404030204"/>
                  <a:cs typeface="Calibri (MS) Bold" panose="020F0702030404030204"/>
                  <a:sym typeface="Calibri (MS) Bold" panose="020F0702030404030204"/>
                </a:rPr>
                <a:t>Purpose and Benefits</a:t>
              </a:r>
              <a:endParaRPr lang="en-US" altLang="en-US" sz="5980" b="1">
                <a:solidFill>
                  <a:srgbClr val="0070C0"/>
                </a:solidFill>
                <a:latin typeface="Calibri (MS) Bold" panose="020F0702030404030204"/>
                <a:ea typeface="Calibri (MS) Bold" panose="020F0702030404030204"/>
                <a:cs typeface="Calibri (MS) Bold" panose="020F0702030404030204"/>
                <a:sym typeface="Calibri (MS) Bold" panose="020F0702030404030204"/>
              </a:endParaRPr>
            </a:p>
          </p:txBody>
        </p:sp>
      </p:grpSp>
      <p:grpSp>
        <p:nvGrpSpPr>
          <p:cNvPr id="6" name="Group 6"/>
          <p:cNvGrpSpPr/>
          <p:nvPr/>
        </p:nvGrpSpPr>
        <p:grpSpPr>
          <a:xfrm rot="0">
            <a:off x="0" y="5450948"/>
            <a:ext cx="9655139" cy="1199686"/>
            <a:chOff x="0" y="0"/>
            <a:chExt cx="12873518" cy="1599581"/>
          </a:xfrm>
        </p:grpSpPr>
        <p:sp>
          <p:nvSpPr>
            <p:cNvPr id="7" name="Freeform 7"/>
            <p:cNvSpPr/>
            <p:nvPr/>
          </p:nvSpPr>
          <p:spPr>
            <a:xfrm>
              <a:off x="0" y="0"/>
              <a:ext cx="12873518" cy="1599581"/>
            </a:xfrm>
            <a:custGeom>
              <a:avLst/>
              <a:gdLst/>
              <a:ahLst/>
              <a:cxnLst/>
              <a:rect l="l" t="t" r="r" b="b"/>
              <a:pathLst>
                <a:path w="12873518" h="1599581">
                  <a:moveTo>
                    <a:pt x="0" y="0"/>
                  </a:moveTo>
                  <a:lnTo>
                    <a:pt x="12873518" y="0"/>
                  </a:lnTo>
                  <a:lnTo>
                    <a:pt x="12873518" y="1599581"/>
                  </a:lnTo>
                  <a:lnTo>
                    <a:pt x="0" y="1599581"/>
                  </a:lnTo>
                  <a:close/>
                </a:path>
              </a:pathLst>
            </a:custGeom>
            <a:solidFill>
              <a:srgbClr val="000000">
                <a:alpha val="0"/>
              </a:srgbClr>
            </a:solidFill>
          </p:spPr>
        </p:sp>
        <p:sp>
          <p:nvSpPr>
            <p:cNvPr id="8" name="TextBox 8"/>
            <p:cNvSpPr txBox="1"/>
            <p:nvPr/>
          </p:nvSpPr>
          <p:spPr>
            <a:xfrm>
              <a:off x="0" y="-133350"/>
              <a:ext cx="12873518" cy="1732931"/>
            </a:xfrm>
            <a:prstGeom prst="rect">
              <a:avLst/>
            </a:prstGeom>
          </p:spPr>
          <p:txBody>
            <a:bodyPr lIns="0" tIns="0" rIns="0" bIns="0" rtlCol="0" anchor="ctr"/>
            <a:lstStyle/>
            <a:p>
              <a:pPr algn="l">
                <a:lnSpc>
                  <a:spcPts val="7175"/>
                </a:lnSpc>
              </a:pPr>
              <a:endParaRPr lang="en-US" sz="5980" b="1">
                <a:solidFill>
                  <a:srgbClr val="0070C0"/>
                </a:solidFill>
                <a:latin typeface="Calibri (MS) Bold" panose="020F0702030404030204"/>
                <a:ea typeface="Calibri (MS) Bold" panose="020F0702030404030204"/>
                <a:cs typeface="Calibri (MS) Bold" panose="020F0702030404030204"/>
                <a:sym typeface="Calibri (MS) Bold" panose="020F0702030404030204"/>
              </a:endParaRPr>
            </a:p>
          </p:txBody>
        </p:sp>
      </p:grpSp>
      <p:sp>
        <p:nvSpPr>
          <p:cNvPr id="10" name="TextBox 10"/>
          <p:cNvSpPr txBox="1"/>
          <p:nvPr/>
        </p:nvSpPr>
        <p:spPr>
          <a:xfrm>
            <a:off x="115" y="1199686"/>
            <a:ext cx="11558344" cy="6563995"/>
          </a:xfrm>
          <a:prstGeom prst="rect">
            <a:avLst/>
          </a:prstGeom>
        </p:spPr>
        <p:txBody>
          <a:bodyPr lIns="0" tIns="0" rIns="0" bIns="0" rtlCol="0" anchor="t">
            <a:spAutoFit/>
          </a:bodyPr>
          <a:lstStyle/>
          <a:p>
            <a:pPr algn="ctr">
              <a:lnSpc>
                <a:spcPts val="3005"/>
              </a:lnSpc>
            </a:pPr>
            <a:endParaRPr sz="5400"/>
          </a:p>
          <a:p>
            <a:pPr marL="756285" lvl="1" indent="-378460" algn="l">
              <a:lnSpc>
                <a:spcPts val="4205"/>
              </a:lnSpc>
              <a:spcBef>
                <a:spcPct val="0"/>
              </a:spcBef>
              <a:buFont typeface="Arial" panose="020B0604020202020204"/>
              <a:buChar char="•"/>
            </a:pPr>
            <a:r>
              <a:rPr lang="en-US" altLang="en-US" sz="5400"/>
              <a:t>The primary goal of the Job Portal is to streamline the hiring process by integrating features such as real-time application tracking, secure authentication, and a user-friendly interface. This platform not only simplifies job searches but also enhances recruitment efficiency for employers, making it an ideal solution for various stakeholders in the employment sector.</a:t>
            </a:r>
            <a:endParaRPr lang="en-US" altLang="en-US" sz="5400"/>
          </a:p>
          <a:p>
            <a:pPr algn="ctr">
              <a:lnSpc>
                <a:spcPts val="1925"/>
              </a:lnSpc>
              <a:spcBef>
                <a:spcPct val="0"/>
              </a:spcBef>
            </a:pPr>
            <a:endParaRPr sz="5400"/>
          </a:p>
        </p:txBody>
      </p:sp>
      <p:sp>
        <p:nvSpPr>
          <p:cNvPr id="11" name="TextBox 11"/>
          <p:cNvSpPr txBox="1"/>
          <p:nvPr/>
        </p:nvSpPr>
        <p:spPr>
          <a:xfrm>
            <a:off x="-18300" y="6574433"/>
            <a:ext cx="10371639" cy="509905"/>
          </a:xfrm>
          <a:prstGeom prst="rect">
            <a:avLst/>
          </a:prstGeom>
        </p:spPr>
        <p:txBody>
          <a:bodyPr lIns="0" tIns="0" rIns="0" bIns="0" rtlCol="0" anchor="t">
            <a:spAutoFit/>
          </a:bodyPr>
          <a:lstStyle/>
          <a:p>
            <a:pPr algn="ctr">
              <a:lnSpc>
                <a:spcPts val="2345"/>
              </a:lnSpc>
              <a:spcBef>
                <a:spcPct val="0"/>
              </a:spcBef>
            </a:pPr>
          </a:p>
          <a:p>
            <a:pPr algn="ctr">
              <a:lnSpc>
                <a:spcPts val="1635"/>
              </a:lnSpc>
              <a:spcBef>
                <a:spcPct val="0"/>
              </a:spcBef>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1028700" y="-116840"/>
            <a:ext cx="16784320" cy="2398450"/>
            <a:chOff x="0" y="-123662"/>
            <a:chExt cx="17764327" cy="2538491"/>
          </a:xfrm>
        </p:grpSpPr>
        <p:sp>
          <p:nvSpPr>
            <p:cNvPr id="4" name="Freeform 4"/>
            <p:cNvSpPr/>
            <p:nvPr/>
          </p:nvSpPr>
          <p:spPr>
            <a:xfrm>
              <a:off x="0" y="0"/>
              <a:ext cx="17584221" cy="2414829"/>
            </a:xfrm>
            <a:custGeom>
              <a:avLst/>
              <a:gdLst/>
              <a:ahLst/>
              <a:cxnLst/>
              <a:rect l="l" t="t" r="r" b="b"/>
              <a:pathLst>
                <a:path w="17584221" h="2414829">
                  <a:moveTo>
                    <a:pt x="0" y="0"/>
                  </a:moveTo>
                  <a:lnTo>
                    <a:pt x="17584221" y="0"/>
                  </a:lnTo>
                  <a:lnTo>
                    <a:pt x="17584221" y="2414829"/>
                  </a:lnTo>
                  <a:lnTo>
                    <a:pt x="0" y="2414829"/>
                  </a:lnTo>
                  <a:close/>
                </a:path>
              </a:pathLst>
            </a:custGeom>
            <a:solidFill>
              <a:srgbClr val="000000">
                <a:alpha val="0"/>
              </a:srgbClr>
            </a:solidFill>
          </p:spPr>
        </p:sp>
        <p:sp>
          <p:nvSpPr>
            <p:cNvPr id="5" name="TextBox 5"/>
            <p:cNvSpPr txBox="1"/>
            <p:nvPr/>
          </p:nvSpPr>
          <p:spPr>
            <a:xfrm>
              <a:off x="0" y="-123662"/>
              <a:ext cx="17764327" cy="2538433"/>
            </a:xfrm>
            <a:prstGeom prst="rect">
              <a:avLst/>
            </a:prstGeom>
          </p:spPr>
          <p:txBody>
            <a:bodyPr lIns="0" tIns="0" rIns="0" bIns="0" rtlCol="0" anchor="ctr"/>
            <a:lstStyle/>
            <a:p>
              <a:pPr algn="l">
                <a:lnSpc>
                  <a:spcPts val="7295"/>
                </a:lnSpc>
              </a:pPr>
              <a:r>
                <a:rPr lang="en-US" altLang="en-US" sz="6080" b="1">
                  <a:solidFill>
                    <a:srgbClr val="0070C0"/>
                  </a:solidFill>
                  <a:latin typeface="Calibri (MS) Bold" panose="020F0702030404030204"/>
                  <a:ea typeface="Calibri (MS) Bold" panose="020F0702030404030204"/>
                  <a:cs typeface="Calibri (MS) Bold" panose="020F0702030404030204"/>
                  <a:sym typeface="Calibri (MS) Bold" panose="020F0702030404030204"/>
                </a:rPr>
                <a:t>Target Audience</a:t>
              </a:r>
              <a:endParaRPr lang="en-US" altLang="en-US" sz="6080" b="1">
                <a:solidFill>
                  <a:srgbClr val="0070C0"/>
                </a:solidFill>
                <a:latin typeface="Calibri (MS) Bold" panose="020F0702030404030204"/>
                <a:ea typeface="Calibri (MS) Bold" panose="020F0702030404030204"/>
                <a:cs typeface="Calibri (MS) Bold" panose="020F0702030404030204"/>
                <a:sym typeface="Calibri (MS) Bold" panose="020F0702030404030204"/>
              </a:endParaRPr>
            </a:p>
          </p:txBody>
        </p:sp>
      </p:grpSp>
      <p:grpSp>
        <p:nvGrpSpPr>
          <p:cNvPr id="6" name="Group 6"/>
          <p:cNvGrpSpPr/>
          <p:nvPr/>
        </p:nvGrpSpPr>
        <p:grpSpPr>
          <a:xfrm rot="0">
            <a:off x="608814" y="2281610"/>
            <a:ext cx="11312799" cy="8005390"/>
            <a:chOff x="0" y="0"/>
            <a:chExt cx="15083732" cy="10673854"/>
          </a:xfrm>
        </p:grpSpPr>
        <p:sp>
          <p:nvSpPr>
            <p:cNvPr id="7" name="Freeform 7"/>
            <p:cNvSpPr/>
            <p:nvPr/>
          </p:nvSpPr>
          <p:spPr>
            <a:xfrm>
              <a:off x="0" y="0"/>
              <a:ext cx="15083732" cy="10673854"/>
            </a:xfrm>
            <a:custGeom>
              <a:avLst/>
              <a:gdLst/>
              <a:ahLst/>
              <a:cxnLst/>
              <a:rect l="l" t="t" r="r" b="b"/>
              <a:pathLst>
                <a:path w="15083732" h="10673854">
                  <a:moveTo>
                    <a:pt x="0" y="0"/>
                  </a:moveTo>
                  <a:lnTo>
                    <a:pt x="15083732" y="0"/>
                  </a:lnTo>
                  <a:lnTo>
                    <a:pt x="15083732" y="10673854"/>
                  </a:lnTo>
                  <a:lnTo>
                    <a:pt x="0" y="10673854"/>
                  </a:lnTo>
                  <a:close/>
                </a:path>
              </a:pathLst>
            </a:custGeom>
            <a:solidFill>
              <a:srgbClr val="000000">
                <a:alpha val="0"/>
              </a:srgbClr>
            </a:solidFill>
          </p:spPr>
        </p:sp>
        <p:sp>
          <p:nvSpPr>
            <p:cNvPr id="8" name="TextBox 8"/>
            <p:cNvSpPr txBox="1"/>
            <p:nvPr/>
          </p:nvSpPr>
          <p:spPr>
            <a:xfrm>
              <a:off x="0" y="-76200"/>
              <a:ext cx="15083732" cy="10750054"/>
            </a:xfrm>
            <a:prstGeom prst="rect">
              <a:avLst/>
            </a:prstGeom>
          </p:spPr>
          <p:txBody>
            <a:bodyPr lIns="0" tIns="0" rIns="0" bIns="0" rtlCol="0" anchor="t"/>
            <a:lstStyle/>
            <a:p>
              <a:pPr algn="just">
                <a:lnSpc>
                  <a:spcPts val="4655"/>
                </a:lnSpc>
              </a:pPr>
            </a:p>
            <a:p>
              <a:pPr marL="794385" lvl="1" indent="-397510" algn="just">
                <a:lnSpc>
                  <a:spcPts val="4415"/>
                </a:lnSpc>
                <a:buFont typeface="Arial" panose="020B0604020202020204"/>
                <a:buChar char="•"/>
              </a:pPr>
              <a:r>
                <a:rPr lang="en-US" altLang="en-US" sz="4400"/>
                <a:t>The Job Portal is designed for a diverse audience including job seekers looking for employment opportunities, employers seeking talent for their organizations, and recruitment agencies aiming to streamline their hiring processes. Additionally, educational institutions can utilize the platform to assist students in finding internships and job placements, promoting overall career development.</a:t>
              </a:r>
              <a:endParaRPr lang="en-US" altLang="en-US" sz="4400"/>
            </a:p>
          </p:txBody>
        </p:sp>
      </p:grpSp>
      <p:sp>
        <p:nvSpPr>
          <p:cNvPr id="9" name="Freeform 9"/>
          <p:cNvSpPr/>
          <p:nvPr/>
        </p:nvSpPr>
        <p:spPr>
          <a:xfrm>
            <a:off x="12256036" y="3450365"/>
            <a:ext cx="5721237" cy="5667879"/>
          </a:xfrm>
          <a:custGeom>
            <a:avLst/>
            <a:gdLst/>
            <a:ahLst/>
            <a:cxnLst/>
            <a:rect l="l" t="t" r="r" b="b"/>
            <a:pathLst>
              <a:path w="5721237" h="5667879">
                <a:moveTo>
                  <a:pt x="0" y="0"/>
                </a:moveTo>
                <a:lnTo>
                  <a:pt x="5721237" y="0"/>
                </a:lnTo>
                <a:lnTo>
                  <a:pt x="5721237" y="5667879"/>
                </a:lnTo>
                <a:lnTo>
                  <a:pt x="0" y="5667879"/>
                </a:lnTo>
                <a:lnTo>
                  <a:pt x="0" y="0"/>
                </a:lnTo>
                <a:close/>
              </a:path>
            </a:pathLst>
          </a:custGeom>
          <a:blipFill>
            <a:blip r:embed="rId2"/>
            <a:stretch>
              <a:fillRect l="-23579" r="-25114"/>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18300" y="10427494"/>
            <a:ext cx="16779250" cy="1046440"/>
            <a:chOff x="0" y="0"/>
            <a:chExt cx="22372333" cy="1395253"/>
          </a:xfrm>
        </p:grpSpPr>
        <p:sp>
          <p:nvSpPr>
            <p:cNvPr id="4" name="Freeform 4"/>
            <p:cNvSpPr/>
            <p:nvPr/>
          </p:nvSpPr>
          <p:spPr>
            <a:xfrm>
              <a:off x="0" y="0"/>
              <a:ext cx="22372334" cy="1395253"/>
            </a:xfrm>
            <a:custGeom>
              <a:avLst/>
              <a:gdLst/>
              <a:ahLst/>
              <a:cxnLst/>
              <a:rect l="l" t="t" r="r" b="b"/>
              <a:pathLst>
                <a:path w="22372334" h="1395253">
                  <a:moveTo>
                    <a:pt x="0" y="0"/>
                  </a:moveTo>
                  <a:lnTo>
                    <a:pt x="22372334" y="0"/>
                  </a:lnTo>
                  <a:lnTo>
                    <a:pt x="22372334" y="1395253"/>
                  </a:lnTo>
                  <a:lnTo>
                    <a:pt x="0" y="1395253"/>
                  </a:lnTo>
                  <a:close/>
                </a:path>
              </a:pathLst>
            </a:custGeom>
            <a:solidFill>
              <a:srgbClr val="000000">
                <a:alpha val="0"/>
              </a:srgbClr>
            </a:solidFill>
          </p:spPr>
        </p:sp>
        <p:sp>
          <p:nvSpPr>
            <p:cNvPr id="5" name="TextBox 5"/>
            <p:cNvSpPr txBox="1"/>
            <p:nvPr/>
          </p:nvSpPr>
          <p:spPr>
            <a:xfrm>
              <a:off x="0" y="-47625"/>
              <a:ext cx="22372333" cy="1442878"/>
            </a:xfrm>
            <a:prstGeom prst="rect">
              <a:avLst/>
            </a:prstGeom>
          </p:spPr>
          <p:txBody>
            <a:bodyPr lIns="0" tIns="0" rIns="0" bIns="0" rtlCol="0" anchor="t"/>
            <a:lstStyle/>
            <a:p>
              <a:pPr algn="l">
                <a:lnSpc>
                  <a:spcPts val="3360"/>
                </a:lnSpc>
              </a:pPr>
              <a:r>
                <a:rPr lang="en-US" sz="2800" spc="-45">
                  <a:solidFill>
                    <a:srgbClr val="A6A6A6"/>
                  </a:solidFill>
                  <a:latin typeface="Calibri (MS)" panose="020F0502020204030204"/>
                  <a:ea typeface="Calibri (MS)" panose="020F0502020204030204"/>
                  <a:cs typeface="Calibri (MS)" panose="020F0502020204030204"/>
                  <a:sym typeface="Calibri (MS)" panose="020F0502020204030204"/>
                </a:rPr>
                <a:t>This presentation uses a free template provided by FPPT.com</a:t>
              </a:r>
              <a:endParaRPr lang="en-US" sz="2800" spc="-45">
                <a:solidFill>
                  <a:srgbClr val="A6A6A6"/>
                </a:solidFill>
                <a:latin typeface="Calibri (MS)" panose="020F0502020204030204"/>
                <a:ea typeface="Calibri (MS)" panose="020F0502020204030204"/>
                <a:cs typeface="Calibri (MS)" panose="020F0502020204030204"/>
                <a:sym typeface="Calibri (MS)" panose="020F0502020204030204"/>
              </a:endParaRPr>
            </a:p>
            <a:p>
              <a:pPr algn="l">
                <a:lnSpc>
                  <a:spcPts val="3360"/>
                </a:lnSpc>
              </a:pPr>
              <a:r>
                <a:rPr lang="en-US" sz="2800" spc="-45">
                  <a:solidFill>
                    <a:srgbClr val="A6A6A6"/>
                  </a:solidFill>
                  <a:latin typeface="Calibri (MS)" panose="020F0502020204030204"/>
                  <a:ea typeface="Calibri (MS)" panose="020F0502020204030204"/>
                  <a:cs typeface="Calibri (MS)" panose="020F0502020204030204"/>
                  <a:sym typeface="Calibri (MS)" panose="020F0502020204030204"/>
                </a:rPr>
                <a:t>www.free-power-point-templates.com</a:t>
              </a:r>
              <a:endParaRPr lang="en-US" sz="2800" spc="-45">
                <a:solidFill>
                  <a:srgbClr val="A6A6A6"/>
                </a:solidFill>
                <a:latin typeface="Calibri (MS)" panose="020F0502020204030204"/>
                <a:ea typeface="Calibri (MS)" panose="020F0502020204030204"/>
                <a:cs typeface="Calibri (MS)" panose="020F0502020204030204"/>
                <a:sym typeface="Calibri (MS)" panose="020F0502020204030204"/>
              </a:endParaRPr>
            </a:p>
          </p:txBody>
        </p:sp>
      </p:grpSp>
      <p:grpSp>
        <p:nvGrpSpPr>
          <p:cNvPr id="6" name="Group 6"/>
          <p:cNvGrpSpPr/>
          <p:nvPr/>
        </p:nvGrpSpPr>
        <p:grpSpPr>
          <a:xfrm rot="0">
            <a:off x="592520" y="199263"/>
            <a:ext cx="14533655" cy="1658873"/>
            <a:chOff x="0" y="0"/>
            <a:chExt cx="19378207" cy="2211831"/>
          </a:xfrm>
        </p:grpSpPr>
        <p:sp>
          <p:nvSpPr>
            <p:cNvPr id="7" name="Freeform 7"/>
            <p:cNvSpPr/>
            <p:nvPr/>
          </p:nvSpPr>
          <p:spPr>
            <a:xfrm>
              <a:off x="0" y="0"/>
              <a:ext cx="19378206" cy="2211831"/>
            </a:xfrm>
            <a:custGeom>
              <a:avLst/>
              <a:gdLst/>
              <a:ahLst/>
              <a:cxnLst/>
              <a:rect l="l" t="t" r="r" b="b"/>
              <a:pathLst>
                <a:path w="19378206" h="2211831">
                  <a:moveTo>
                    <a:pt x="0" y="0"/>
                  </a:moveTo>
                  <a:lnTo>
                    <a:pt x="19378206" y="0"/>
                  </a:lnTo>
                  <a:lnTo>
                    <a:pt x="19378206" y="2211831"/>
                  </a:lnTo>
                  <a:lnTo>
                    <a:pt x="0" y="2211831"/>
                  </a:lnTo>
                  <a:close/>
                </a:path>
              </a:pathLst>
            </a:custGeom>
            <a:solidFill>
              <a:srgbClr val="000000">
                <a:alpha val="0"/>
              </a:srgbClr>
            </a:solidFill>
          </p:spPr>
        </p:sp>
        <p:sp>
          <p:nvSpPr>
            <p:cNvPr id="8" name="TextBox 8"/>
            <p:cNvSpPr txBox="1"/>
            <p:nvPr/>
          </p:nvSpPr>
          <p:spPr>
            <a:xfrm>
              <a:off x="0" y="-142875"/>
              <a:ext cx="19378207" cy="2354706"/>
            </a:xfrm>
            <a:prstGeom prst="rect">
              <a:avLst/>
            </a:prstGeom>
          </p:spPr>
          <p:txBody>
            <a:bodyPr lIns="0" tIns="0" rIns="0" bIns="0" rtlCol="0" anchor="ctr"/>
            <a:lstStyle/>
            <a:p>
              <a:pPr algn="l">
                <a:lnSpc>
                  <a:spcPts val="7655"/>
                </a:lnSpc>
              </a:pPr>
              <a:r>
                <a:rPr lang="en-US" altLang="en-US" sz="6380" b="1">
                  <a:solidFill>
                    <a:srgbClr val="0070C0"/>
                  </a:solidFill>
                  <a:latin typeface="Calibri (MS) Bold" panose="020F0702030404030204"/>
                  <a:ea typeface="Calibri (MS) Bold" panose="020F0702030404030204"/>
                  <a:cs typeface="Calibri (MS) Bold" panose="020F0702030404030204"/>
                  <a:sym typeface="Calibri (MS) Bold" panose="020F0702030404030204"/>
                </a:rPr>
                <a:t>System Design and Architecture</a:t>
              </a:r>
              <a:endParaRPr lang="en-US" altLang="en-US" sz="6380" b="1">
                <a:solidFill>
                  <a:srgbClr val="0070C0"/>
                </a:solidFill>
                <a:latin typeface="Calibri (MS) Bold" panose="020F0702030404030204"/>
                <a:ea typeface="Calibri (MS) Bold" panose="020F0702030404030204"/>
                <a:cs typeface="Calibri (MS) Bold" panose="020F0702030404030204"/>
                <a:sym typeface="Calibri (MS) Bold" panose="020F0702030404030204"/>
              </a:endParaRPr>
            </a:p>
            <a:p>
              <a:pPr algn="l">
                <a:lnSpc>
                  <a:spcPts val="7655"/>
                </a:lnSpc>
              </a:pPr>
              <a:endParaRPr lang="en-US" altLang="en-US" sz="6380" b="1">
                <a:solidFill>
                  <a:srgbClr val="0070C0"/>
                </a:solidFill>
                <a:latin typeface="Calibri (MS) Bold" panose="020F0702030404030204"/>
                <a:ea typeface="Calibri (MS) Bold" panose="020F0702030404030204"/>
                <a:cs typeface="Calibri (MS) Bold" panose="020F0702030404030204"/>
                <a:sym typeface="Calibri (MS) Bold" panose="020F0702030404030204"/>
              </a:endParaRPr>
            </a:p>
          </p:txBody>
        </p:sp>
      </p:grpSp>
      <p:grpSp>
        <p:nvGrpSpPr>
          <p:cNvPr id="9" name="Group 9"/>
          <p:cNvGrpSpPr/>
          <p:nvPr/>
        </p:nvGrpSpPr>
        <p:grpSpPr>
          <a:xfrm rot="0">
            <a:off x="228602" y="2354517"/>
            <a:ext cx="15261492" cy="6903783"/>
            <a:chOff x="0" y="0"/>
            <a:chExt cx="21579992" cy="9762059"/>
          </a:xfrm>
        </p:grpSpPr>
        <p:sp>
          <p:nvSpPr>
            <p:cNvPr id="10" name="Freeform 10"/>
            <p:cNvSpPr/>
            <p:nvPr/>
          </p:nvSpPr>
          <p:spPr>
            <a:xfrm>
              <a:off x="0" y="0"/>
              <a:ext cx="21579993" cy="9762060"/>
            </a:xfrm>
            <a:custGeom>
              <a:avLst/>
              <a:gdLst/>
              <a:ahLst/>
              <a:cxnLst/>
              <a:rect l="l" t="t" r="r" b="b"/>
              <a:pathLst>
                <a:path w="21579993" h="9762060">
                  <a:moveTo>
                    <a:pt x="0" y="0"/>
                  </a:moveTo>
                  <a:lnTo>
                    <a:pt x="21579993" y="0"/>
                  </a:lnTo>
                  <a:lnTo>
                    <a:pt x="21579993" y="9762060"/>
                  </a:lnTo>
                  <a:lnTo>
                    <a:pt x="0" y="9762060"/>
                  </a:lnTo>
                  <a:close/>
                </a:path>
              </a:pathLst>
            </a:custGeom>
            <a:solidFill>
              <a:srgbClr val="000000">
                <a:alpha val="0"/>
              </a:srgbClr>
            </a:solidFill>
          </p:spPr>
        </p:sp>
        <p:sp>
          <p:nvSpPr>
            <p:cNvPr id="11" name="TextBox 11"/>
            <p:cNvSpPr txBox="1"/>
            <p:nvPr/>
          </p:nvSpPr>
          <p:spPr>
            <a:xfrm>
              <a:off x="0" y="-76200"/>
              <a:ext cx="21579992" cy="9838259"/>
            </a:xfrm>
            <a:prstGeom prst="rect">
              <a:avLst/>
            </a:prstGeom>
          </p:spPr>
          <p:txBody>
            <a:bodyPr lIns="0" tIns="0" rIns="0" bIns="0" rtlCol="0" anchor="t"/>
            <a:lstStyle/>
            <a:p>
              <a:pPr marL="868045" lvl="1" indent="-433705" algn="just">
                <a:lnSpc>
                  <a:spcPts val="4825"/>
                </a:lnSpc>
                <a:buFont typeface="Arial" panose="020B0604020202020204"/>
                <a:buChar char="•"/>
              </a:pPr>
              <a:r>
                <a:rPr lang="en-US" altLang="en-US" sz="4020">
                  <a:solidFill>
                    <a:srgbClr val="000000"/>
                  </a:solidFill>
                  <a:latin typeface="Calibri (MS)" panose="020F0502020204030204"/>
                  <a:ea typeface="Calibri (MS)" panose="020F0502020204030204"/>
                  <a:cs typeface="Calibri (MS)" panose="020F0502020204030204"/>
                  <a:sym typeface="Calibri (MS)" panose="020F0502020204030204"/>
                </a:rPr>
                <a:t>The system architecture comprises a client-server model utilizing REST APIs for seamless communication between the frontend and backend. The ER diagram illustrates the </a:t>
              </a:r>
              <a:r>
                <a:rPr lang="en-US" altLang="en-US" sz="4400">
                  <a:solidFill>
                    <a:schemeClr val="bg1"/>
                  </a:solidFill>
                  <a:latin typeface="Calibri (MS)" panose="020F0502020204030204"/>
                  <a:ea typeface="Calibri (MS)" panose="020F0502020204030204"/>
                  <a:cs typeface="Calibri (MS)" panose="020F0502020204030204"/>
                  <a:sym typeface="Calibri (MS)" panose="020F0502020204030204"/>
                </a:rPr>
                <a:t>relationships </a:t>
              </a:r>
              <a:r>
                <a:rPr lang="en-US" altLang="en-US" sz="4020">
                  <a:solidFill>
                    <a:srgbClr val="000000"/>
                  </a:solidFill>
                  <a:latin typeface="Calibri (MS)" panose="020F0502020204030204"/>
                  <a:ea typeface="Calibri (MS)" panose="020F0502020204030204"/>
                  <a:cs typeface="Calibri (MS)" panose="020F0502020204030204"/>
                  <a:sym typeface="Calibri (MS)" panose="020F0502020204030204"/>
                </a:rPr>
                <a:t>among key entities: Users, Companies, Jobs, and Applications. A robust database structure enables efficient data retrieval and management.</a:t>
              </a:r>
              <a:endParaRPr lang="en-US" altLang="en-US" sz="4020">
                <a:solidFill>
                  <a:srgbClr val="000000"/>
                </a:solidFill>
                <a:latin typeface="Calibri (MS)" panose="020F0502020204030204"/>
                <a:ea typeface="Calibri (MS)" panose="020F0502020204030204"/>
                <a:cs typeface="Calibri (MS)" panose="020F0502020204030204"/>
                <a:sym typeface="Calibri (MS)" panose="020F0502020204030204"/>
              </a:endParaRPr>
            </a:p>
          </p:txBody>
        </p:sp>
      </p:grpSp>
      <p:sp>
        <p:nvSpPr>
          <p:cNvPr id="12" name="Freeform 12"/>
          <p:cNvSpPr/>
          <p:nvPr/>
        </p:nvSpPr>
        <p:spPr>
          <a:xfrm>
            <a:off x="16652650" y="0"/>
            <a:ext cx="1635350" cy="1635350"/>
          </a:xfrm>
          <a:custGeom>
            <a:avLst/>
            <a:gdLst/>
            <a:ahLst/>
            <a:cxnLst/>
            <a:rect l="l" t="t" r="r" b="b"/>
            <a:pathLst>
              <a:path w="1635350" h="1635350">
                <a:moveTo>
                  <a:pt x="0" y="0"/>
                </a:moveTo>
                <a:lnTo>
                  <a:pt x="1635350" y="0"/>
                </a:lnTo>
                <a:lnTo>
                  <a:pt x="1635350" y="1635350"/>
                </a:lnTo>
                <a:lnTo>
                  <a:pt x="0" y="1635350"/>
                </a:lnTo>
                <a:lnTo>
                  <a:pt x="0" y="0"/>
                </a:lnTo>
                <a:close/>
              </a:path>
            </a:pathLst>
          </a:custGeom>
          <a:blipFill>
            <a:blip r:embed="rId2"/>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18300" y="10427494"/>
            <a:ext cx="16779250" cy="1046440"/>
            <a:chOff x="0" y="0"/>
            <a:chExt cx="22372333" cy="1395253"/>
          </a:xfrm>
        </p:grpSpPr>
        <p:sp>
          <p:nvSpPr>
            <p:cNvPr id="4" name="Freeform 4"/>
            <p:cNvSpPr/>
            <p:nvPr/>
          </p:nvSpPr>
          <p:spPr>
            <a:xfrm>
              <a:off x="0" y="0"/>
              <a:ext cx="22372334" cy="1395253"/>
            </a:xfrm>
            <a:custGeom>
              <a:avLst/>
              <a:gdLst/>
              <a:ahLst/>
              <a:cxnLst/>
              <a:rect l="l" t="t" r="r" b="b"/>
              <a:pathLst>
                <a:path w="22372334" h="1395253">
                  <a:moveTo>
                    <a:pt x="0" y="0"/>
                  </a:moveTo>
                  <a:lnTo>
                    <a:pt x="22372334" y="0"/>
                  </a:lnTo>
                  <a:lnTo>
                    <a:pt x="22372334" y="1395253"/>
                  </a:lnTo>
                  <a:lnTo>
                    <a:pt x="0" y="1395253"/>
                  </a:lnTo>
                  <a:close/>
                </a:path>
              </a:pathLst>
            </a:custGeom>
            <a:solidFill>
              <a:srgbClr val="000000">
                <a:alpha val="0"/>
              </a:srgbClr>
            </a:solidFill>
          </p:spPr>
        </p:sp>
        <p:sp>
          <p:nvSpPr>
            <p:cNvPr id="5" name="TextBox 5"/>
            <p:cNvSpPr txBox="1"/>
            <p:nvPr/>
          </p:nvSpPr>
          <p:spPr>
            <a:xfrm>
              <a:off x="0" y="-47625"/>
              <a:ext cx="22372333" cy="1442878"/>
            </a:xfrm>
            <a:prstGeom prst="rect">
              <a:avLst/>
            </a:prstGeom>
          </p:spPr>
          <p:txBody>
            <a:bodyPr lIns="0" tIns="0" rIns="0" bIns="0" rtlCol="0" anchor="t"/>
            <a:lstStyle/>
            <a:p>
              <a:pPr algn="l">
                <a:lnSpc>
                  <a:spcPts val="3360"/>
                </a:lnSpc>
              </a:pPr>
              <a:r>
                <a:rPr lang="en-US" sz="2800" spc="-45">
                  <a:solidFill>
                    <a:srgbClr val="A6A6A6"/>
                  </a:solidFill>
                  <a:latin typeface="Calibri (MS)" panose="020F0502020204030204"/>
                  <a:ea typeface="Calibri (MS)" panose="020F0502020204030204"/>
                  <a:cs typeface="Calibri (MS)" panose="020F0502020204030204"/>
                  <a:sym typeface="Calibri (MS)" panose="020F0502020204030204"/>
                </a:rPr>
                <a:t>This presentation uses a free template provided by FPPT.com</a:t>
              </a:r>
              <a:endParaRPr lang="en-US" sz="2800" spc="-45">
                <a:solidFill>
                  <a:srgbClr val="A6A6A6"/>
                </a:solidFill>
                <a:latin typeface="Calibri (MS)" panose="020F0502020204030204"/>
                <a:ea typeface="Calibri (MS)" panose="020F0502020204030204"/>
                <a:cs typeface="Calibri (MS)" panose="020F0502020204030204"/>
                <a:sym typeface="Calibri (MS)" panose="020F0502020204030204"/>
              </a:endParaRPr>
            </a:p>
            <a:p>
              <a:pPr algn="l">
                <a:lnSpc>
                  <a:spcPts val="3360"/>
                </a:lnSpc>
              </a:pPr>
              <a:r>
                <a:rPr lang="en-US" sz="2800" spc="-45">
                  <a:solidFill>
                    <a:srgbClr val="A6A6A6"/>
                  </a:solidFill>
                  <a:latin typeface="Calibri (MS)" panose="020F0502020204030204"/>
                  <a:ea typeface="Calibri (MS)" panose="020F0502020204030204"/>
                  <a:cs typeface="Calibri (MS)" panose="020F0502020204030204"/>
                  <a:sym typeface="Calibri (MS)" panose="020F0502020204030204"/>
                </a:rPr>
                <a:t>www.free-power-point-templates.com</a:t>
              </a:r>
              <a:endParaRPr lang="en-US" sz="2800" spc="-45">
                <a:solidFill>
                  <a:srgbClr val="A6A6A6"/>
                </a:solidFill>
                <a:latin typeface="Calibri (MS)" panose="020F0502020204030204"/>
                <a:ea typeface="Calibri (MS)" panose="020F0502020204030204"/>
                <a:cs typeface="Calibri (MS)" panose="020F0502020204030204"/>
                <a:sym typeface="Calibri (MS)" panose="020F0502020204030204"/>
              </a:endParaRPr>
            </a:p>
          </p:txBody>
        </p:sp>
      </p:grpSp>
      <p:grpSp>
        <p:nvGrpSpPr>
          <p:cNvPr id="6" name="Group 6"/>
          <p:cNvGrpSpPr/>
          <p:nvPr/>
        </p:nvGrpSpPr>
        <p:grpSpPr>
          <a:xfrm rot="0">
            <a:off x="0" y="0"/>
            <a:ext cx="12521810" cy="1300507"/>
            <a:chOff x="0" y="0"/>
            <a:chExt cx="16695747" cy="1734010"/>
          </a:xfrm>
        </p:grpSpPr>
        <p:sp>
          <p:nvSpPr>
            <p:cNvPr id="7" name="Freeform 7"/>
            <p:cNvSpPr/>
            <p:nvPr/>
          </p:nvSpPr>
          <p:spPr>
            <a:xfrm>
              <a:off x="0" y="0"/>
              <a:ext cx="16695747" cy="1734010"/>
            </a:xfrm>
            <a:custGeom>
              <a:avLst/>
              <a:gdLst/>
              <a:ahLst/>
              <a:cxnLst/>
              <a:rect l="l" t="t" r="r" b="b"/>
              <a:pathLst>
                <a:path w="16695747" h="1734010">
                  <a:moveTo>
                    <a:pt x="0" y="0"/>
                  </a:moveTo>
                  <a:lnTo>
                    <a:pt x="16695747" y="0"/>
                  </a:lnTo>
                  <a:lnTo>
                    <a:pt x="16695747" y="1734010"/>
                  </a:lnTo>
                  <a:lnTo>
                    <a:pt x="0" y="1734010"/>
                  </a:lnTo>
                  <a:close/>
                </a:path>
              </a:pathLst>
            </a:custGeom>
            <a:solidFill>
              <a:srgbClr val="000000">
                <a:alpha val="0"/>
              </a:srgbClr>
            </a:solidFill>
          </p:spPr>
        </p:sp>
        <p:sp>
          <p:nvSpPr>
            <p:cNvPr id="8" name="TextBox 8"/>
            <p:cNvSpPr txBox="1"/>
            <p:nvPr/>
          </p:nvSpPr>
          <p:spPr>
            <a:xfrm>
              <a:off x="0" y="-133350"/>
              <a:ext cx="16695747" cy="1867360"/>
            </a:xfrm>
            <a:prstGeom prst="rect">
              <a:avLst/>
            </a:prstGeom>
          </p:spPr>
          <p:txBody>
            <a:bodyPr lIns="0" tIns="0" rIns="0" bIns="0" rtlCol="0" anchor="ctr"/>
            <a:lstStyle/>
            <a:p>
              <a:pPr algn="l">
                <a:lnSpc>
                  <a:spcPts val="7775"/>
                </a:lnSpc>
              </a:pPr>
              <a:r>
                <a:rPr lang="en-US" altLang="en-US" sz="6480" b="1">
                  <a:solidFill>
                    <a:srgbClr val="0070C0"/>
                  </a:solidFill>
                  <a:latin typeface="Calibri (MS) Bold" panose="020F0702030404030204"/>
                  <a:ea typeface="Calibri (MS) Bold" panose="020F0702030404030204"/>
                  <a:cs typeface="Calibri (MS) Bold" panose="020F0702030404030204"/>
                  <a:sym typeface="Calibri (MS) Bold" panose="020F0702030404030204"/>
                </a:rPr>
                <a:t>Future Enhancements</a:t>
              </a:r>
              <a:r>
                <a:rPr lang="en-US" sz="6480" b="1">
                  <a:solidFill>
                    <a:srgbClr val="0070C0"/>
                  </a:solidFill>
                  <a:latin typeface="Calibri (MS) Bold" panose="020F0702030404030204"/>
                  <a:ea typeface="Calibri (MS) Bold" panose="020F0702030404030204"/>
                  <a:cs typeface="Calibri (MS) Bold" panose="020F0702030404030204"/>
                  <a:sym typeface="Calibri (MS) Bold" panose="020F0702030404030204"/>
                </a:rPr>
                <a:t>:</a:t>
              </a:r>
              <a:endParaRPr lang="en-US" sz="6480" b="1">
                <a:solidFill>
                  <a:srgbClr val="0070C0"/>
                </a:solidFill>
                <a:latin typeface="Calibri (MS) Bold" panose="020F0702030404030204"/>
                <a:ea typeface="Calibri (MS) Bold" panose="020F0702030404030204"/>
                <a:cs typeface="Calibri (MS) Bold" panose="020F0702030404030204"/>
                <a:sym typeface="Calibri (MS) Bold" panose="020F0702030404030204"/>
              </a:endParaRPr>
            </a:p>
          </p:txBody>
        </p:sp>
      </p:grpSp>
      <p:grpSp>
        <p:nvGrpSpPr>
          <p:cNvPr id="9" name="Group 9"/>
          <p:cNvGrpSpPr/>
          <p:nvPr/>
        </p:nvGrpSpPr>
        <p:grpSpPr>
          <a:xfrm rot="0">
            <a:off x="-18300" y="1300535"/>
            <a:ext cx="17648580" cy="9643608"/>
            <a:chOff x="0" y="0"/>
            <a:chExt cx="24161396" cy="13202367"/>
          </a:xfrm>
        </p:grpSpPr>
        <p:sp>
          <p:nvSpPr>
            <p:cNvPr id="10" name="Freeform 10"/>
            <p:cNvSpPr/>
            <p:nvPr/>
          </p:nvSpPr>
          <p:spPr>
            <a:xfrm>
              <a:off x="0" y="0"/>
              <a:ext cx="24161397" cy="13202366"/>
            </a:xfrm>
            <a:custGeom>
              <a:avLst/>
              <a:gdLst/>
              <a:ahLst/>
              <a:cxnLst/>
              <a:rect l="l" t="t" r="r" b="b"/>
              <a:pathLst>
                <a:path w="24161397" h="13202366">
                  <a:moveTo>
                    <a:pt x="0" y="0"/>
                  </a:moveTo>
                  <a:lnTo>
                    <a:pt x="24161397" y="0"/>
                  </a:lnTo>
                  <a:lnTo>
                    <a:pt x="24161397" y="13202366"/>
                  </a:lnTo>
                  <a:lnTo>
                    <a:pt x="0" y="13202366"/>
                  </a:lnTo>
                  <a:close/>
                </a:path>
              </a:pathLst>
            </a:custGeom>
            <a:solidFill>
              <a:srgbClr val="000000">
                <a:alpha val="0"/>
              </a:srgbClr>
            </a:solidFill>
          </p:spPr>
        </p:sp>
        <p:sp>
          <p:nvSpPr>
            <p:cNvPr id="11" name="TextBox 11"/>
            <p:cNvSpPr txBox="1"/>
            <p:nvPr/>
          </p:nvSpPr>
          <p:spPr>
            <a:xfrm>
              <a:off x="0" y="0"/>
              <a:ext cx="24161396" cy="13202367"/>
            </a:xfrm>
            <a:prstGeom prst="rect">
              <a:avLst/>
            </a:prstGeom>
          </p:spPr>
          <p:txBody>
            <a:bodyPr lIns="0" tIns="0" rIns="0" bIns="0" rtlCol="0" anchor="t"/>
            <a:lstStyle/>
            <a:p>
              <a:pPr algn="l">
                <a:lnSpc>
                  <a:spcPts val="4800"/>
                </a:lnSpc>
              </a:pPr>
              <a:r>
                <a:rPr lang="en-US" altLang="en-US" sz="4800"/>
                <a:t>To ensure the Job Portal remains competitive and functional, future enhancements include:</a:t>
              </a:r>
              <a:endParaRPr lang="en-US" altLang="en-US" sz="4800"/>
            </a:p>
            <a:p>
              <a:pPr algn="l">
                <a:lnSpc>
                  <a:spcPts val="4800"/>
                </a:lnSpc>
              </a:pPr>
              <a:r>
                <a:rPr lang="en-US" altLang="en-US" sz="4800"/>
                <a:t>- Implementation of AI-driven job recommendations</a:t>
              </a:r>
              <a:endParaRPr lang="en-US" altLang="en-US" sz="4800"/>
            </a:p>
            <a:p>
              <a:pPr algn="l">
                <a:lnSpc>
                  <a:spcPts val="4800"/>
                </a:lnSpc>
              </a:pPr>
              <a:r>
                <a:rPr lang="en-US" altLang="en-US" sz="4800"/>
                <a:t>- Development of mobile applications for Android and iOS</a:t>
              </a:r>
              <a:endParaRPr lang="en-US" altLang="en-US" sz="4800"/>
            </a:p>
            <a:p>
              <a:pPr algn="l">
                <a:lnSpc>
                  <a:spcPts val="4800"/>
                </a:lnSpc>
              </a:pPr>
              <a:r>
                <a:rPr lang="en-US" altLang="en-US" sz="4800"/>
                <a:t>- Integration of blockchain technology for job application verification</a:t>
              </a:r>
              <a:endParaRPr lang="en-US" altLang="en-US" sz="4800"/>
            </a:p>
            <a:p>
              <a:pPr algn="l">
                <a:lnSpc>
                  <a:spcPts val="4800"/>
                </a:lnSpc>
              </a:pPr>
              <a:r>
                <a:rPr lang="en-US" altLang="en-US" sz="4800"/>
                <a:t>- Features such as video interview scheduling</a:t>
              </a:r>
              <a:endParaRPr lang="en-US" altLang="en-US" sz="4800"/>
            </a:p>
            <a:p>
              <a:pPr algn="l">
                <a:lnSpc>
                  <a:spcPts val="4800"/>
                </a:lnSpc>
              </a:pPr>
              <a:r>
                <a:rPr lang="en-US" altLang="en-US" sz="4800"/>
                <a:t>- Support for multiple languages to cater to a broader audience.</a:t>
              </a:r>
              <a:endParaRPr lang="en-US" altLang="en-US" sz="4800"/>
            </a:p>
          </p:txBody>
        </p:sp>
      </p:grpSp>
      <p:sp>
        <p:nvSpPr>
          <p:cNvPr id="12" name="Freeform 12"/>
          <p:cNvSpPr/>
          <p:nvPr/>
        </p:nvSpPr>
        <p:spPr>
          <a:xfrm>
            <a:off x="16652650" y="0"/>
            <a:ext cx="1635350" cy="1635350"/>
          </a:xfrm>
          <a:custGeom>
            <a:avLst/>
            <a:gdLst/>
            <a:ahLst/>
            <a:cxnLst/>
            <a:rect l="l" t="t" r="r" b="b"/>
            <a:pathLst>
              <a:path w="1635350" h="1635350">
                <a:moveTo>
                  <a:pt x="0" y="0"/>
                </a:moveTo>
                <a:lnTo>
                  <a:pt x="1635350" y="0"/>
                </a:lnTo>
                <a:lnTo>
                  <a:pt x="1635350" y="1635350"/>
                </a:lnTo>
                <a:lnTo>
                  <a:pt x="0" y="1635350"/>
                </a:lnTo>
                <a:lnTo>
                  <a:pt x="0" y="0"/>
                </a:lnTo>
                <a:close/>
              </a:path>
            </a:pathLst>
          </a:custGeom>
          <a:blipFill>
            <a:blip r:embed="rId2"/>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18300" y="10427494"/>
            <a:ext cx="16779250" cy="1046440"/>
            <a:chOff x="0" y="0"/>
            <a:chExt cx="22372333" cy="1395253"/>
          </a:xfrm>
        </p:grpSpPr>
        <p:sp>
          <p:nvSpPr>
            <p:cNvPr id="4" name="Freeform 4"/>
            <p:cNvSpPr/>
            <p:nvPr/>
          </p:nvSpPr>
          <p:spPr>
            <a:xfrm>
              <a:off x="0" y="0"/>
              <a:ext cx="22372334" cy="1395253"/>
            </a:xfrm>
            <a:custGeom>
              <a:avLst/>
              <a:gdLst/>
              <a:ahLst/>
              <a:cxnLst/>
              <a:rect l="l" t="t" r="r" b="b"/>
              <a:pathLst>
                <a:path w="22372334" h="1395253">
                  <a:moveTo>
                    <a:pt x="0" y="0"/>
                  </a:moveTo>
                  <a:lnTo>
                    <a:pt x="22372334" y="0"/>
                  </a:lnTo>
                  <a:lnTo>
                    <a:pt x="22372334" y="1395253"/>
                  </a:lnTo>
                  <a:lnTo>
                    <a:pt x="0" y="1395253"/>
                  </a:lnTo>
                  <a:close/>
                </a:path>
              </a:pathLst>
            </a:custGeom>
            <a:solidFill>
              <a:srgbClr val="000000">
                <a:alpha val="0"/>
              </a:srgbClr>
            </a:solidFill>
          </p:spPr>
        </p:sp>
        <p:sp>
          <p:nvSpPr>
            <p:cNvPr id="5" name="TextBox 5"/>
            <p:cNvSpPr txBox="1"/>
            <p:nvPr/>
          </p:nvSpPr>
          <p:spPr>
            <a:xfrm>
              <a:off x="0" y="-47625"/>
              <a:ext cx="22372333" cy="1442878"/>
            </a:xfrm>
            <a:prstGeom prst="rect">
              <a:avLst/>
            </a:prstGeom>
          </p:spPr>
          <p:txBody>
            <a:bodyPr lIns="0" tIns="0" rIns="0" bIns="0" rtlCol="0" anchor="t"/>
            <a:lstStyle/>
            <a:p>
              <a:pPr algn="l">
                <a:lnSpc>
                  <a:spcPts val="3360"/>
                </a:lnSpc>
              </a:pPr>
              <a:r>
                <a:rPr lang="en-US" sz="2800" spc="-45">
                  <a:solidFill>
                    <a:srgbClr val="A6A6A6"/>
                  </a:solidFill>
                  <a:latin typeface="Calibri (MS)" panose="020F0502020204030204"/>
                  <a:ea typeface="Calibri (MS)" panose="020F0502020204030204"/>
                  <a:cs typeface="Calibri (MS)" panose="020F0502020204030204"/>
                  <a:sym typeface="Calibri (MS)" panose="020F0502020204030204"/>
                </a:rPr>
                <a:t>This presentation uses a free template provided by FPPT.com</a:t>
              </a:r>
              <a:endParaRPr lang="en-US" sz="2800" spc="-45">
                <a:solidFill>
                  <a:srgbClr val="A6A6A6"/>
                </a:solidFill>
                <a:latin typeface="Calibri (MS)" panose="020F0502020204030204"/>
                <a:ea typeface="Calibri (MS)" panose="020F0502020204030204"/>
                <a:cs typeface="Calibri (MS)" panose="020F0502020204030204"/>
                <a:sym typeface="Calibri (MS)" panose="020F0502020204030204"/>
              </a:endParaRPr>
            </a:p>
            <a:p>
              <a:pPr algn="l">
                <a:lnSpc>
                  <a:spcPts val="3360"/>
                </a:lnSpc>
              </a:pPr>
              <a:r>
                <a:rPr lang="en-US" sz="2800" spc="-45">
                  <a:solidFill>
                    <a:srgbClr val="A6A6A6"/>
                  </a:solidFill>
                  <a:latin typeface="Calibri (MS)" panose="020F0502020204030204"/>
                  <a:ea typeface="Calibri (MS)" panose="020F0502020204030204"/>
                  <a:cs typeface="Calibri (MS)" panose="020F0502020204030204"/>
                  <a:sym typeface="Calibri (MS)" panose="020F0502020204030204"/>
                </a:rPr>
                <a:t>www.free-power-point-templates.com</a:t>
              </a:r>
              <a:endParaRPr lang="en-US" sz="2800" spc="-45">
                <a:solidFill>
                  <a:srgbClr val="A6A6A6"/>
                </a:solidFill>
                <a:latin typeface="Calibri (MS)" panose="020F0502020204030204"/>
                <a:ea typeface="Calibri (MS)" panose="020F0502020204030204"/>
                <a:cs typeface="Calibri (MS)" panose="020F0502020204030204"/>
                <a:sym typeface="Calibri (MS)" panose="020F0502020204030204"/>
              </a:endParaRPr>
            </a:p>
          </p:txBody>
        </p:sp>
      </p:grpSp>
      <p:grpSp>
        <p:nvGrpSpPr>
          <p:cNvPr id="6" name="Group 6"/>
          <p:cNvGrpSpPr/>
          <p:nvPr/>
        </p:nvGrpSpPr>
        <p:grpSpPr>
          <a:xfrm rot="0">
            <a:off x="1203340" y="274101"/>
            <a:ext cx="16611462" cy="2281610"/>
            <a:chOff x="0" y="0"/>
            <a:chExt cx="22148616" cy="3042146"/>
          </a:xfrm>
        </p:grpSpPr>
        <p:sp>
          <p:nvSpPr>
            <p:cNvPr id="7" name="Freeform 7"/>
            <p:cNvSpPr/>
            <p:nvPr/>
          </p:nvSpPr>
          <p:spPr>
            <a:xfrm>
              <a:off x="0" y="0"/>
              <a:ext cx="22148616" cy="3042146"/>
            </a:xfrm>
            <a:custGeom>
              <a:avLst/>
              <a:gdLst/>
              <a:ahLst/>
              <a:cxnLst/>
              <a:rect l="l" t="t" r="r" b="b"/>
              <a:pathLst>
                <a:path w="22148616" h="3042146">
                  <a:moveTo>
                    <a:pt x="0" y="0"/>
                  </a:moveTo>
                  <a:lnTo>
                    <a:pt x="22148616" y="0"/>
                  </a:lnTo>
                  <a:lnTo>
                    <a:pt x="22148616" y="3042146"/>
                  </a:lnTo>
                  <a:lnTo>
                    <a:pt x="0" y="3042146"/>
                  </a:lnTo>
                  <a:close/>
                </a:path>
              </a:pathLst>
            </a:custGeom>
            <a:solidFill>
              <a:srgbClr val="000000">
                <a:alpha val="0"/>
              </a:srgbClr>
            </a:solidFill>
          </p:spPr>
        </p:sp>
        <p:sp>
          <p:nvSpPr>
            <p:cNvPr id="8" name="TextBox 8"/>
            <p:cNvSpPr txBox="1"/>
            <p:nvPr/>
          </p:nvSpPr>
          <p:spPr>
            <a:xfrm>
              <a:off x="0" y="-123825"/>
              <a:ext cx="22148616" cy="3165971"/>
            </a:xfrm>
            <a:prstGeom prst="rect">
              <a:avLst/>
            </a:prstGeom>
          </p:spPr>
          <p:txBody>
            <a:bodyPr lIns="0" tIns="0" rIns="0" bIns="0" rtlCol="0" anchor="ctr"/>
            <a:lstStyle/>
            <a:p>
              <a:pPr algn="l">
                <a:lnSpc>
                  <a:spcPts val="7295"/>
                </a:lnSpc>
              </a:pPr>
              <a:r>
                <a:rPr lang="en-US" sz="6080" b="1">
                  <a:solidFill>
                    <a:srgbClr val="0070C0"/>
                  </a:solidFill>
                  <a:latin typeface="Calibri (MS) Bold" panose="020F0702030404030204"/>
                  <a:ea typeface="Calibri (MS) Bold" panose="020F0702030404030204"/>
                  <a:cs typeface="Calibri (MS) Bold" panose="020F0702030404030204"/>
                  <a:sym typeface="Calibri (MS) Bold" panose="020F0702030404030204"/>
                </a:rPr>
                <a:t>C</a:t>
              </a:r>
              <a:r>
                <a:rPr lang="en-US" sz="6080" b="1">
                  <a:solidFill>
                    <a:srgbClr val="0070C0"/>
                  </a:solidFill>
                  <a:latin typeface="Calibri (MS) Bold" panose="020F0702030404030204"/>
                  <a:ea typeface="Calibri (MS) Bold" panose="020F0702030404030204"/>
                  <a:cs typeface="Calibri (MS) Bold" panose="020F0702030404030204"/>
                  <a:sym typeface="Calibri (MS) Bold" panose="020F0702030404030204"/>
                </a:rPr>
                <a:t>onclusions:</a:t>
              </a:r>
              <a:endParaRPr lang="en-US" sz="6080" b="1">
                <a:solidFill>
                  <a:srgbClr val="0070C0"/>
                </a:solidFill>
                <a:latin typeface="Calibri (MS) Bold" panose="020F0702030404030204"/>
                <a:ea typeface="Calibri (MS) Bold" panose="020F0702030404030204"/>
                <a:cs typeface="Calibri (MS) Bold" panose="020F0702030404030204"/>
                <a:sym typeface="Calibri (MS) Bold" panose="020F0702030404030204"/>
              </a:endParaRPr>
            </a:p>
          </p:txBody>
        </p:sp>
      </p:grpSp>
      <p:grpSp>
        <p:nvGrpSpPr>
          <p:cNvPr id="9" name="Group 9"/>
          <p:cNvGrpSpPr/>
          <p:nvPr/>
        </p:nvGrpSpPr>
        <p:grpSpPr>
          <a:xfrm rot="0">
            <a:off x="914333" y="2552693"/>
            <a:ext cx="16419963" cy="6752596"/>
            <a:chOff x="-52493" y="-4022"/>
            <a:chExt cx="21893285" cy="9003461"/>
          </a:xfrm>
        </p:grpSpPr>
        <p:sp>
          <p:nvSpPr>
            <p:cNvPr id="10" name="Freeform 10"/>
            <p:cNvSpPr/>
            <p:nvPr/>
          </p:nvSpPr>
          <p:spPr>
            <a:xfrm>
              <a:off x="0" y="0"/>
              <a:ext cx="21840792" cy="8936786"/>
            </a:xfrm>
            <a:custGeom>
              <a:avLst/>
              <a:gdLst/>
              <a:ahLst/>
              <a:cxnLst/>
              <a:rect l="l" t="t" r="r" b="b"/>
              <a:pathLst>
                <a:path w="21840792" h="8936786">
                  <a:moveTo>
                    <a:pt x="0" y="0"/>
                  </a:moveTo>
                  <a:lnTo>
                    <a:pt x="21840792" y="0"/>
                  </a:lnTo>
                  <a:lnTo>
                    <a:pt x="21840792" y="8936786"/>
                  </a:lnTo>
                  <a:lnTo>
                    <a:pt x="0" y="8936786"/>
                  </a:lnTo>
                  <a:close/>
                </a:path>
              </a:pathLst>
            </a:custGeom>
            <a:solidFill>
              <a:srgbClr val="000000">
                <a:alpha val="0"/>
              </a:srgbClr>
            </a:solidFill>
          </p:spPr>
        </p:sp>
        <p:sp>
          <p:nvSpPr>
            <p:cNvPr id="11" name="TextBox 11"/>
            <p:cNvSpPr txBox="1"/>
            <p:nvPr/>
          </p:nvSpPr>
          <p:spPr>
            <a:xfrm>
              <a:off x="-52493" y="-4022"/>
              <a:ext cx="21840793" cy="9003461"/>
            </a:xfrm>
            <a:prstGeom prst="rect">
              <a:avLst/>
            </a:prstGeom>
          </p:spPr>
          <p:txBody>
            <a:bodyPr lIns="0" tIns="0" rIns="0" bIns="0" rtlCol="0" anchor="t"/>
            <a:lstStyle/>
            <a:p>
              <a:pPr marL="777240" lvl="1" indent="-388620" algn="l">
                <a:lnSpc>
                  <a:spcPts val="4320"/>
                </a:lnSpc>
                <a:buFont typeface="Arial" panose="020B0604020202020204"/>
                <a:buChar char="•"/>
              </a:pPr>
              <a:r>
                <a:rPr lang="en-US" altLang="en-US" sz="4800"/>
                <a:t>The Job Portal serves as a comprehensive solution for connecting job seekers and employers. It enhances the recruitment process, providing a secure, user-friendly experience while ensuring scalability for future advancements. By integrating modern technologies and features, the platform is poised for continued growth and relevance in the job market.</a:t>
              </a:r>
              <a:endParaRPr lang="en-US" altLang="en-US" sz="480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18300" y="10427494"/>
            <a:ext cx="16779250" cy="1046440"/>
            <a:chOff x="0" y="0"/>
            <a:chExt cx="22372333" cy="1395253"/>
          </a:xfrm>
        </p:grpSpPr>
        <p:sp>
          <p:nvSpPr>
            <p:cNvPr id="4" name="Freeform 4"/>
            <p:cNvSpPr/>
            <p:nvPr/>
          </p:nvSpPr>
          <p:spPr>
            <a:xfrm>
              <a:off x="0" y="0"/>
              <a:ext cx="22372334" cy="1395253"/>
            </a:xfrm>
            <a:custGeom>
              <a:avLst/>
              <a:gdLst/>
              <a:ahLst/>
              <a:cxnLst/>
              <a:rect l="l" t="t" r="r" b="b"/>
              <a:pathLst>
                <a:path w="22372334" h="1395253">
                  <a:moveTo>
                    <a:pt x="0" y="0"/>
                  </a:moveTo>
                  <a:lnTo>
                    <a:pt x="22372334" y="0"/>
                  </a:lnTo>
                  <a:lnTo>
                    <a:pt x="22372334" y="1395253"/>
                  </a:lnTo>
                  <a:lnTo>
                    <a:pt x="0" y="1395253"/>
                  </a:lnTo>
                  <a:close/>
                </a:path>
              </a:pathLst>
            </a:custGeom>
            <a:solidFill>
              <a:srgbClr val="000000">
                <a:alpha val="0"/>
              </a:srgbClr>
            </a:solidFill>
          </p:spPr>
        </p:sp>
        <p:sp>
          <p:nvSpPr>
            <p:cNvPr id="5" name="TextBox 5"/>
            <p:cNvSpPr txBox="1"/>
            <p:nvPr/>
          </p:nvSpPr>
          <p:spPr>
            <a:xfrm>
              <a:off x="0" y="-47625"/>
              <a:ext cx="22372333" cy="1442878"/>
            </a:xfrm>
            <a:prstGeom prst="rect">
              <a:avLst/>
            </a:prstGeom>
          </p:spPr>
          <p:txBody>
            <a:bodyPr lIns="0" tIns="0" rIns="0" bIns="0" rtlCol="0" anchor="t"/>
            <a:lstStyle/>
            <a:p>
              <a:pPr algn="l">
                <a:lnSpc>
                  <a:spcPts val="3360"/>
                </a:lnSpc>
              </a:pPr>
              <a:r>
                <a:rPr lang="en-US" sz="2800" spc="-45">
                  <a:solidFill>
                    <a:srgbClr val="A6A6A6"/>
                  </a:solidFill>
                  <a:latin typeface="Calibri (MS)" panose="020F0502020204030204"/>
                  <a:ea typeface="Calibri (MS)" panose="020F0502020204030204"/>
                  <a:cs typeface="Calibri (MS)" panose="020F0502020204030204"/>
                  <a:sym typeface="Calibri (MS)" panose="020F0502020204030204"/>
                </a:rPr>
                <a:t>This presentation uses a free template provided by FPPT.com</a:t>
              </a:r>
              <a:endParaRPr lang="en-US" sz="2800" spc="-45">
                <a:solidFill>
                  <a:srgbClr val="A6A6A6"/>
                </a:solidFill>
                <a:latin typeface="Calibri (MS)" panose="020F0502020204030204"/>
                <a:ea typeface="Calibri (MS)" panose="020F0502020204030204"/>
                <a:cs typeface="Calibri (MS)" panose="020F0502020204030204"/>
                <a:sym typeface="Calibri (MS)" panose="020F0502020204030204"/>
              </a:endParaRPr>
            </a:p>
            <a:p>
              <a:pPr algn="l">
                <a:lnSpc>
                  <a:spcPts val="3360"/>
                </a:lnSpc>
              </a:pPr>
              <a:r>
                <a:rPr lang="en-US" sz="2800" spc="-45">
                  <a:solidFill>
                    <a:srgbClr val="A6A6A6"/>
                  </a:solidFill>
                  <a:latin typeface="Calibri (MS)" panose="020F0502020204030204"/>
                  <a:ea typeface="Calibri (MS)" panose="020F0502020204030204"/>
                  <a:cs typeface="Calibri (MS)" panose="020F0502020204030204"/>
                  <a:sym typeface="Calibri (MS)" panose="020F0502020204030204"/>
                </a:rPr>
                <a:t>www.free-power-point-templates.com</a:t>
              </a:r>
              <a:endParaRPr lang="en-US" sz="2800" spc="-45">
                <a:solidFill>
                  <a:srgbClr val="A6A6A6"/>
                </a:solidFill>
                <a:latin typeface="Calibri (MS)" panose="020F0502020204030204"/>
                <a:ea typeface="Calibri (MS)" panose="020F0502020204030204"/>
                <a:cs typeface="Calibri (MS)" panose="020F0502020204030204"/>
                <a:sym typeface="Calibri (MS)" panose="020F0502020204030204"/>
              </a:endParaRPr>
            </a:p>
          </p:txBody>
        </p:sp>
      </p:grpSp>
      <p:grpSp>
        <p:nvGrpSpPr>
          <p:cNvPr id="6" name="Group 6"/>
          <p:cNvGrpSpPr/>
          <p:nvPr/>
        </p:nvGrpSpPr>
        <p:grpSpPr>
          <a:xfrm rot="0">
            <a:off x="3035800" y="4532680"/>
            <a:ext cx="12521810" cy="2443280"/>
            <a:chOff x="0" y="0"/>
            <a:chExt cx="16695747" cy="3257707"/>
          </a:xfrm>
        </p:grpSpPr>
        <p:sp>
          <p:nvSpPr>
            <p:cNvPr id="7" name="Freeform 7"/>
            <p:cNvSpPr/>
            <p:nvPr/>
          </p:nvSpPr>
          <p:spPr>
            <a:xfrm>
              <a:off x="0" y="0"/>
              <a:ext cx="16695747" cy="3257707"/>
            </a:xfrm>
            <a:custGeom>
              <a:avLst/>
              <a:gdLst/>
              <a:ahLst/>
              <a:cxnLst/>
              <a:rect l="l" t="t" r="r" b="b"/>
              <a:pathLst>
                <a:path w="16695747" h="3257707">
                  <a:moveTo>
                    <a:pt x="0" y="0"/>
                  </a:moveTo>
                  <a:lnTo>
                    <a:pt x="16695747" y="0"/>
                  </a:lnTo>
                  <a:lnTo>
                    <a:pt x="16695747" y="3257707"/>
                  </a:lnTo>
                  <a:lnTo>
                    <a:pt x="0" y="3257707"/>
                  </a:lnTo>
                  <a:close/>
                </a:path>
              </a:pathLst>
            </a:custGeom>
            <a:solidFill>
              <a:srgbClr val="FFFFFF">
                <a:alpha val="0"/>
              </a:srgbClr>
            </a:solidFill>
          </p:spPr>
        </p:sp>
        <p:sp>
          <p:nvSpPr>
            <p:cNvPr id="8" name="TextBox 8"/>
            <p:cNvSpPr txBox="1"/>
            <p:nvPr/>
          </p:nvSpPr>
          <p:spPr>
            <a:xfrm>
              <a:off x="0" y="-38100"/>
              <a:ext cx="16695747" cy="3295807"/>
            </a:xfrm>
            <a:prstGeom prst="rect">
              <a:avLst/>
            </a:prstGeom>
          </p:spPr>
          <p:txBody>
            <a:bodyPr lIns="0" tIns="0" rIns="0" bIns="0" rtlCol="0" anchor="t"/>
            <a:lstStyle/>
            <a:p>
              <a:pPr algn="ctr">
                <a:lnSpc>
                  <a:spcPts val="12635"/>
                </a:lnSpc>
              </a:pPr>
              <a:r>
                <a:rPr lang="en-US" sz="10530" b="1">
                  <a:solidFill>
                    <a:srgbClr val="FFFFFF"/>
                  </a:solidFill>
                  <a:latin typeface="Arimo Bold" panose="020B0704020202020204"/>
                  <a:ea typeface="Arimo Bold" panose="020B0704020202020204"/>
                  <a:cs typeface="Arimo Bold" panose="020B0704020202020204"/>
                  <a:sym typeface="Arimo Bold" panose="020B0704020202020204"/>
                </a:rPr>
                <a:t>Thank You!</a:t>
              </a:r>
              <a:endParaRPr lang="en-US" sz="10530" b="1">
                <a:solidFill>
                  <a:srgbClr val="FFFFFF"/>
                </a:solidFill>
                <a:latin typeface="Arimo Bold" panose="020B0704020202020204"/>
                <a:ea typeface="Arimo Bold" panose="020B0704020202020204"/>
                <a:cs typeface="Arimo Bold" panose="020B0704020202020204"/>
                <a:sym typeface="Arimo Bold" panose="020B0704020202020204"/>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3218</Words>
  <Application>WPS Presentation</Application>
  <PresentationFormat>On-screen Show (4:3)</PresentationFormat>
  <Paragraphs>68</Paragraphs>
  <Slides>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vt:i4>
      </vt:variant>
    </vt:vector>
  </HeadingPairs>
  <TitlesOfParts>
    <vt:vector size="22" baseType="lpstr">
      <vt:lpstr>Arial</vt:lpstr>
      <vt:lpstr>SimSun</vt:lpstr>
      <vt:lpstr>Wingdings</vt:lpstr>
      <vt:lpstr>Calibri (MS)</vt:lpstr>
      <vt:lpstr>DG Ghareeb Bold</vt:lpstr>
      <vt:lpstr>Calibri (MS) Bold</vt:lpstr>
      <vt:lpstr>Arial</vt:lpstr>
      <vt:lpstr>Helvetica World Bold</vt:lpstr>
      <vt:lpstr>Arimo Bold</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Management System</dc:title>
  <dc:creator/>
  <cp:lastModifiedBy>pooja chauhan</cp:lastModifiedBy>
  <cp:revision>2</cp:revision>
  <dcterms:created xsi:type="dcterms:W3CDTF">2006-08-16T00:00:00Z</dcterms:created>
  <dcterms:modified xsi:type="dcterms:W3CDTF">2025-08-13T02:00:07Z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0CAEB0C14A0E4F4AB2FAC1C4DDF3427F_12</vt:lpwstr>
  </property>
  <property fmtid="{D5CDD505-2E9C-101B-9397-08002B2CF9AE}" pid="3" name="KSOProductBuildVer">
    <vt:lpwstr>1033-12.2.0.22222</vt:lpwstr>
  </property>
</Properties>
</file>