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33" r:id="rId7"/>
    <p:sldId id="534" r:id="rId8"/>
    <p:sldId id="547" r:id="rId9"/>
    <p:sldId id="548" r:id="rId10"/>
    <p:sldId id="549" r:id="rId11"/>
    <p:sldId id="550" r:id="rId12"/>
    <p:sldId id="539" r:id="rId13"/>
    <p:sldId id="555" r:id="rId14"/>
    <p:sldId id="552" r:id="rId15"/>
    <p:sldId id="554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E7656-2BCF-40BA-5AEB-A1A2F244C4D4}" v="746" dt="2024-06-26T15:55:56.050"/>
    <p1510:client id="{892678AB-894F-D687-C354-35263B4066F7}" v="1" dt="2024-06-26T17:22:40.2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ea typeface="+mj-lt"/>
                <a:cs typeface="+mj-lt"/>
              </a:rPr>
              <a:t>Understanding Standard Deviation</a:t>
            </a:r>
            <a:endParaRPr lang="en-US" dirty="0"/>
          </a:p>
          <a:p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"/>
              </a:rPr>
              <a:t>-Pooja Preethi Mugan 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892B3D-E458-CCB5-9B6B-527F9135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26" y="609498"/>
            <a:ext cx="8861702" cy="1309579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Standard Deviation vs. Mean</a:t>
            </a:r>
            <a:endParaRPr lang="en-US" sz="360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178E7-CE36-DFF7-5725-D95665129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52013" y="2178361"/>
            <a:ext cx="4349910" cy="101099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Standard Deviation Less Than the Mean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39C3F-C993-84BC-58AD-47F8A9B6F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6194" y="3425336"/>
            <a:ext cx="4328605" cy="1864793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sz="2400" dirty="0">
                <a:ea typeface="+mn-lt"/>
                <a:cs typeface="+mn-lt"/>
              </a:rPr>
              <a:t>Consistency</a:t>
            </a:r>
            <a:endParaRPr lang="en-US" sz="2400">
              <a:ea typeface="+mn-lt"/>
            </a:endParaRPr>
          </a:p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sz="2400" dirty="0">
                <a:ea typeface="+mn-lt"/>
                <a:cs typeface="+mn-lt"/>
              </a:rPr>
              <a:t>Low Spread</a:t>
            </a:r>
          </a:p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sz="2400" dirty="0">
                <a:ea typeface="+mn-lt"/>
                <a:cs typeface="+mn-lt"/>
              </a:rPr>
              <a:t>Predictability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1BD4F1-13DF-4DD4-8EF6-B02117898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101" y="2135552"/>
            <a:ext cx="4354873" cy="1055120"/>
          </a:xfrm>
        </p:spPr>
        <p:txBody>
          <a:bodyPr/>
          <a:lstStyle/>
          <a:p>
            <a:r>
              <a:rPr lang="en-US"/>
              <a:t>Standard Deviation Greater Than the Mean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2C5FF1-9269-3083-1D98-CAB23112BE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70960" y="3425336"/>
            <a:ext cx="4345727" cy="1856232"/>
          </a:xfrm>
        </p:spPr>
        <p:txBody>
          <a:bodyPr/>
          <a:lstStyle/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sz="2400" dirty="0">
                <a:ea typeface="+mn-lt"/>
                <a:cs typeface="+mn-lt"/>
              </a:rPr>
              <a:t>Inconsistency</a:t>
            </a:r>
            <a:endParaRPr lang="en-US" dirty="0"/>
          </a:p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sz="2400" dirty="0">
                <a:ea typeface="+mn-lt"/>
                <a:cs typeface="+mn-lt"/>
              </a:rPr>
              <a:t>High Spread</a:t>
            </a:r>
          </a:p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sz="2400" dirty="0">
                <a:ea typeface="+mn-lt"/>
                <a:cs typeface="+mn-lt"/>
              </a:rPr>
              <a:t>Unpredictability</a:t>
            </a:r>
          </a:p>
        </p:txBody>
      </p:sp>
    </p:spTree>
    <p:extLst>
      <p:ext uri="{BB962C8B-B14F-4D97-AF65-F5344CB8AC3E}">
        <p14:creationId xmlns:p14="http://schemas.microsoft.com/office/powerpoint/2010/main" val="314730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027-4B10-72CA-A8B2-59D7038DD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945"/>
            <a:ext cx="9144000" cy="1069848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Practical Uses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44BCC-B042-AD3B-A3E8-68CFCC535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118" y="2819296"/>
            <a:ext cx="10736634" cy="32675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Why is Standard Deviation Useful?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Comparing Datasets:</a:t>
            </a:r>
            <a:r>
              <a:rPr lang="en-US" dirty="0">
                <a:ea typeface="+mn-lt"/>
                <a:cs typeface="+mn-lt"/>
              </a:rPr>
              <a:t> Understand differences in variability.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Risk Assessment:</a:t>
            </a:r>
            <a:r>
              <a:rPr lang="en-US" dirty="0">
                <a:ea typeface="+mn-lt"/>
                <a:cs typeface="+mn-lt"/>
              </a:rPr>
              <a:t> Measure investment risk.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Quality Control:</a:t>
            </a:r>
            <a:r>
              <a:rPr lang="en-US" dirty="0">
                <a:ea typeface="+mn-lt"/>
                <a:cs typeface="+mn-lt"/>
              </a:rPr>
              <a:t> Monitor product consistency.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Understanding Distribution:</a:t>
            </a:r>
            <a:r>
              <a:rPr lang="en-US" dirty="0">
                <a:ea typeface="+mn-lt"/>
                <a:cs typeface="+mn-lt"/>
              </a:rPr>
              <a:t> Analyze data spread in normal distributions.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3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BA16A-B559-2444-F08C-3A29860E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557870"/>
          </a:xfrm>
        </p:spPr>
        <p:txBody>
          <a:bodyPr/>
          <a:lstStyle/>
          <a:p>
            <a:r>
              <a:rPr lang="en-US" sz="5400" b="0" dirty="0">
                <a:latin typeface="TW Cen MT"/>
              </a:rPr>
              <a:t>SUMMARY</a:t>
            </a:r>
            <a:endParaRPr lang="en-US" sz="5400" b="0">
              <a:solidFill>
                <a:srgbClr val="000000"/>
              </a:solidFill>
              <a:latin typeface="TW Cen MT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CA060A-80FF-445E-D3C1-9B5E5D9107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6824" y="2971561"/>
            <a:ext cx="10279054" cy="2438434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800" dirty="0">
                <a:cs typeface="Segoe UI Light"/>
              </a:rPr>
              <a:t>Standard deviation measures data spread around the mean.</a:t>
            </a:r>
            <a:endParaRPr lang="en-US" sz="2800" dirty="0">
              <a:solidFill>
                <a:srgbClr val="000000"/>
              </a:solidFill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800" dirty="0">
                <a:cs typeface="Segoe UI Light"/>
              </a:rPr>
              <a:t>Provides insights into the variability of a dataset.</a:t>
            </a:r>
            <a:endParaRPr lang="en-US" sz="2800" dirty="0">
              <a:solidFill>
                <a:srgbClr val="000000"/>
              </a:solidFill>
              <a:cs typeface="Segoe UI Ligh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800" dirty="0">
                <a:cs typeface="Segoe UI Light"/>
              </a:rPr>
              <a:t>Essential tool in statistics for analysis and decision-making.</a:t>
            </a:r>
            <a:endParaRPr lang="en-US" sz="2800" dirty="0">
              <a:solidFill>
                <a:srgbClr val="000000"/>
              </a:solidFill>
              <a:cs typeface="Segoe UI Ligh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srgbClr val="000000"/>
              </a:solidFill>
              <a:cs typeface="Segoe UI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-Pooja Preethi Mugan M​</a:t>
            </a:r>
          </a:p>
          <a:p>
            <a:pPr algn="l"/>
            <a:r>
              <a:rPr lang="en-US" dirty="0">
                <a:latin typeface="Segoe UI Light"/>
                <a:ea typeface="Calibri"/>
                <a:cs typeface="Segoe UI Light"/>
              </a:rPr>
              <a:t>mppm167@gmail.com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92" y="732318"/>
            <a:ext cx="8878824" cy="1069848"/>
          </a:xfrm>
        </p:spPr>
        <p:txBody>
          <a:bodyPr>
            <a:normAutofit/>
          </a:bodyPr>
          <a:lstStyle/>
          <a:p>
            <a:pPr algn="ctr"/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123" y="2085847"/>
            <a:ext cx="7701204" cy="40900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Introduction to Standard Deviation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Calculating the Standard Deviation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Example Calculation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 Standard Deviation VS Mean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Practical Uses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/>
                <a:cs typeface="Segoe UI Ligh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486699"/>
            <a:ext cx="7735824" cy="2376132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5400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What is Standard Deviation?</a:t>
            </a:r>
            <a:endParaRPr lang="en-US" sz="36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6962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 sz="2400" dirty="0">
                <a:ea typeface="+mn-lt"/>
                <a:cs typeface="+mn-lt"/>
              </a:rPr>
              <a:t>A measure of the dispersion or spread of data points </a:t>
            </a:r>
            <a:r>
              <a:rPr lang="en-US" sz="2400">
                <a:ea typeface="+mn-lt"/>
                <a:cs typeface="+mn-lt"/>
              </a:rPr>
              <a:t>around the mean.</a:t>
            </a:r>
            <a:endParaRPr lang="en-US">
              <a:ea typeface="+mn-lt"/>
            </a:endParaRPr>
          </a:p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 sz="2400">
                <a:ea typeface="+mn-lt"/>
                <a:cs typeface="+mn-lt"/>
              </a:rPr>
              <a:t>Indicates the variability within a dataset.</a:t>
            </a:r>
            <a:endParaRPr lang="en-US"/>
          </a:p>
          <a:p>
            <a:endParaRPr lang="en-US" sz="2400" dirty="0"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143" y="778111"/>
            <a:ext cx="9144000" cy="106984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Calculating the Mean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535" y="2697190"/>
            <a:ext cx="9590168" cy="34259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Step 1: Compute the Mean (Average)</a:t>
            </a:r>
            <a:endParaRPr lang="en-US" dirty="0"/>
          </a:p>
          <a:p>
            <a:pPr algn="l"/>
            <a:endParaRPr lang="en-US" b="1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Sum of all data points divided by the number of data points.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C4C41-1FE6-576E-11F6-EAA2B082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24" y="4415767"/>
            <a:ext cx="3943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7566-45B7-EE5A-1FC7-3236AA6D0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0469"/>
            <a:ext cx="9144000" cy="1069848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Calculating Deviations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80C58-201D-49A2-B310-2A716807C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8118" y="2861291"/>
            <a:ext cx="7068312" cy="29601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      Step 2: Calculate Deviations</a:t>
            </a:r>
          </a:p>
          <a:p>
            <a:endParaRPr lang="en-US" dirty="0">
              <a:cs typeface="Segoe UI Light"/>
            </a:endParaRPr>
          </a:p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dirty="0">
                <a:ea typeface="+mn-lt"/>
                <a:cs typeface="+mn-lt"/>
              </a:rPr>
              <a:t>Difference between each data point and the mean.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9219B-6C91-3CC3-C315-CB7F3ECA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617" y="4585141"/>
            <a:ext cx="5219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4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683E-7D52-F6C2-32CB-87ECFFFC3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2754"/>
            <a:ext cx="9144000" cy="1069848"/>
          </a:xfrm>
        </p:spPr>
        <p:txBody>
          <a:bodyPr/>
          <a:lstStyle/>
          <a:p>
            <a:r>
              <a:rPr lang="en-US" sz="4400" b="0" dirty="0">
                <a:ea typeface="+mj-lt"/>
                <a:cs typeface="+mj-lt"/>
              </a:rPr>
              <a:t>Squaring the Deviations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892D5-4273-9F40-9793-16E803E21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871" y="2699432"/>
            <a:ext cx="9645412" cy="32247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Step 3: Square Each Deviation</a:t>
            </a:r>
          </a:p>
          <a:p>
            <a:endParaRPr lang="en-US" dirty="0">
              <a:cs typeface="Segoe UI Light"/>
            </a:endParaRPr>
          </a:p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 dirty="0">
                <a:ea typeface="+mn-lt"/>
                <a:cs typeface="+mn-lt"/>
              </a:rPr>
              <a:t>Ensures all values are positive and gives more weight to larger differences.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32DEA-F5C4-9400-DEC2-27D0D603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04" y="4468980"/>
            <a:ext cx="6096000" cy="7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D062-5B46-6F66-D32A-F48F6A88C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2957"/>
            <a:ext cx="9144000" cy="1069848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Finding the Variance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F8EE3-077E-973D-A1E2-2DC5DE3F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770" y="2862225"/>
            <a:ext cx="10407412" cy="34129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Step 4: Compute the Variance</a:t>
            </a:r>
          </a:p>
          <a:p>
            <a:endParaRPr lang="en-US" dirty="0">
              <a:cs typeface="Segoe UI Light"/>
            </a:endParaRPr>
          </a:p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>
                <a:ea typeface="+mn-lt"/>
                <a:cs typeface="+mn-lt"/>
              </a:rPr>
              <a:t>Average of the squared deviations.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33993-7D6A-F1DA-A6C6-9D28DA0BF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4255028"/>
            <a:ext cx="58293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CB2A-D666-956E-E6E6-5D868D343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986" y="1017447"/>
            <a:ext cx="9144000" cy="1069848"/>
          </a:xfrm>
        </p:spPr>
        <p:txBody>
          <a:bodyPr/>
          <a:lstStyle/>
          <a:p>
            <a:r>
              <a:rPr lang="en-US"/>
              <a:t>Calculating Standard Deviation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7BDAE-C091-011A-CB92-B242CB3D5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78" y="2751619"/>
            <a:ext cx="10334025" cy="31719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Step 5: Standard Deviation</a:t>
            </a:r>
          </a:p>
          <a:p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Square root of the variance.</a:t>
            </a:r>
            <a:endParaRPr lang="en-US" dirty="0"/>
          </a:p>
          <a:p>
            <a:endParaRPr lang="en-US" dirty="0">
              <a:cs typeface="Segoe U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97741-7AA0-FA9E-EDEF-AD70AF02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342862"/>
            <a:ext cx="6096000" cy="11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9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095" y="187756"/>
            <a:ext cx="8878824" cy="1069848"/>
          </a:xfrm>
        </p:spPr>
        <p:txBody>
          <a:bodyPr/>
          <a:lstStyle/>
          <a:p>
            <a:pPr algn="ctr"/>
            <a:r>
              <a:rPr lang="en-US" b="0" dirty="0">
                <a:ea typeface="+mj-lt"/>
                <a:cs typeface="+mj-lt"/>
              </a:rPr>
              <a:t>Example Calculation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922416-FB8C-9D5F-7764-972E6430C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22070"/>
              </p:ext>
            </p:extLst>
          </p:nvPr>
        </p:nvGraphicFramePr>
        <p:xfrm>
          <a:off x="1720921" y="1438382"/>
          <a:ext cx="9006114" cy="48256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5727">
                  <a:extLst>
                    <a:ext uri="{9D8B030D-6E8A-4147-A177-3AD203B41FA5}">
                      <a16:colId xmlns:a16="http://schemas.microsoft.com/office/drawing/2014/main" val="4211145154"/>
                    </a:ext>
                  </a:extLst>
                </a:gridCol>
                <a:gridCol w="852714">
                  <a:extLst>
                    <a:ext uri="{9D8B030D-6E8A-4147-A177-3AD203B41FA5}">
                      <a16:colId xmlns:a16="http://schemas.microsoft.com/office/drawing/2014/main" val="802749180"/>
                    </a:ext>
                  </a:extLst>
                </a:gridCol>
                <a:gridCol w="1299026">
                  <a:extLst>
                    <a:ext uri="{9D8B030D-6E8A-4147-A177-3AD203B41FA5}">
                      <a16:colId xmlns:a16="http://schemas.microsoft.com/office/drawing/2014/main" val="2052452655"/>
                    </a:ext>
                  </a:extLst>
                </a:gridCol>
                <a:gridCol w="2195284">
                  <a:extLst>
                    <a:ext uri="{9D8B030D-6E8A-4147-A177-3AD203B41FA5}">
                      <a16:colId xmlns:a16="http://schemas.microsoft.com/office/drawing/2014/main" val="2300549937"/>
                    </a:ext>
                  </a:extLst>
                </a:gridCol>
                <a:gridCol w="1467800">
                  <a:extLst>
                    <a:ext uri="{9D8B030D-6E8A-4147-A177-3AD203B41FA5}">
                      <a16:colId xmlns:a16="http://schemas.microsoft.com/office/drawing/2014/main" val="822917816"/>
                    </a:ext>
                  </a:extLst>
                </a:gridCol>
                <a:gridCol w="1705563">
                  <a:extLst>
                    <a:ext uri="{9D8B030D-6E8A-4147-A177-3AD203B41FA5}">
                      <a16:colId xmlns:a16="http://schemas.microsoft.com/office/drawing/2014/main" val="2734765861"/>
                    </a:ext>
                  </a:extLst>
                </a:gridCol>
              </a:tblGrid>
              <a:tr h="130694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Data Points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Mean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Deviations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Squared Deviations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Variance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Standard Deviation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130293"/>
                  </a:ext>
                </a:extLst>
              </a:tr>
              <a:tr h="7037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-1.2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1.44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2.96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1.720465053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86871"/>
                  </a:ext>
                </a:extLst>
              </a:tr>
              <a:tr h="7037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7.84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1.720465053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90383"/>
                  </a:ext>
                </a:extLst>
              </a:tr>
              <a:tr h="7037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0.64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2.96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1.720465053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858081"/>
                  </a:ext>
                </a:extLst>
              </a:tr>
              <a:tr h="7037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-0.2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2.96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1.720465053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41477"/>
                  </a:ext>
                </a:extLst>
              </a:tr>
              <a:tr h="7037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-2.2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4.84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2.96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1.720465053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3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Understanding Standard Deviation </vt:lpstr>
      <vt:lpstr>CONTENTS</vt:lpstr>
      <vt:lpstr> What is Standard Deviation?  </vt:lpstr>
      <vt:lpstr>Calculating the Mean</vt:lpstr>
      <vt:lpstr>Calculating Deviations</vt:lpstr>
      <vt:lpstr>Squaring the Deviations</vt:lpstr>
      <vt:lpstr>Finding the Variance</vt:lpstr>
      <vt:lpstr>Calculating Standard Deviation</vt:lpstr>
      <vt:lpstr>Example Calculation</vt:lpstr>
      <vt:lpstr>Standard Deviation vs. Mean </vt:lpstr>
      <vt:lpstr>Practical Uses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/>
  <cp:lastModifiedBy/>
  <cp:revision>294</cp:revision>
  <dcterms:created xsi:type="dcterms:W3CDTF">2024-06-26T14:02:11Z</dcterms:created>
  <dcterms:modified xsi:type="dcterms:W3CDTF">2024-06-26T17:23:16Z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