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20"/>
  </p:notesMasterIdLst>
  <p:handoutMasterIdLst>
    <p:handoutMasterId r:id="rId21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1" r:id="rId11"/>
    <p:sldId id="342" r:id="rId12"/>
    <p:sldId id="343" r:id="rId13"/>
    <p:sldId id="344" r:id="rId14"/>
    <p:sldId id="345" r:id="rId15"/>
    <p:sldId id="346" r:id="rId16"/>
    <p:sldId id="340" r:id="rId17"/>
    <p:sldId id="347" r:id="rId18"/>
    <p:sldId id="30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C354E-AF2A-5718-EF95-F4FCC50C3686}" v="672" dt="2024-07-17T07:53:20.190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69" d="100"/>
          <a:sy n="69" d="100"/>
        </p:scale>
        <p:origin x="484" y="4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7/16/2024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7/16/2024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eD9GwQQIGJ3Fc3CNVzT-0sIeuvnGQdmd?usp=sharing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hyperlink" Target="mailto:&#8195;&#8195;mppm167@gmail.com" TargetMode="External"/><Relationship Id="rId4" Type="http://schemas.openxmlformats.org/officeDocument/2006/relationships/hyperlink" Target="https://drive.google.com/file/d/1mo3QxIafZa-_a8gc3c-Lz-YPqKtXrqA-/view?usp=shari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45631" y="3657090"/>
            <a:ext cx="6151205" cy="208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Pooja Preethi Mugan M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Christ College of Engineering and Technology, Moolakulam, Pondicherry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045" y="2792871"/>
            <a:ext cx="7793089" cy="1523350"/>
          </a:xfrm>
        </p:spPr>
        <p:txBody>
          <a:bodyPr>
            <a:normAutofit/>
          </a:bodyPr>
          <a:lstStyle/>
          <a:p>
            <a:r>
              <a:rPr lang="en-GB" sz="3200" dirty="0">
                <a:ea typeface="+mn-lt"/>
                <a:cs typeface="+mn-lt"/>
              </a:rPr>
              <a:t>Retail Insights from Super Store Data</a:t>
            </a:r>
            <a:endParaRPr lang="en-US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44" y="594864"/>
            <a:ext cx="9498948" cy="709130"/>
          </a:xfrm>
        </p:spPr>
        <p:txBody>
          <a:bodyPr>
            <a:normAutofit fontScale="90000"/>
          </a:bodyPr>
          <a:lstStyle/>
          <a:p>
            <a:pPr algn="ctr"/>
            <a:r>
              <a:rPr lang="en-GB" b="0" dirty="0">
                <a:ea typeface="+mj-lt"/>
                <a:cs typeface="+mj-lt"/>
              </a:rPr>
              <a:t>Profit Analysis</a:t>
            </a:r>
            <a:endParaRPr lang="en-US" dirty="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j-lt"/>
              <a:cs typeface="+mj-lt"/>
            </a:endParaRPr>
          </a:p>
          <a:p>
            <a:endParaRPr lang="en-GB" b="0" dirty="0">
              <a:ea typeface="+mj-lt"/>
              <a:cs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DB6BE-5713-9DF0-2534-F428E0E55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30" y="1550220"/>
            <a:ext cx="4612562" cy="863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7E3559-279E-3FE4-F3B4-C220FDDEA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81" y="2565275"/>
            <a:ext cx="4452349" cy="36024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57894C-E6B6-5871-0863-073E17343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0903" y="1554232"/>
            <a:ext cx="5993901" cy="8984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DBB8CF-FD11-EA76-6654-780523FB2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1478" y="2561155"/>
            <a:ext cx="4092755" cy="364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3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44" y="594864"/>
            <a:ext cx="10706161" cy="709130"/>
          </a:xfrm>
        </p:spPr>
        <p:txBody>
          <a:bodyPr>
            <a:normAutofit fontScale="90000"/>
          </a:bodyPr>
          <a:lstStyle/>
          <a:p>
            <a:pPr algn="ctr"/>
            <a:r>
              <a:rPr lang="en-GB" b="0" dirty="0">
                <a:ea typeface="+mj-lt"/>
                <a:cs typeface="+mj-lt"/>
              </a:rPr>
              <a:t>Customer Segments Analysis</a:t>
            </a:r>
            <a:endParaRPr lang="en-US" dirty="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j-lt"/>
              <a:cs typeface="+mj-lt"/>
            </a:endParaRPr>
          </a:p>
          <a:p>
            <a:endParaRPr lang="en-GB" b="0" dirty="0">
              <a:ea typeface="+mj-lt"/>
              <a:cs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E0BF11-C933-9BF4-4472-8271ECF99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4" y="1530422"/>
            <a:ext cx="5175714" cy="7662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10DC38-68F2-B5B8-3513-D219B73AC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97" y="2399443"/>
            <a:ext cx="4037209" cy="37800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FF9D93-8814-CB12-B7BB-23CD4BD9A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852" y="1571518"/>
            <a:ext cx="5694880" cy="692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224421-F9CB-D0DA-D5BB-761429252A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735" y="2353853"/>
            <a:ext cx="4418103" cy="386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1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29" y="201021"/>
            <a:ext cx="11485285" cy="709130"/>
          </a:xfrm>
        </p:spPr>
        <p:txBody>
          <a:bodyPr>
            <a:normAutofit fontScale="90000"/>
          </a:bodyPr>
          <a:lstStyle/>
          <a:p>
            <a:pPr algn="ctr"/>
            <a:r>
              <a:rPr lang="en-GB" b="0" dirty="0">
                <a:ea typeface="+mj-lt"/>
                <a:cs typeface="+mj-lt"/>
              </a:rPr>
              <a:t>Regional Insights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j-lt"/>
              <a:cs typeface="+mj-lt"/>
            </a:endParaRPr>
          </a:p>
          <a:p>
            <a:endParaRPr lang="en-GB" b="0" dirty="0">
              <a:ea typeface="+mj-lt"/>
              <a:cs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683B2-F006-3B75-7E54-5BF05FCAE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35" y="1142358"/>
            <a:ext cx="5385371" cy="73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5D4BC-F0C2-78C7-99BC-CC9422705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98" y="1988265"/>
            <a:ext cx="4993668" cy="45767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E8F7DD-D86D-91AF-F957-D6D984595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260" y="1098585"/>
            <a:ext cx="5929793" cy="765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8CA445-FE87-9CAD-F8F6-F29965E2D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3485" y="1889321"/>
            <a:ext cx="5621568" cy="479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25" y="370589"/>
            <a:ext cx="9839643" cy="900269"/>
          </a:xfrm>
        </p:spPr>
        <p:txBody>
          <a:bodyPr>
            <a:normAutofit/>
          </a:bodyPr>
          <a:lstStyle/>
          <a:p>
            <a:pPr algn="ctr"/>
            <a:r>
              <a:rPr lang="en-GB" b="0" dirty="0">
                <a:ea typeface="+mj-lt"/>
                <a:cs typeface="+mj-lt"/>
              </a:rPr>
              <a:t>Summary of Key Insights</a:t>
            </a:r>
            <a:endParaRPr lang="en-US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8100" y="1431693"/>
            <a:ext cx="9054954" cy="41588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§"/>
            </a:pPr>
            <a:endParaRPr lang="en-US" sz="2400" dirty="0"/>
          </a:p>
          <a:p>
            <a:pPr>
              <a:buFont typeface="Wingdings"/>
              <a:buChar char="§"/>
            </a:pPr>
            <a:r>
              <a:rPr lang="en-US" sz="2400" b="1" dirty="0">
                <a:ea typeface="+mn-lt"/>
                <a:cs typeface="+mn-lt"/>
              </a:rPr>
              <a:t>Total Sales:</a:t>
            </a:r>
            <a:r>
              <a:rPr lang="en-US" sz="2400" dirty="0">
                <a:ea typeface="+mn-lt"/>
                <a:cs typeface="+mn-lt"/>
              </a:rPr>
              <a:t> $2297200.8603000003</a:t>
            </a:r>
            <a:endParaRPr lang="en-US" sz="2400" dirty="0"/>
          </a:p>
          <a:p>
            <a:pPr>
              <a:buFont typeface="Wingdings"/>
              <a:buChar char="§"/>
            </a:pPr>
            <a:r>
              <a:rPr lang="en-US" sz="2400" b="1" dirty="0">
                <a:ea typeface="+mn-lt"/>
                <a:cs typeface="+mn-lt"/>
              </a:rPr>
              <a:t>Total Profit:</a:t>
            </a:r>
            <a:r>
              <a:rPr lang="en-US" sz="2400" dirty="0">
                <a:ea typeface="+mn-lt"/>
                <a:cs typeface="+mn-lt"/>
              </a:rPr>
              <a:t> $286,397.02  </a:t>
            </a:r>
            <a:endParaRPr lang="en-US" sz="2400">
              <a:solidFill>
                <a:srgbClr val="212121"/>
              </a:solidFill>
              <a:latin typeface="Consolas"/>
            </a:endParaRPr>
          </a:p>
          <a:p>
            <a:pPr>
              <a:buFont typeface="Wingdings"/>
              <a:buChar char="§"/>
            </a:pPr>
            <a:r>
              <a:rPr lang="en-US" sz="2400" b="1" dirty="0">
                <a:ea typeface="+mn-lt"/>
                <a:cs typeface="+mn-lt"/>
              </a:rPr>
              <a:t>Top Sales Category:</a:t>
            </a:r>
            <a:r>
              <a:rPr lang="en-US" sz="2400" dirty="0">
                <a:ea typeface="+mn-lt"/>
                <a:cs typeface="+mn-lt"/>
              </a:rPr>
              <a:t> Technology</a:t>
            </a:r>
            <a:endParaRPr lang="en-US" sz="2400" dirty="0"/>
          </a:p>
          <a:p>
            <a:pPr>
              <a:buFont typeface="Wingdings"/>
              <a:buChar char="§"/>
            </a:pPr>
            <a:r>
              <a:rPr lang="en-US" sz="2400" b="1" dirty="0">
                <a:ea typeface="+mn-lt"/>
                <a:cs typeface="+mn-lt"/>
              </a:rPr>
              <a:t>Top Customer Segment:</a:t>
            </a:r>
            <a:r>
              <a:rPr lang="en-US" sz="2400" dirty="0">
                <a:ea typeface="+mn-lt"/>
                <a:cs typeface="+mn-lt"/>
              </a:rPr>
              <a:t> Consumer:   5191</a:t>
            </a:r>
          </a:p>
          <a:p>
            <a:pPr>
              <a:buFont typeface="Wingdings"/>
              <a:buChar char="§"/>
            </a:pPr>
            <a:r>
              <a:rPr lang="en-US" sz="2400" b="1" dirty="0">
                <a:ea typeface="+mn-lt"/>
                <a:cs typeface="+mn-lt"/>
              </a:rPr>
              <a:t>Most Used Shipping Mode:</a:t>
            </a:r>
            <a:r>
              <a:rPr lang="en-US" sz="2400" dirty="0">
                <a:ea typeface="+mn-lt"/>
                <a:cs typeface="+mn-lt"/>
              </a:rPr>
              <a:t> Standard Class :</a:t>
            </a:r>
            <a:r>
              <a:rPr lang="en-US" sz="2400" dirty="0">
                <a:solidFill>
                  <a:srgbClr val="212121"/>
                </a:solidFill>
                <a:latin typeface="Consolas"/>
                <a:ea typeface="+mn-lt"/>
                <a:cs typeface="+mn-lt"/>
              </a:rPr>
              <a:t>  </a:t>
            </a:r>
            <a:r>
              <a:rPr lang="en-US" sz="2400" dirty="0">
                <a:ea typeface="+mn-lt"/>
                <a:cs typeface="+mn-lt"/>
              </a:rPr>
              <a:t>5968</a:t>
            </a:r>
            <a:r>
              <a:rPr lang="en-US" sz="1100" dirty="0">
                <a:solidFill>
                  <a:srgbClr val="212121"/>
                </a:solidFill>
                <a:latin typeface="Consolas"/>
                <a:ea typeface="+mn-lt"/>
                <a:cs typeface="+mn-lt"/>
              </a:rPr>
              <a:t>
</a:t>
            </a:r>
            <a:br>
              <a:rPr lang="en-US" sz="1100" dirty="0">
                <a:solidFill>
                  <a:srgbClr val="212121"/>
                </a:solidFill>
                <a:latin typeface="Consolas"/>
                <a:ea typeface="+mn-lt"/>
                <a:cs typeface="+mn-lt"/>
              </a:rPr>
            </a:br>
            <a:endParaRPr lang="en-US" sz="1100" dirty="0">
              <a:solidFill>
                <a:srgbClr val="212121"/>
              </a:solidFill>
              <a:latin typeface="Consolas"/>
            </a:endParaRPr>
          </a:p>
          <a:p>
            <a:pPr>
              <a:buFont typeface="Wingdings"/>
              <a:buChar char="§"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8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577" y="370589"/>
            <a:ext cx="9941162" cy="89893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Project Information and Source Code</a:t>
            </a:r>
            <a:endParaRPr lang="en-US" dirty="0"/>
          </a:p>
          <a:p>
            <a:endParaRPr lang="en-GB" b="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6516" y="1431693"/>
            <a:ext cx="9290903" cy="43812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/>
              <a:t> 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 sz="2400" dirty="0"/>
              <a:t>Source Code: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>
                <a:ea typeface="+mn-lt"/>
                <a:cs typeface="+mn-lt"/>
                <a:hlinkClick r:id="rId3"/>
              </a:rPr>
              <a:t>Google Colab 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 Dataset: </a:t>
            </a:r>
            <a:r>
              <a:rPr lang="en-US" sz="2400" dirty="0">
                <a:hlinkClick r:id="rId4"/>
              </a:rPr>
              <a:t>Analysis of Super Store</a:t>
            </a:r>
            <a:endParaRPr lang="en-US" sz="2400"/>
          </a:p>
          <a:p>
            <a:pPr marL="0" indent="0" algn="ctr">
              <a:buNone/>
            </a:pPr>
            <a:r>
              <a:rPr lang="en-US" sz="2400" dirty="0"/>
              <a:t> Mail: </a:t>
            </a:r>
            <a:r>
              <a:rPr lang="en-US" sz="2400" dirty="0">
                <a:hlinkClick r:id="rId5"/>
              </a:rPr>
              <a:t>mppm167@gmail.com</a:t>
            </a:r>
            <a:r>
              <a:rPr lang="en-US" sz="2400" dirty="0"/>
              <a:t> </a:t>
            </a:r>
          </a:p>
          <a:p>
            <a:pPr marL="0" indent="0" algn="ctr">
              <a:buNone/>
            </a:pPr>
            <a:r>
              <a:rPr lang="en-US" sz="2400" dirty="0"/>
              <a:t>AICTE Internship Student </a:t>
            </a:r>
          </a:p>
          <a:p>
            <a:pPr marL="0" indent="0" algn="ctr">
              <a:buNone/>
            </a:pPr>
            <a:r>
              <a:rPr lang="en-US" sz="2400" dirty="0"/>
              <a:t>Registration ID : STU666842a3d23121718108835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733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161871" cy="377780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404341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ea typeface="+mn-lt"/>
                <a:cs typeface="+mn-lt"/>
              </a:rPr>
              <a:t>Understanding sales performance, profit margins, and customer segments is crucial for making informed business decisions. 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ea typeface="+mn-lt"/>
                <a:cs typeface="+mn-lt"/>
              </a:rPr>
              <a:t>However, raw data from the Super Store lacks the organization and analysis needed to extract actionable insights.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18" y="550417"/>
            <a:ext cx="10033707" cy="7901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10531433" cy="87058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002C6B-CA7F-42B1-1B85-176118777D07}"/>
              </a:ext>
            </a:extLst>
          </p:cNvPr>
          <p:cNvSpPr txBox="1"/>
          <p:nvPr/>
        </p:nvSpPr>
        <p:spPr>
          <a:xfrm>
            <a:off x="666998" y="1913907"/>
            <a:ext cx="874023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2400" b="1" dirty="0"/>
              <a:t>Objective:</a:t>
            </a:r>
            <a:r>
              <a:rPr lang="en-US" sz="2400" dirty="0"/>
              <a:t> To analyze the Super Store dataset to uncover trends and insights related to sales, profit, and customer segments.</a:t>
            </a:r>
          </a:p>
          <a:p>
            <a:pPr>
              <a:buFont typeface=""/>
              <a:buChar char="•"/>
            </a:pPr>
            <a:r>
              <a:rPr lang="en-US" sz="2400" b="1" dirty="0"/>
              <a:t>Approach:</a:t>
            </a:r>
            <a:r>
              <a:rPr lang="en-US" sz="2400" dirty="0"/>
              <a:t> Perform data cleaning and transformation, followed by exploratory data analysis (EDA) to visualize and interpret key metrics.</a:t>
            </a:r>
          </a:p>
          <a:p>
            <a:pPr>
              <a:buFont typeface=""/>
              <a:buChar char="•"/>
            </a:pPr>
            <a:r>
              <a:rPr lang="en-US" sz="2400" b="1" dirty="0"/>
              <a:t>Deliverables:</a:t>
            </a:r>
            <a:r>
              <a:rPr lang="en-US" sz="2400" dirty="0"/>
              <a:t> A detailed report and a PowerPoint presentation summarizing the findings and providing actionable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just"/>
            <a:r>
              <a:rPr lang="en-IN" sz="3600" b="1" dirty="0">
                <a:solidFill>
                  <a:schemeClr val="tx1"/>
                </a:solidFill>
                <a:ea typeface="+mn-lt"/>
                <a:cs typeface="+mn-lt"/>
              </a:rPr>
              <a:t>Business Analysts</a:t>
            </a:r>
            <a:r>
              <a:rPr lang="en-IN" sz="3600" b="1" dirty="0">
                <a:ea typeface="+mn-lt"/>
                <a:cs typeface="+mn-lt"/>
              </a:rPr>
              <a:t>:</a:t>
            </a:r>
            <a:r>
              <a:rPr lang="en-IN" sz="3600" dirty="0">
                <a:ea typeface="+mn-lt"/>
                <a:cs typeface="+mn-lt"/>
              </a:rPr>
              <a:t> To understand sales and profit trends for strategic planning.</a:t>
            </a:r>
            <a:endParaRPr lang="en-IN" sz="3600" dirty="0"/>
          </a:p>
          <a:p>
            <a:pPr algn="just"/>
            <a:r>
              <a:rPr lang="en-IN" sz="3600" b="1" dirty="0">
                <a:solidFill>
                  <a:schemeClr val="tx1"/>
                </a:solidFill>
                <a:ea typeface="+mn-lt"/>
                <a:cs typeface="+mn-lt"/>
              </a:rPr>
              <a:t>Marketing Teams:</a:t>
            </a:r>
            <a:r>
              <a:rPr lang="en-IN" sz="3600" dirty="0">
                <a:ea typeface="+mn-lt"/>
                <a:cs typeface="+mn-lt"/>
              </a:rPr>
              <a:t> To identify target customer segments and optimize marketing strategies.</a:t>
            </a:r>
            <a:endParaRPr lang="en-IN" dirty="0"/>
          </a:p>
          <a:p>
            <a:pPr algn="just"/>
            <a:r>
              <a:rPr lang="en-IN" sz="3600" b="1" dirty="0">
                <a:ea typeface="+mn-lt"/>
                <a:cs typeface="+mn-lt"/>
              </a:rPr>
              <a:t>Sales Managers:</a:t>
            </a:r>
            <a:r>
              <a:rPr lang="en-IN" sz="3600" dirty="0">
                <a:ea typeface="+mn-lt"/>
                <a:cs typeface="+mn-lt"/>
              </a:rPr>
              <a:t> To improve sales performance and manage discounts effectively.</a:t>
            </a:r>
            <a:endParaRPr lang="en-IN" dirty="0"/>
          </a:p>
          <a:p>
            <a:pPr algn="just"/>
            <a:r>
              <a:rPr lang="en-IN" sz="3600" b="1" dirty="0">
                <a:solidFill>
                  <a:schemeClr val="tx1"/>
                </a:solidFill>
                <a:ea typeface="+mn-lt"/>
                <a:cs typeface="+mn-lt"/>
              </a:rPr>
              <a:t>Supply Chain Managers:</a:t>
            </a:r>
            <a:r>
              <a:rPr lang="en-IN" sz="3600" dirty="0">
                <a:ea typeface="+mn-lt"/>
                <a:cs typeface="+mn-lt"/>
              </a:rPr>
              <a:t> To optimize shipping modes and improve logistics efficiency.</a:t>
            </a:r>
            <a:endParaRPr lang="en-IN" dirty="0"/>
          </a:p>
          <a:p>
            <a:pPr algn="just"/>
            <a:r>
              <a:rPr lang="en-IN" sz="3600" b="1" dirty="0">
                <a:solidFill>
                  <a:schemeClr val="tx1"/>
                </a:solidFill>
                <a:ea typeface="+mn-lt"/>
                <a:cs typeface="+mn-lt"/>
              </a:rPr>
              <a:t>Executives: </a:t>
            </a:r>
            <a:r>
              <a:rPr lang="en-IN" sz="3600" dirty="0">
                <a:ea typeface="+mn-lt"/>
                <a:cs typeface="+mn-lt"/>
              </a:rPr>
              <a:t>To make informed decisions based on comprehensive data insights.</a:t>
            </a:r>
            <a:endParaRPr lang="en-IN" dirty="0"/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2306" y="1462248"/>
            <a:ext cx="9027702" cy="52434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400" b="1" dirty="0">
                <a:ea typeface="+mn-lt"/>
                <a:cs typeface="+mn-lt"/>
              </a:rPr>
              <a:t>Technology Stack:</a:t>
            </a:r>
            <a:endParaRPr lang="en-IN" sz="2400"/>
          </a:p>
          <a:p>
            <a:pPr lvl="1">
              <a:lnSpc>
                <a:spcPct val="150000"/>
              </a:lnSpc>
            </a:pPr>
            <a:r>
              <a:rPr lang="en-IN" sz="2400" b="1" dirty="0">
                <a:ea typeface="+mn-lt"/>
                <a:cs typeface="+mn-lt"/>
              </a:rPr>
              <a:t>Data Analysis:</a:t>
            </a:r>
            <a:r>
              <a:rPr lang="en-IN" sz="2400" dirty="0">
                <a:ea typeface="+mn-lt"/>
                <a:cs typeface="+mn-lt"/>
              </a:rPr>
              <a:t> Python (Pandas, NumPy)</a:t>
            </a:r>
            <a:endParaRPr lang="en-IN" sz="2400" dirty="0"/>
          </a:p>
          <a:p>
            <a:pPr lvl="1">
              <a:lnSpc>
                <a:spcPct val="150000"/>
              </a:lnSpc>
            </a:pPr>
            <a:r>
              <a:rPr lang="en-IN" sz="2400" b="1" dirty="0">
                <a:ea typeface="+mn-lt"/>
                <a:cs typeface="+mn-lt"/>
              </a:rPr>
              <a:t>Visualization:</a:t>
            </a:r>
            <a:r>
              <a:rPr lang="en-IN" sz="2400" dirty="0">
                <a:ea typeface="+mn-lt"/>
                <a:cs typeface="+mn-lt"/>
              </a:rPr>
              <a:t> Matplotlib, PowerPoint</a:t>
            </a:r>
            <a:endParaRPr lang="en-IN" sz="2400" dirty="0"/>
          </a:p>
          <a:p>
            <a:pPr lvl="1">
              <a:lnSpc>
                <a:spcPct val="150000"/>
              </a:lnSpc>
            </a:pPr>
            <a:r>
              <a:rPr lang="en-IN" sz="2400" b="1" dirty="0">
                <a:ea typeface="+mn-lt"/>
                <a:cs typeface="+mn-lt"/>
              </a:rPr>
              <a:t>Data Storage and Processing:</a:t>
            </a:r>
            <a:r>
              <a:rPr lang="en-IN" sz="2400" dirty="0">
                <a:ea typeface="+mn-lt"/>
                <a:cs typeface="+mn-lt"/>
              </a:rPr>
              <a:t> Excel</a:t>
            </a:r>
          </a:p>
          <a:p>
            <a:pPr lvl="1">
              <a:lnSpc>
                <a:spcPct val="150000"/>
              </a:lnSpc>
            </a:pPr>
            <a:r>
              <a:rPr lang="en-IN" sz="2400" b="1" dirty="0">
                <a:ea typeface="+mn-lt"/>
                <a:cs typeface="+mn-lt"/>
              </a:rPr>
              <a:t>Presentation:</a:t>
            </a:r>
            <a:r>
              <a:rPr lang="en-IN" sz="2400" dirty="0">
                <a:ea typeface="+mn-lt"/>
                <a:cs typeface="+mn-lt"/>
              </a:rPr>
              <a:t> Microsoft PowerPoint</a:t>
            </a:r>
            <a:endParaRPr lang="en-IN" sz="2400" dirty="0"/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10620498" cy="8478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Technology Used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29" y="370589"/>
            <a:ext cx="7583332" cy="860685"/>
          </a:xfrm>
        </p:spPr>
        <p:txBody>
          <a:bodyPr>
            <a:normAutofit/>
          </a:bodyPr>
          <a:lstStyle/>
          <a:p>
            <a:r>
              <a:rPr lang="en-GB" b="0" dirty="0">
                <a:ea typeface="+mj-lt"/>
                <a:cs typeface="+mj-lt"/>
              </a:rPr>
              <a:t>Data Overview</a:t>
            </a:r>
            <a:endParaRPr lang="en-US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3296" y="798343"/>
            <a:ext cx="11598251" cy="605892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/>
              <a:buChar char="§"/>
            </a:pPr>
            <a:endParaRPr lang="en-US"/>
          </a:p>
          <a:p>
            <a:pPr>
              <a:buFont typeface="Wingdings"/>
              <a:buChar char="§"/>
            </a:pPr>
            <a:r>
              <a:rPr lang="en-US" sz="2100" b="1" dirty="0">
                <a:ea typeface="+mn-lt"/>
                <a:cs typeface="+mn-lt"/>
              </a:rPr>
              <a:t>Ship Mode:</a:t>
            </a:r>
            <a:r>
              <a:rPr lang="en-US" sz="2100" dirty="0">
                <a:ea typeface="+mn-lt"/>
                <a:cs typeface="+mn-lt"/>
              </a:rPr>
              <a:t> The shipping method used for the order (e.g., Second Class, Standard Class).</a:t>
            </a:r>
            <a:endParaRPr lang="en-US" sz="2100" dirty="0"/>
          </a:p>
          <a:p>
            <a:pPr>
              <a:buFont typeface="Wingdings"/>
              <a:buChar char="§"/>
            </a:pPr>
            <a:r>
              <a:rPr lang="en-US" sz="2100" b="1" dirty="0">
                <a:ea typeface="+mn-lt"/>
                <a:cs typeface="+mn-lt"/>
              </a:rPr>
              <a:t>Segment:</a:t>
            </a:r>
            <a:r>
              <a:rPr lang="en-US" sz="2100" dirty="0">
                <a:ea typeface="+mn-lt"/>
                <a:cs typeface="+mn-lt"/>
              </a:rPr>
              <a:t> The customer segment (e.g., Consumer, Corporate).</a:t>
            </a:r>
            <a:endParaRPr lang="en-US" sz="2100"/>
          </a:p>
          <a:p>
            <a:pPr>
              <a:buFont typeface="Wingdings"/>
              <a:buChar char="§"/>
            </a:pPr>
            <a:r>
              <a:rPr lang="en-US" sz="2100" b="1" dirty="0">
                <a:ea typeface="+mn-lt"/>
                <a:cs typeface="+mn-lt"/>
              </a:rPr>
              <a:t>Country:</a:t>
            </a:r>
            <a:r>
              <a:rPr lang="en-US" sz="2100" dirty="0">
                <a:ea typeface="+mn-lt"/>
                <a:cs typeface="+mn-lt"/>
              </a:rPr>
              <a:t> The country where the order was placed (typically "United States").</a:t>
            </a:r>
            <a:endParaRPr lang="en-US" sz="2100"/>
          </a:p>
          <a:p>
            <a:pPr>
              <a:buFont typeface="Wingdings"/>
              <a:buChar char="§"/>
            </a:pPr>
            <a:r>
              <a:rPr lang="en-US" sz="2100" b="1" dirty="0">
                <a:ea typeface="+mn-lt"/>
                <a:cs typeface="+mn-lt"/>
              </a:rPr>
              <a:t>City:</a:t>
            </a:r>
            <a:r>
              <a:rPr lang="en-US" sz="2100" dirty="0">
                <a:ea typeface="+mn-lt"/>
                <a:cs typeface="+mn-lt"/>
              </a:rPr>
              <a:t> The city where the order was placed.</a:t>
            </a:r>
            <a:endParaRPr lang="en-US" sz="2100"/>
          </a:p>
          <a:p>
            <a:pPr>
              <a:buFont typeface="Wingdings"/>
              <a:buChar char="§"/>
            </a:pPr>
            <a:r>
              <a:rPr lang="en-US" sz="2100" b="1" dirty="0">
                <a:ea typeface="+mn-lt"/>
                <a:cs typeface="+mn-lt"/>
              </a:rPr>
              <a:t>State:</a:t>
            </a:r>
            <a:r>
              <a:rPr lang="en-US" sz="2100" dirty="0">
                <a:ea typeface="+mn-lt"/>
                <a:cs typeface="+mn-lt"/>
              </a:rPr>
              <a:t> The state where the order was placed.</a:t>
            </a:r>
            <a:endParaRPr lang="en-US" sz="2100"/>
          </a:p>
          <a:p>
            <a:pPr>
              <a:buFont typeface="Wingdings"/>
              <a:buChar char="§"/>
            </a:pPr>
            <a:r>
              <a:rPr lang="en-US" sz="2100" b="1" dirty="0">
                <a:ea typeface="+mn-lt"/>
                <a:cs typeface="+mn-lt"/>
              </a:rPr>
              <a:t>Region:</a:t>
            </a:r>
            <a:r>
              <a:rPr lang="en-US" sz="2100" dirty="0">
                <a:ea typeface="+mn-lt"/>
                <a:cs typeface="+mn-lt"/>
              </a:rPr>
              <a:t> The region where the order was placed (e.g., South, West).</a:t>
            </a:r>
            <a:endParaRPr lang="en-US" sz="2100"/>
          </a:p>
          <a:p>
            <a:pPr>
              <a:buFont typeface="Wingdings"/>
              <a:buChar char="§"/>
            </a:pPr>
            <a:r>
              <a:rPr lang="en-US" sz="2100" b="1" dirty="0">
                <a:ea typeface="+mn-lt"/>
                <a:cs typeface="+mn-lt"/>
              </a:rPr>
              <a:t>Category:</a:t>
            </a:r>
            <a:r>
              <a:rPr lang="en-US" sz="2100" dirty="0">
                <a:ea typeface="+mn-lt"/>
                <a:cs typeface="+mn-lt"/>
              </a:rPr>
              <a:t> The main product category (e.g., Furniture, Office Supplies).</a:t>
            </a:r>
            <a:endParaRPr lang="en-US" sz="2100"/>
          </a:p>
          <a:p>
            <a:pPr>
              <a:buFont typeface="Wingdings"/>
              <a:buChar char="§"/>
            </a:pPr>
            <a:r>
              <a:rPr lang="en-US" sz="2100" b="1" dirty="0">
                <a:ea typeface="+mn-lt"/>
                <a:cs typeface="+mn-lt"/>
              </a:rPr>
              <a:t>Sub-Category:</a:t>
            </a:r>
            <a:r>
              <a:rPr lang="en-US" sz="2100" dirty="0">
                <a:ea typeface="+mn-lt"/>
                <a:cs typeface="+mn-lt"/>
              </a:rPr>
              <a:t> The sub-category of the product (e.g., Bookcases, Chairs).</a:t>
            </a:r>
            <a:endParaRPr lang="en-US" sz="2100"/>
          </a:p>
          <a:p>
            <a:pPr>
              <a:buFont typeface="Wingdings"/>
              <a:buChar char="§"/>
            </a:pPr>
            <a:r>
              <a:rPr lang="en-US" sz="2100" b="1" dirty="0">
                <a:ea typeface="+mn-lt"/>
                <a:cs typeface="+mn-lt"/>
              </a:rPr>
              <a:t>Sales:</a:t>
            </a:r>
            <a:r>
              <a:rPr lang="en-US" sz="2100" dirty="0">
                <a:ea typeface="+mn-lt"/>
                <a:cs typeface="+mn-lt"/>
              </a:rPr>
              <a:t> The sales amount for the order.</a:t>
            </a:r>
            <a:endParaRPr lang="en-US" sz="2100"/>
          </a:p>
          <a:p>
            <a:pPr>
              <a:buFont typeface="Wingdings"/>
              <a:buChar char="§"/>
            </a:pPr>
            <a:r>
              <a:rPr lang="en-US" sz="2100" b="1" dirty="0">
                <a:ea typeface="+mn-lt"/>
                <a:cs typeface="+mn-lt"/>
              </a:rPr>
              <a:t>Quantity:</a:t>
            </a:r>
            <a:r>
              <a:rPr lang="en-US" sz="2100" dirty="0">
                <a:ea typeface="+mn-lt"/>
                <a:cs typeface="+mn-lt"/>
              </a:rPr>
              <a:t> The number of items in the order.</a:t>
            </a:r>
            <a:endParaRPr lang="en-US" sz="2100"/>
          </a:p>
          <a:p>
            <a:pPr>
              <a:buFont typeface="Wingdings"/>
              <a:buChar char="§"/>
            </a:pPr>
            <a:r>
              <a:rPr lang="en-US" sz="2100" b="1" dirty="0">
                <a:ea typeface="+mn-lt"/>
                <a:cs typeface="+mn-lt"/>
              </a:rPr>
              <a:t>Discount:</a:t>
            </a:r>
            <a:r>
              <a:rPr lang="en-US" sz="2100" dirty="0">
                <a:ea typeface="+mn-lt"/>
                <a:cs typeface="+mn-lt"/>
              </a:rPr>
              <a:t> The discount applied to the order.</a:t>
            </a:r>
            <a:endParaRPr lang="en-US" sz="2100"/>
          </a:p>
          <a:p>
            <a:pPr>
              <a:buFont typeface="Wingdings"/>
              <a:buChar char="§"/>
            </a:pPr>
            <a:r>
              <a:rPr lang="en-US" sz="2100" b="1" dirty="0">
                <a:ea typeface="+mn-lt"/>
                <a:cs typeface="+mn-lt"/>
              </a:rPr>
              <a:t>Profit:</a:t>
            </a:r>
            <a:r>
              <a:rPr lang="en-US" sz="2100" dirty="0">
                <a:ea typeface="+mn-lt"/>
                <a:cs typeface="+mn-lt"/>
              </a:rPr>
              <a:t> The profit from the order.</a:t>
            </a:r>
            <a:endParaRPr lang="en-US" sz="2100" dirty="0"/>
          </a:p>
          <a:p>
            <a:pPr>
              <a:buFont typeface="Wingdings"/>
              <a:buChar char="§"/>
            </a:pP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8" y="1607602"/>
            <a:ext cx="4149383" cy="2117489"/>
          </a:xfrm>
        </p:spPr>
        <p:txBody>
          <a:bodyPr>
            <a:normAutofit/>
          </a:bodyPr>
          <a:lstStyle/>
          <a:p>
            <a:r>
              <a:rPr lang="en-GB" b="0" dirty="0">
                <a:ea typeface="+mj-lt"/>
                <a:cs typeface="+mj-lt"/>
              </a:rPr>
              <a:t>Sample Data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C225B4-380D-CC31-067A-1BB38225D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551" y="315572"/>
            <a:ext cx="4884891" cy="27940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5801ED-FCB7-4254-C2F1-4467F0806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130" y="3430772"/>
            <a:ext cx="9829408" cy="275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0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70" y="594864"/>
            <a:ext cx="11048635" cy="2019085"/>
          </a:xfrm>
        </p:spPr>
        <p:txBody>
          <a:bodyPr>
            <a:normAutofit/>
          </a:bodyPr>
          <a:lstStyle/>
          <a:p>
            <a:pPr algn="ctr"/>
            <a:r>
              <a:rPr lang="en-GB">
                <a:ea typeface="+mj-lt"/>
                <a:cs typeface="+mj-lt"/>
              </a:rPr>
              <a:t>Summary Statistics</a:t>
            </a:r>
            <a:endParaRPr lang="en-US" dirty="0">
              <a:ea typeface="+mj-lt"/>
              <a:cs typeface="+mj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j-lt"/>
              <a:cs typeface="+mj-lt"/>
            </a:endParaRPr>
          </a:p>
          <a:p>
            <a:endParaRPr lang="en-GB" b="0" dirty="0">
              <a:ea typeface="+mj-lt"/>
              <a:cs typeface="+mj-lt"/>
            </a:endParaRP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0B5E7-89B6-3E6F-8244-63DF70F24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254" y="1605497"/>
            <a:ext cx="61436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682482-1897-DDEB-28C0-F9F456881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12" y="3393673"/>
            <a:ext cx="11601236" cy="285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5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744" y="594864"/>
            <a:ext cx="10928768" cy="726253"/>
          </a:xfrm>
        </p:spPr>
        <p:txBody>
          <a:bodyPr>
            <a:normAutofit fontScale="90000"/>
          </a:bodyPr>
          <a:lstStyle/>
          <a:p>
            <a:pPr algn="ctr"/>
            <a:r>
              <a:rPr lang="en-GB" b="0" dirty="0">
                <a:ea typeface="+mj-lt"/>
                <a:cs typeface="+mj-lt"/>
              </a:rPr>
              <a:t>Sales Performance Analysis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j-lt"/>
              <a:cs typeface="+mj-lt"/>
            </a:endParaRPr>
          </a:p>
          <a:p>
            <a:endParaRPr lang="en-GB" b="0" dirty="0">
              <a:ea typeface="+mj-lt"/>
              <a:cs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1D012A-F050-A5E9-DF22-C388ABC0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90" y="1357368"/>
            <a:ext cx="4399373" cy="9582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A5F59A-D3B7-DED9-2C1F-FF7596E01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12" y="2496780"/>
            <a:ext cx="4366731" cy="40048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16B9C6-44BB-98BE-8608-50318052E3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8886" y="1345110"/>
            <a:ext cx="4915328" cy="957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80E2D-9BDF-5A86-EFE2-A9075B0609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207" y="2492660"/>
            <a:ext cx="4529408" cy="407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1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549</TotalTime>
  <Words>36</Words>
  <Application>Microsoft Office PowerPoint</Application>
  <PresentationFormat>Widescreen</PresentationFormat>
  <Paragraphs>13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Retail Insights from Super Store Data</vt:lpstr>
      <vt:lpstr>PROBLEM  STATEMENT</vt:lpstr>
      <vt:lpstr>Project Description  </vt:lpstr>
      <vt:lpstr>WHO ARE THE END USERS?</vt:lpstr>
      <vt:lpstr>Technology Used</vt:lpstr>
      <vt:lpstr>Data Overview</vt:lpstr>
      <vt:lpstr>Sample Data</vt:lpstr>
      <vt:lpstr>Summary Statistics  </vt:lpstr>
      <vt:lpstr>Sales Performance Analysis  </vt:lpstr>
      <vt:lpstr>Profit Analysis  </vt:lpstr>
      <vt:lpstr>Customer Segments Analysis  </vt:lpstr>
      <vt:lpstr>Regional Insights  </vt:lpstr>
      <vt:lpstr>Summary of Key Insights</vt:lpstr>
      <vt:lpstr>Project Information and Source Code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hp</cp:lastModifiedBy>
  <cp:revision>375</cp:revision>
  <dcterms:created xsi:type="dcterms:W3CDTF">2021-07-11T13:13:15Z</dcterms:created>
  <dcterms:modified xsi:type="dcterms:W3CDTF">2024-07-17T07:54:35Z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