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66BB-0B71-0550-D224-CD96E22C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4D3E-9194-4D72-CD2B-672024B3E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6B1E8-B13A-3D83-AF69-7DACB727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64B9-5DC1-ACA8-996D-939D7D5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6D29-CECE-CEBD-5588-7EEF2F6F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9F0F-00CF-3CD9-5E79-63A216E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8CBD2-C788-7AA5-8E5F-BA15C931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7022-E75F-FE65-0B76-06D4774F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F6E4-0518-EBD5-8E38-55D3BC28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8BBE1-4111-16C0-E4DD-2D0E797F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C38D7-EDA6-224B-7E68-07D4B10E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C8F47-54B2-B440-0CE2-E9FC10B4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BA4A-7B88-CBA5-33AE-E3F9658B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AE4B-AB07-44FE-FAED-753F5391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F129-424B-81EB-586E-7B2CC8B8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423-18CE-A3E0-335D-15CDF9FC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40D1-69F5-8CE3-6F02-D065DA81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B3A1-C915-688A-F2E9-53213D09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9D99-4799-1072-1B62-A58DE3A3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A4B3-FDC6-F7D1-271E-2C852D5B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0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479B-F3A5-AE1F-8829-AE1449C3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B0B9-88E4-59E2-6FE6-9447882E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8E6E-5452-248E-06BF-2A86366A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CA8C-9F88-876E-4632-FCEF7232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D1D0-E384-B123-DA20-CF93FFF7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7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6C32-00FB-4D41-49E0-8EE07415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1C0E-179B-56DC-40F2-D87D70C2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72BDF-6123-3286-D738-806B3BEE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246A3-8066-84D3-F9EB-D2765E93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451A-E37E-110A-FF5D-5FE6D479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4D84-24A5-BAEF-AEE0-00339A5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9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772C-FF55-EEE5-B89F-3F13619A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6A8A-C506-8B4E-4967-702B1AD2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176DF-F9ED-4693-B2D5-5E8D3448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60D59-FAA9-E895-C7FA-CF0B59F9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3483B-65DD-6D4B-AC61-20B9543F7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5492D-6AE2-1F46-A4D1-8C413201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BF368-AEB8-04B7-BB38-B44B4BAB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A96AE-2627-66C1-E074-30606B2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4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331-5088-946D-1998-B651AA2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7B9B4-8321-E6E6-F735-542C370B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9CEA0-003D-227A-3D4A-F212A483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9C50-6F9C-9248-055F-C2C41A8C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138F9-74D1-9392-B948-F2B89BF5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0897D-6F21-D50D-5A8A-A4855A24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4843-B1BB-26B4-9F86-1128A114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9962-EDA1-B527-210F-FA653C25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3270-FC95-EEA6-ABC6-371C56D7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3705-C1B3-9A05-2140-11F10AFA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CC86-7C60-8DBD-36CC-DD0B880E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183C-7522-83BE-4EDE-8A1BE71B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223AB-4A75-0123-CA8E-B43004A0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D3FE-81B0-2C7A-903A-6E4BF6AE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2118D-9157-C09D-B139-F1D5657D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2B590-D52E-431B-70B5-32EFE727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B47E-8964-F838-E30C-8EC17C9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C77F-487B-6C0F-D106-A39A7055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B2F6-D904-AE65-61EA-28F0CA1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0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C4B04-4D13-D633-D8EA-A2C87598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ED47-4207-DF7E-4CB2-3AFF30DC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5174-0C69-AB3F-1C4C-869654721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708A-D3D4-464E-B93F-B4538318D33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3BDE-29D4-88C9-4938-A08B4A3B9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EA73-2E5F-F7A3-145F-A2055FC0F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0FB7-B701-45E9-801C-2A7D2DE2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6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E2DB-32C3-96F8-6C77-41B0D0C2A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2FB3A-5351-2210-DBCC-EBA7898DA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6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8F99-7881-7245-D496-9BD36BBB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Gini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99-206A-1CEC-2D15-FA85C06F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is a measure of impurity or purity used while creating a decision tree in the CART(Classification and Regression Tree) algorithm.</a:t>
            </a:r>
          </a:p>
          <a:p>
            <a:r>
              <a:rPr lang="en-US" dirty="0"/>
              <a:t>An attribute with the low Gini index should be preferred as compared to the high Gini index.</a:t>
            </a:r>
          </a:p>
          <a:p>
            <a:r>
              <a:rPr lang="en-US" dirty="0"/>
              <a:t>It only creates binary splits, and the CART algorithm uses the Gini index to create binary splits.</a:t>
            </a:r>
          </a:p>
          <a:p>
            <a:r>
              <a:rPr lang="en-US" dirty="0"/>
              <a:t>Gini index can be calculated using the below formula:</a:t>
            </a:r>
          </a:p>
          <a:p>
            <a:pPr marL="0" indent="0">
              <a:buNone/>
            </a:pPr>
            <a:r>
              <a:rPr lang="en-IN" dirty="0"/>
              <a:t>Gini Index= 1- ∑(</a:t>
            </a:r>
            <a:r>
              <a:rPr lang="en-IN" dirty="0" err="1"/>
              <a:t>Pj</a:t>
            </a:r>
            <a:r>
              <a:rPr lang="en-IN" dirty="0"/>
              <a:t>)^2</a:t>
            </a:r>
          </a:p>
        </p:txBody>
      </p:sp>
    </p:spTree>
    <p:extLst>
      <p:ext uri="{BB962C8B-B14F-4D97-AF65-F5344CB8AC3E}">
        <p14:creationId xmlns:p14="http://schemas.microsoft.com/office/powerpoint/2010/main" val="269804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BB99-6499-348D-EA83-E148F7B5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Pruning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C50A-5DC1-DD02-CF8C-F15C7A51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Pruning is a process of deleting the unnecessary nodes from a tree in order to get the optimal decision tree.</a:t>
            </a:r>
          </a:p>
          <a:p>
            <a:endParaRPr lang="en-US" dirty="0"/>
          </a:p>
          <a:p>
            <a:r>
              <a:rPr lang="en-US" dirty="0"/>
              <a:t>A too-large tree increases the risk of overfitting, and a small tree may not capture all the important features of the dataset. Therefore, a technique that decreases the size of the learning tree without reducing accuracy is known as Pruning. </a:t>
            </a:r>
          </a:p>
          <a:p>
            <a:r>
              <a:rPr lang="en-US" dirty="0"/>
              <a:t>There are mainly two types of tree pruning technology used:</a:t>
            </a:r>
          </a:p>
          <a:p>
            <a:pPr marL="0" indent="0">
              <a:buNone/>
            </a:pPr>
            <a:r>
              <a:rPr lang="en-US" dirty="0"/>
              <a:t>1. Cost Complexity Pruning</a:t>
            </a:r>
          </a:p>
          <a:p>
            <a:pPr marL="0" indent="0">
              <a:buNone/>
            </a:pPr>
            <a:r>
              <a:rPr lang="en-US" dirty="0"/>
              <a:t>2. Reduced Error Pruning.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3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76EF-38BB-C513-9EE5-EBB20528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4997-D6A6-F481-A715-B1A62B24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simple to understand as it follows the same process which a human follow while making any decision in real-life.</a:t>
            </a:r>
          </a:p>
          <a:p>
            <a:r>
              <a:rPr lang="en-US" dirty="0"/>
              <a:t>It can be very useful for solving decision-related problems.</a:t>
            </a:r>
          </a:p>
          <a:p>
            <a:r>
              <a:rPr lang="en-US" dirty="0"/>
              <a:t>It helps to think about all the possible outcomes for a problem.</a:t>
            </a:r>
          </a:p>
          <a:p>
            <a:r>
              <a:rPr lang="en-US" dirty="0"/>
              <a:t>There is less requirement of data cleaning compared to other algorithms.</a:t>
            </a:r>
          </a:p>
          <a:p>
            <a:r>
              <a:rPr lang="en-US" dirty="0"/>
              <a:t>It can handle outliers, missing values</a:t>
            </a:r>
          </a:p>
          <a:p>
            <a:r>
              <a:rPr lang="en-US" dirty="0"/>
              <a:t>It can handle the imbalanced dataset</a:t>
            </a:r>
          </a:p>
          <a:p>
            <a:r>
              <a:rPr lang="en-US" dirty="0"/>
              <a:t>It can handle both continuous and categorical data</a:t>
            </a:r>
          </a:p>
          <a:p>
            <a:r>
              <a:rPr lang="en-US" dirty="0"/>
              <a:t>Training period is less as compared to 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95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91F-BFDF-DB90-0B22-BD2C65E0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35C3-9724-D2FA-6C0E-BC29B2AC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decision tree contains lots of layers, which makes it complex.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may have an overfitting issue, which can be resolved using the Pruning methods or 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Random Forest algorithm.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more class labels, the computational complexity of the decision tree may increase.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5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3739-8450-E4C1-F0D6-972AC8F4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1B8A-A70B-B6BD-83C7-9E6EC0B5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Supervised learning technique</a:t>
            </a:r>
          </a:p>
          <a:p>
            <a:r>
              <a:rPr lang="en-IN" dirty="0">
                <a:solidFill>
                  <a:srgbClr val="000000"/>
                </a:solidFill>
                <a:latin typeface="inter-regular"/>
              </a:rPr>
              <a:t>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lassification and Regression problems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ree-structured classifier,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where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 internal nodes represent the features of a dataset, branches represent the decision rules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each leaf node represents the outcome.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decision tree simply asks a question, and based on the answer (Yes/No), it further split the tree into subtrees.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Uses CART algorithm,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which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Classification and Regression Tree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98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Classification Algorithm">
            <a:extLst>
              <a:ext uri="{FF2B5EF4-FFF2-40B4-BE49-F238E27FC236}">
                <a16:creationId xmlns:a16="http://schemas.microsoft.com/office/drawing/2014/main" id="{9DFCD79B-F65D-E099-2E6A-EB1D0ADB5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87" y="669303"/>
            <a:ext cx="926654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314F9-5C90-B846-7C22-B5597433135D}"/>
              </a:ext>
            </a:extLst>
          </p:cNvPr>
          <p:cNvSpPr txBox="1"/>
          <p:nvPr/>
        </p:nvSpPr>
        <p:spPr>
          <a:xfrm>
            <a:off x="1545995" y="169683"/>
            <a:ext cx="86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a Decision Tree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447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494-B433-2CDE-03BF-B84D507F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Decision Tree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FBD4-0111-F6C7-50D6-67C5A0C6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Root Node: </a:t>
            </a:r>
            <a:r>
              <a:rPr lang="en-US" dirty="0"/>
              <a:t>Root node is from where the decision tree starts. It represents the entire dataset, which further gets divided into two or more homogeneous sets.</a:t>
            </a:r>
          </a:p>
          <a:p>
            <a:pPr algn="just"/>
            <a:r>
              <a:rPr lang="en-US" b="1" dirty="0"/>
              <a:t>Leaf Node: </a:t>
            </a:r>
            <a:r>
              <a:rPr lang="en-US" dirty="0"/>
              <a:t>Leaf nodes are the final output node, and the tree cannot be segregated further after getting a leaf node.</a:t>
            </a:r>
          </a:p>
          <a:p>
            <a:pPr algn="just"/>
            <a:r>
              <a:rPr lang="en-US" b="1" dirty="0"/>
              <a:t>Splitting:</a:t>
            </a:r>
            <a:r>
              <a:rPr lang="en-US" dirty="0"/>
              <a:t> Splitting is the process of dividing the decision node/root node into sub-nodes according to the given conditions.</a:t>
            </a:r>
          </a:p>
          <a:p>
            <a:pPr algn="just"/>
            <a:r>
              <a:rPr lang="en-US" b="1" dirty="0"/>
              <a:t>Branch/Sub Tree: </a:t>
            </a:r>
            <a:r>
              <a:rPr lang="en-US" dirty="0"/>
              <a:t>A tree formed by splitting the tree.</a:t>
            </a:r>
          </a:p>
          <a:p>
            <a:pPr algn="just"/>
            <a:r>
              <a:rPr lang="en-US" b="1" dirty="0"/>
              <a:t>Pruning: </a:t>
            </a:r>
            <a:r>
              <a:rPr lang="en-US" dirty="0"/>
              <a:t>Pruning is the process of removing the unwanted branches from the tree.</a:t>
            </a:r>
          </a:p>
          <a:p>
            <a:pPr algn="just"/>
            <a:r>
              <a:rPr lang="en-US" b="1" dirty="0"/>
              <a:t>Parent/Child node: </a:t>
            </a:r>
            <a:r>
              <a:rPr lang="en-US" dirty="0"/>
              <a:t>The root node of the tree is called the parent node, and other nodes are called the child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2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30C-6576-8AD7-EB86-A9973619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8318-6DC6-0B52-BE65-95CF7ECF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Step-1:</a:t>
            </a:r>
            <a:r>
              <a:rPr lang="en-US" dirty="0"/>
              <a:t> Begin the tree with the root node, says S, which contains the complete dataset.</a:t>
            </a:r>
          </a:p>
          <a:p>
            <a:pPr algn="just"/>
            <a:r>
              <a:rPr lang="en-US" b="1" dirty="0"/>
              <a:t>Step-2:</a:t>
            </a:r>
            <a:r>
              <a:rPr lang="en-US" dirty="0"/>
              <a:t> Find the best attribute in the dataset using </a:t>
            </a:r>
            <a:r>
              <a:rPr lang="en-US" b="1" dirty="0"/>
              <a:t>Attribute Selection Measure (ASM).</a:t>
            </a:r>
          </a:p>
          <a:p>
            <a:pPr algn="just"/>
            <a:r>
              <a:rPr lang="en-US" b="1" dirty="0"/>
              <a:t>Step-3: </a:t>
            </a:r>
            <a:r>
              <a:rPr lang="en-US" dirty="0"/>
              <a:t>Divide the S into subsets that contains possible values for the best attributes.</a:t>
            </a:r>
          </a:p>
          <a:p>
            <a:pPr algn="just"/>
            <a:r>
              <a:rPr lang="en-US" b="1" dirty="0"/>
              <a:t>Step-4: </a:t>
            </a:r>
            <a:r>
              <a:rPr lang="en-US" dirty="0"/>
              <a:t>Generate the decision tree node, which contains the best attribute.</a:t>
            </a:r>
          </a:p>
          <a:p>
            <a:pPr algn="just"/>
            <a:r>
              <a:rPr lang="en-US" b="1" dirty="0"/>
              <a:t>Step-5: </a:t>
            </a:r>
            <a:r>
              <a:rPr lang="en-US" dirty="0"/>
              <a:t>Recursively make new decision trees using the subsets of the dataset created in step -3. Continue this process until a stage is reached where you cannot further classify the nodes and called the final node as a leaf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31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cision Tree Classification Algorithm">
            <a:extLst>
              <a:ext uri="{FF2B5EF4-FFF2-40B4-BE49-F238E27FC236}">
                <a16:creationId xmlns:a16="http://schemas.microsoft.com/office/drawing/2014/main" id="{C4C9A8B4-346A-26CC-8A2E-939A0CB9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86" y="1222341"/>
            <a:ext cx="7362334" cy="48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2F38D-F4F8-5BF0-FF11-CA851E51B6A1}"/>
              </a:ext>
            </a:extLst>
          </p:cNvPr>
          <p:cNvSpPr txBox="1"/>
          <p:nvPr/>
        </p:nvSpPr>
        <p:spPr>
          <a:xfrm>
            <a:off x="1753386" y="277957"/>
            <a:ext cx="749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429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023C-900C-37C7-80F2-C2AEF35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Attribute selection measure or ASM.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CC34-3201-4998-1EDD-B78D5C57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Information Gain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inter-bold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Gini Index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7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75E7-A7DB-58D5-DFC2-4EC3791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61BB-F523-F3BC-404F-22A4DD5C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Information gain is the measurement of changes in entropy after the segmentation of a dataset based on an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calculates how much information a feature provides us about a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According to the value of information gain, we split the node and build the decision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decision tree algorithm always tries to maximize the value of information gain, and a node/attribute having the highest information gain is split first.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Formula: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Information Gain= Entropy(S)- [(Weighted Avg) *Entropy(each feature)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074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847C-8FF4-7392-049F-72817215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Entropy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AC73-D0A2-0654-7E97-BDB33D0C2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Entropy is a metric to measure the impurity in a given attribute. It specifies randomness in data. </a:t>
            </a:r>
          </a:p>
          <a:p>
            <a:pPr marL="0" indent="0">
              <a:buNone/>
            </a:pPr>
            <a:r>
              <a:rPr lang="en-US" dirty="0"/>
              <a:t>Entropy can be calculated by following formula:</a:t>
            </a:r>
          </a:p>
          <a:p>
            <a:pPr marL="0" indent="0">
              <a:buNone/>
            </a:pPr>
            <a:r>
              <a:rPr lang="en-US" dirty="0"/>
              <a:t>Entropy(s)= -P(yes)log2 P(yes)- P(no) log2 P(no)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S= Total number of samples</a:t>
            </a:r>
          </a:p>
          <a:p>
            <a:pPr marL="0" indent="0">
              <a:buNone/>
            </a:pPr>
            <a:r>
              <a:rPr lang="en-US" dirty="0"/>
              <a:t>P(yes)= probability of yes</a:t>
            </a:r>
          </a:p>
          <a:p>
            <a:pPr marL="0" indent="0">
              <a:buNone/>
            </a:pPr>
            <a:r>
              <a:rPr lang="en-US" dirty="0"/>
              <a:t>P(no)= probability of 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08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818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Decision Tree</vt:lpstr>
      <vt:lpstr>DT Introduction</vt:lpstr>
      <vt:lpstr>PowerPoint Presentation</vt:lpstr>
      <vt:lpstr>Decision Tree Terminologies</vt:lpstr>
      <vt:lpstr>DT Algorithm</vt:lpstr>
      <vt:lpstr>PowerPoint Presentation</vt:lpstr>
      <vt:lpstr>Attribute selection measure or ASM.</vt:lpstr>
      <vt:lpstr>Information Gain</vt:lpstr>
      <vt:lpstr>Entropy</vt:lpstr>
      <vt:lpstr>Gini Index</vt:lpstr>
      <vt:lpstr>Pruning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Vaibhav Davande</dc:creator>
  <cp:lastModifiedBy>Ramdas Tibile</cp:lastModifiedBy>
  <cp:revision>15</cp:revision>
  <dcterms:created xsi:type="dcterms:W3CDTF">2023-03-01T03:01:48Z</dcterms:created>
  <dcterms:modified xsi:type="dcterms:W3CDTF">2023-05-25T08:50:39Z</dcterms:modified>
</cp:coreProperties>
</file>