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2" r:id="rId9"/>
    <p:sldId id="268" r:id="rId10"/>
    <p:sldId id="269" r:id="rId11"/>
    <p:sldId id="263" r:id="rId12"/>
    <p:sldId id="264"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37405" y="2185924"/>
            <a:ext cx="3586479" cy="575310"/>
          </a:xfrm>
          <a:prstGeom prst="rect">
            <a:avLst/>
          </a:prstGeom>
        </p:spPr>
        <p:txBody>
          <a:bodyPr vert="horz" wrap="square" lIns="0" tIns="13335" rIns="0" bIns="0" rtlCol="0">
            <a:spAutoFit/>
          </a:bodyPr>
          <a:lstStyle/>
          <a:p>
            <a:pPr marL="12700">
              <a:lnSpc>
                <a:spcPct val="100000"/>
              </a:lnSpc>
              <a:spcBef>
                <a:spcPts val="105"/>
              </a:spcBef>
            </a:pPr>
            <a:r>
              <a:rPr sz="3600" b="1" spc="5" dirty="0">
                <a:solidFill>
                  <a:srgbClr val="1CACE3"/>
                </a:solidFill>
                <a:latin typeface="Arial"/>
                <a:cs typeface="Arial"/>
              </a:rPr>
              <a:t>PROJECT</a:t>
            </a:r>
            <a:r>
              <a:rPr sz="3600" b="1" spc="-150" dirty="0">
                <a:solidFill>
                  <a:srgbClr val="1CACE3"/>
                </a:solidFill>
                <a:latin typeface="Arial"/>
                <a:cs typeface="Arial"/>
              </a:rPr>
              <a:t> </a:t>
            </a:r>
            <a:r>
              <a:rPr sz="3600" b="1" spc="5" dirty="0">
                <a:solidFill>
                  <a:srgbClr val="1CACE3"/>
                </a:solidFill>
                <a:latin typeface="Arial"/>
                <a:cs typeface="Arial"/>
              </a:rPr>
              <a:t>TITLE</a:t>
            </a:r>
            <a:endParaRPr sz="360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lang="en-IN" sz="2000" b="1" spc="10" dirty="0">
                <a:solidFill>
                  <a:srgbClr val="1382AC"/>
                </a:solidFill>
                <a:latin typeface="Arial"/>
                <a:cs typeface="Arial"/>
              </a:rPr>
              <a:t>R.</a:t>
            </a:r>
            <a:r>
              <a:rPr sz="2000" b="1" spc="-75" dirty="0">
                <a:solidFill>
                  <a:srgbClr val="1382AC"/>
                </a:solidFill>
                <a:latin typeface="Arial"/>
                <a:cs typeface="Arial"/>
              </a:rPr>
              <a:t> </a:t>
            </a:r>
            <a:r>
              <a:rPr lang="en-IN" sz="2000" b="1" spc="10" dirty="0">
                <a:solidFill>
                  <a:srgbClr val="1382AC"/>
                </a:solidFill>
                <a:latin typeface="Arial"/>
                <a:cs typeface="Arial"/>
              </a:rPr>
              <a:t>Pooja-Alagappa college of technology, anna university</a:t>
            </a:r>
            <a:r>
              <a:rPr sz="2000" b="1" dirty="0">
                <a:solidFill>
                  <a:srgbClr val="1382AC"/>
                </a:solidFill>
                <a:latin typeface="Arial"/>
                <a:cs typeface="Arial"/>
              </a:rPr>
              <a:t>-</a:t>
            </a:r>
            <a:r>
              <a:rPr lang="en-IN" sz="2000" b="1" spc="-25" dirty="0">
                <a:solidFill>
                  <a:srgbClr val="1382AC"/>
                </a:solidFill>
                <a:latin typeface="Arial"/>
                <a:cs typeface="Arial"/>
              </a:rPr>
              <a:t>chemical engineering</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749C90F-B994-CDF1-C6C7-A16D510DA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399"/>
            <a:ext cx="4800600" cy="27598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5E484F3-42E7-F09E-27B8-17F71D91A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676400"/>
            <a:ext cx="5046908"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A17F3B-ABDE-D6B3-1BCF-63A0542618A1}"/>
              </a:ext>
            </a:extLst>
          </p:cNvPr>
          <p:cNvSpPr txBox="1"/>
          <p:nvPr/>
        </p:nvSpPr>
        <p:spPr>
          <a:xfrm>
            <a:off x="1524000" y="4648200"/>
            <a:ext cx="2819400" cy="369332"/>
          </a:xfrm>
          <a:prstGeom prst="rect">
            <a:avLst/>
          </a:prstGeom>
          <a:noFill/>
        </p:spPr>
        <p:txBody>
          <a:bodyPr wrap="square" rtlCol="0">
            <a:spAutoFit/>
          </a:bodyPr>
          <a:lstStyle/>
          <a:p>
            <a:r>
              <a:rPr lang="en-IN" dirty="0"/>
              <a:t>7.Display connecting trains</a:t>
            </a:r>
          </a:p>
        </p:txBody>
      </p:sp>
      <p:sp>
        <p:nvSpPr>
          <p:cNvPr id="4" name="TextBox 3">
            <a:extLst>
              <a:ext uri="{FF2B5EF4-FFF2-40B4-BE49-F238E27FC236}">
                <a16:creationId xmlns:a16="http://schemas.microsoft.com/office/drawing/2014/main" id="{73D5DEA1-5B0A-3C98-7957-2C7A34EA5F22}"/>
              </a:ext>
            </a:extLst>
          </p:cNvPr>
          <p:cNvSpPr txBox="1"/>
          <p:nvPr/>
        </p:nvSpPr>
        <p:spPr>
          <a:xfrm>
            <a:off x="7924800" y="4710274"/>
            <a:ext cx="2590800" cy="369332"/>
          </a:xfrm>
          <a:prstGeom prst="rect">
            <a:avLst/>
          </a:prstGeom>
          <a:noFill/>
        </p:spPr>
        <p:txBody>
          <a:bodyPr wrap="square" rtlCol="0">
            <a:spAutoFit/>
          </a:bodyPr>
          <a:lstStyle/>
          <a:p>
            <a:r>
              <a:rPr lang="en-IN" dirty="0"/>
              <a:t>8.Booked ticket history</a:t>
            </a:r>
          </a:p>
        </p:txBody>
      </p:sp>
    </p:spTree>
    <p:extLst>
      <p:ext uri="{BB962C8B-B14F-4D97-AF65-F5344CB8AC3E}">
        <p14:creationId xmlns:p14="http://schemas.microsoft.com/office/powerpoint/2010/main" val="2870326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1FA87D4B-E003-ED6B-AC71-C84AA567A0EB}"/>
              </a:ext>
            </a:extLst>
          </p:cNvPr>
          <p:cNvSpPr txBox="1"/>
          <p:nvPr/>
        </p:nvSpPr>
        <p:spPr>
          <a:xfrm>
            <a:off x="1371600" y="2286000"/>
            <a:ext cx="8763000" cy="2062103"/>
          </a:xfrm>
          <a:prstGeom prst="rect">
            <a:avLst/>
          </a:prstGeom>
          <a:noFill/>
        </p:spPr>
        <p:txBody>
          <a:bodyPr wrap="square" rtlCol="0">
            <a:spAutoFit/>
          </a:bodyPr>
          <a:lstStyle/>
          <a:p>
            <a:r>
              <a:rPr lang="en-US" sz="3200" dirty="0"/>
              <a:t>This Python program facilitates efficient train ticket booking, streamlining the process for users and enhancing their overall experience with its user-friendly interface and robust functionality.</a:t>
            </a:r>
            <a:endParaRPr lang="en-IN"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4633604D-0C3D-27D2-73A8-7420614B8CC4}"/>
              </a:ext>
            </a:extLst>
          </p:cNvPr>
          <p:cNvSpPr txBox="1"/>
          <p:nvPr/>
        </p:nvSpPr>
        <p:spPr>
          <a:xfrm>
            <a:off x="723900" y="1752600"/>
            <a:ext cx="10744200" cy="3170099"/>
          </a:xfrm>
          <a:prstGeom prst="rect">
            <a:avLst/>
          </a:prstGeom>
          <a:noFill/>
        </p:spPr>
        <p:txBody>
          <a:bodyPr wrap="square">
            <a:spAutoFit/>
          </a:bodyPr>
          <a:lstStyle/>
          <a:p>
            <a:r>
              <a:rPr lang="en-IN" sz="2000" dirty="0"/>
              <a:t>It includes potential enhancements such as </a:t>
            </a:r>
          </a:p>
          <a:p>
            <a:endParaRPr lang="en-IN" sz="2000" dirty="0"/>
          </a:p>
          <a:p>
            <a:pPr marL="285750" indent="-285750">
              <a:buFont typeface="Wingdings" panose="05000000000000000000" pitchFamily="2" charset="2"/>
              <a:buChar char="v"/>
            </a:pPr>
            <a:r>
              <a:rPr lang="en-IN" sz="2000" dirty="0"/>
              <a:t>Integration with real-time train schedules</a:t>
            </a:r>
          </a:p>
          <a:p>
            <a:endParaRPr lang="en-IN" sz="2000" dirty="0"/>
          </a:p>
          <a:p>
            <a:pPr marL="285750" indent="-285750">
              <a:buFont typeface="Wingdings" panose="05000000000000000000" pitchFamily="2" charset="2"/>
              <a:buChar char="v"/>
            </a:pPr>
            <a:r>
              <a:rPr lang="en-IN" sz="2000" dirty="0"/>
              <a:t>Advanced seat selection features.</a:t>
            </a:r>
          </a:p>
          <a:p>
            <a:endParaRPr lang="en-IN" sz="2000" dirty="0"/>
          </a:p>
          <a:p>
            <a:pPr marL="285750" indent="-285750">
              <a:buFont typeface="Wingdings" panose="05000000000000000000" pitchFamily="2" charset="2"/>
              <a:buChar char="v"/>
            </a:pPr>
            <a:r>
              <a:rPr lang="en-IN" sz="2000" dirty="0"/>
              <a:t>Support for multiple payment gateways.</a:t>
            </a:r>
          </a:p>
          <a:p>
            <a:endParaRPr lang="en-IN" sz="2000" dirty="0"/>
          </a:p>
          <a:p>
            <a:pPr marL="285750" indent="-285750">
              <a:buFont typeface="Wingdings" panose="05000000000000000000" pitchFamily="2" charset="2"/>
              <a:buChar char="v"/>
            </a:pPr>
            <a:r>
              <a:rPr lang="en-IN" sz="2000" dirty="0"/>
              <a:t>Incorporation of user feedback mechanisms for continuous improvement expansion to include additional transportation modes for a more comprehensive travel booking experience.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1126274E-E8FD-D5DE-6D0B-B85497747C6F}"/>
              </a:ext>
            </a:extLst>
          </p:cNvPr>
          <p:cNvSpPr txBox="1"/>
          <p:nvPr/>
        </p:nvSpPr>
        <p:spPr>
          <a:xfrm>
            <a:off x="304800" y="1371600"/>
            <a:ext cx="11455400" cy="4524315"/>
          </a:xfrm>
          <a:prstGeom prst="rect">
            <a:avLst/>
          </a:prstGeom>
          <a:noFill/>
        </p:spPr>
        <p:txBody>
          <a:bodyPr wrap="square" rtlCol="0">
            <a:spAutoFit/>
          </a:bodyPr>
          <a:lstStyle/>
          <a:p>
            <a:r>
              <a:rPr lang="en-IN" sz="3200" b="1" dirty="0"/>
              <a:t>Python program for railway ticket booking.</a:t>
            </a:r>
          </a:p>
          <a:p>
            <a:r>
              <a:rPr lang="en-US" sz="3200" b="0" i="0" dirty="0">
                <a:solidFill>
                  <a:srgbClr val="1F2328"/>
                </a:solidFill>
                <a:effectLst/>
                <a:highlight>
                  <a:srgbClr val="FFFFFF"/>
                </a:highlight>
                <a:latin typeface="-apple-system"/>
              </a:rPr>
              <a:t>The Indian Railways (IR) carries about 5.5 lakhs passengers in reserved accommodation every day. The Computerized Passenger Reservation System (PRS) facilitates the booking and cancellation of tickets from any of the 4000 terminals (i.e. PRS booking window all over the countries). These tickets can be booked or cancelled for journeys commencing in any part of India and ending in any other part, with travel time as long as 72 hours and distance up to several thousand kilometers.</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a:extLst>
              <a:ext uri="{FF2B5EF4-FFF2-40B4-BE49-F238E27FC236}">
                <a16:creationId xmlns:a16="http://schemas.microsoft.com/office/drawing/2014/main" id="{EF9F65BA-876B-5EA0-EA9F-E2E5AD9DCDB9}"/>
              </a:ext>
            </a:extLst>
          </p:cNvPr>
          <p:cNvSpPr txBox="1"/>
          <p:nvPr/>
        </p:nvSpPr>
        <p:spPr>
          <a:xfrm>
            <a:off x="660400" y="1524000"/>
            <a:ext cx="10439400"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Users have a unique serial number (SN) used as primary key, name, email, phone, and </a:t>
            </a:r>
            <a:r>
              <a:rPr lang="en-US" dirty="0" err="1"/>
              <a:t>adminship</a:t>
            </a:r>
            <a:r>
              <a:rPr lang="en-US" dirty="0"/>
              <a:t>(decides if the user is an admin or not).</a:t>
            </a:r>
          </a:p>
          <a:p>
            <a:endParaRPr lang="en-US" dirty="0"/>
          </a:p>
          <a:p>
            <a:pPr marL="285750" indent="-285750">
              <a:buFont typeface="Wingdings" panose="05000000000000000000" pitchFamily="2" charset="2"/>
              <a:buChar char="v"/>
            </a:pPr>
            <a:r>
              <a:rPr lang="en-US" dirty="0"/>
              <a:t>Each station has a unique serial number(PK) and station name.</a:t>
            </a:r>
          </a:p>
          <a:p>
            <a:endParaRPr lang="en-US" dirty="0"/>
          </a:p>
          <a:p>
            <a:pPr marL="285750" indent="-285750">
              <a:buFont typeface="Wingdings" panose="05000000000000000000" pitchFamily="2" charset="2"/>
              <a:buChar char="v"/>
            </a:pPr>
            <a:r>
              <a:rPr lang="en-US" dirty="0"/>
              <a:t>All routes across the country are present here, each is identified by a serial number and the station which it passes through. One route contains more than one station.</a:t>
            </a:r>
          </a:p>
          <a:p>
            <a:endParaRPr lang="en-US" dirty="0"/>
          </a:p>
          <a:p>
            <a:pPr marL="285750" indent="-285750">
              <a:buFont typeface="Wingdings" panose="05000000000000000000" pitchFamily="2" charset="2"/>
              <a:buChar char="v"/>
            </a:pPr>
            <a:r>
              <a:rPr lang="en-US" dirty="0"/>
              <a:t>Train entries have a unique train number(PK), name, source, destination, route, number of seats available, start time and end time. One train runs only on one route and has a single </a:t>
            </a:r>
            <a:r>
              <a:rPr lang="en-US" dirty="0" err="1"/>
              <a:t>sou+rce</a:t>
            </a:r>
            <a:r>
              <a:rPr lang="en-US" dirty="0"/>
              <a:t> and destination stations.</a:t>
            </a:r>
          </a:p>
          <a:p>
            <a:endParaRPr lang="en-US" dirty="0"/>
          </a:p>
          <a:p>
            <a:pPr marL="285750" indent="-285750">
              <a:buFont typeface="Wingdings" panose="05000000000000000000" pitchFamily="2" charset="2"/>
              <a:buChar char="v"/>
            </a:pPr>
            <a:r>
              <a:rPr lang="en-US" dirty="0"/>
              <a:t>Booking details of each ticket contain a unique serial number, user who booked the ticket, train for which the ticket is booked, user’s departure and arrival station. One user may have more than one tickets also many tickets can be booked for the same train. Each ticket can have only one departure and one arrival stations.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A719DE2F-6BB0-31D1-44F5-5F9B51422905}"/>
              </a:ext>
            </a:extLst>
          </p:cNvPr>
          <p:cNvSpPr txBox="1"/>
          <p:nvPr/>
        </p:nvSpPr>
        <p:spPr>
          <a:xfrm>
            <a:off x="533400" y="1371600"/>
            <a:ext cx="10896600" cy="5324535"/>
          </a:xfrm>
          <a:prstGeom prst="rect">
            <a:avLst/>
          </a:prstGeom>
          <a:noFill/>
        </p:spPr>
        <p:txBody>
          <a:bodyPr wrap="square" rtlCol="0">
            <a:spAutoFit/>
          </a:bodyPr>
          <a:lstStyle/>
          <a:p>
            <a:pPr marL="342900" indent="-342900">
              <a:buAutoNum type="arabicPeriod"/>
            </a:pPr>
            <a:r>
              <a:rPr lang="en-US" sz="2000" dirty="0"/>
              <a:t>User Input: Prompt the user to input details such as departure date, destination, number of passengers, etc.</a:t>
            </a:r>
          </a:p>
          <a:p>
            <a:r>
              <a:rPr lang="en-US" sz="2000" dirty="0"/>
              <a:t>2. Check Seat Availability: Query a database or use an algorithm to check seat availability for the given date and destination.</a:t>
            </a:r>
          </a:p>
          <a:p>
            <a:r>
              <a:rPr lang="en-US" sz="2000" dirty="0"/>
              <a:t>3. Reservation Confirmation: If seats are available, confirm the reservation and display the available seats to the user. If not, inform the user that seats are not available for the specified criteria.</a:t>
            </a:r>
          </a:p>
          <a:p>
            <a:r>
              <a:rPr lang="en-US" sz="2000" dirty="0"/>
              <a:t>4. Payment Handling: Implement a payment system to collect payment from the user for the reserved seats. This could involve integrating a payment gateway or using a mock payment system for demonstration purposes.</a:t>
            </a:r>
          </a:p>
          <a:p>
            <a:r>
              <a:rPr lang="en-US" sz="2000" dirty="0"/>
              <a:t>5. Ticket Generation: Generate and display tickets for the confirmed reservation, including details such as passenger names, seat numbers, departure date, destination, etc.</a:t>
            </a:r>
          </a:p>
          <a:p>
            <a:r>
              <a:rPr lang="en-US" sz="2000" dirty="0"/>
              <a:t>6. Cancellation Handling: Optionally, provide functionality for users to cancel their reservations and refund their payments.</a:t>
            </a:r>
          </a:p>
          <a:p>
            <a:r>
              <a:rPr lang="en-US" sz="2000" dirty="0"/>
              <a:t>7. Error Handling: Implement error handling to handle scenarios such as invalid user input, failed payments, etc., gracefully.</a:t>
            </a:r>
          </a:p>
          <a:p>
            <a:r>
              <a:rPr lang="en-US" sz="2000" dirty="0"/>
              <a:t>8. User Interface (Optional): Develop a user-friendly interface using libraries like </a:t>
            </a:r>
            <a:r>
              <a:rPr lang="en-US" sz="2000" dirty="0" err="1"/>
              <a:t>Tkinter</a:t>
            </a:r>
            <a:r>
              <a:rPr lang="en-US" sz="2000" dirty="0"/>
              <a:t>, Flask, or Django for a command-line or web-based application.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C86DD9AA-3249-3B0F-8742-1BB061B3606A}"/>
              </a:ext>
            </a:extLst>
          </p:cNvPr>
          <p:cNvSpPr txBox="1"/>
          <p:nvPr/>
        </p:nvSpPr>
        <p:spPr>
          <a:xfrm>
            <a:off x="381000" y="1204452"/>
            <a:ext cx="10820400" cy="5324535"/>
          </a:xfrm>
          <a:prstGeom prst="rect">
            <a:avLst/>
          </a:prstGeom>
          <a:noFill/>
        </p:spPr>
        <p:txBody>
          <a:bodyPr wrap="square" rtlCol="0">
            <a:spAutoFit/>
          </a:bodyPr>
          <a:lstStyle/>
          <a:p>
            <a:r>
              <a:rPr lang="en-IN" sz="2000" b="1" dirty="0"/>
              <a:t>Algorithm</a:t>
            </a:r>
          </a:p>
          <a:p>
            <a:r>
              <a:rPr lang="en-US" sz="2000" dirty="0"/>
              <a:t>1.Initialize Database: Set up a database to store train schedules, seat availability, and reservations.</a:t>
            </a:r>
          </a:p>
          <a:p>
            <a:r>
              <a:rPr lang="en-US" sz="2000" dirty="0"/>
              <a:t>2.User Input: Prompt the user to input details such as departure date, destination, number of passengers, etc.</a:t>
            </a:r>
          </a:p>
          <a:p>
            <a:r>
              <a:rPr lang="en-US" sz="2000" dirty="0"/>
              <a:t>3.Check Seat Availability: Query the database to check seat availability for the specified date and destination.</a:t>
            </a:r>
          </a:p>
          <a:p>
            <a:r>
              <a:rPr lang="en-US" sz="2000" dirty="0"/>
              <a:t>4.Reservation Confirmation: If seats are available, confirm the reservation and update the database with the reservation details. If not, inform the user that seats are not available for the specified criteria.</a:t>
            </a:r>
          </a:p>
          <a:p>
            <a:r>
              <a:rPr lang="en-US" sz="2000" dirty="0"/>
              <a:t>5.Payment Handling: Collect payment from the user for the reserved seats. This could involve integrating a payment gateway or using a mock payment system for demonstration purposes.</a:t>
            </a:r>
          </a:p>
          <a:p>
            <a:r>
              <a:rPr lang="en-US" sz="2000" dirty="0"/>
              <a:t>6.Ticket Generation: Generate and display tickets for the confirmed reservation, including details such as passenger names, seat numbers, departure date, destination, etc.</a:t>
            </a:r>
          </a:p>
          <a:p>
            <a:r>
              <a:rPr lang="en-US" sz="2000" dirty="0"/>
              <a:t>7.Cancellation Handling: Optionally, provide functionality for users to cancel their reservations and refund their payments.</a:t>
            </a:r>
          </a:p>
          <a:p>
            <a:r>
              <a:rPr lang="en-US" sz="2000" dirty="0"/>
              <a:t>8.Error Handling: Implement error handling to handle scenarios such as invalid user input, failed payments, etc., gracefully.</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5813DA-6C65-DB77-4F52-989391005CD4}"/>
              </a:ext>
            </a:extLst>
          </p:cNvPr>
          <p:cNvSpPr txBox="1"/>
          <p:nvPr/>
        </p:nvSpPr>
        <p:spPr>
          <a:xfrm>
            <a:off x="304800" y="610136"/>
            <a:ext cx="11506200" cy="6247864"/>
          </a:xfrm>
          <a:prstGeom prst="rect">
            <a:avLst/>
          </a:prstGeom>
          <a:noFill/>
        </p:spPr>
        <p:txBody>
          <a:bodyPr wrap="square" rtlCol="0">
            <a:spAutoFit/>
          </a:bodyPr>
          <a:lstStyle/>
          <a:p>
            <a:r>
              <a:rPr lang="en-IN" sz="2000" b="1" dirty="0"/>
              <a:t>Deployment:</a:t>
            </a:r>
          </a:p>
          <a:p>
            <a:r>
              <a:rPr lang="en-US" sz="2000" dirty="0"/>
              <a:t>1.Server Deployment: Deploy the application on a server using platforms like AWS, Google Cloud, or Heroku. Ensure that the server environment supports Python and any required dependencies.</a:t>
            </a:r>
          </a:p>
          <a:p>
            <a:endParaRPr lang="en-US" sz="2000" dirty="0"/>
          </a:p>
          <a:p>
            <a:r>
              <a:rPr lang="en-US" sz="2000" dirty="0"/>
              <a:t>2.Database Setup: Set up the database on the server and ensure that it's accessible to the application. Use appropriate database management systems like MySQL, PostgreSQL, or SQLite.</a:t>
            </a:r>
          </a:p>
          <a:p>
            <a:endParaRPr lang="en-US" sz="2000" dirty="0"/>
          </a:p>
          <a:p>
            <a:r>
              <a:rPr lang="en-US" sz="2000" dirty="0"/>
              <a:t>3.Web Interface: If deploying a web-based application, use frameworks like Flask or Django to build the frontend and backend components. Ensure that the server has the necessary web server software (e.g., Nginx, Apache) installed and configured.</a:t>
            </a:r>
          </a:p>
          <a:p>
            <a:endParaRPr lang="en-US" sz="2000" dirty="0"/>
          </a:p>
          <a:p>
            <a:r>
              <a:rPr lang="en-US" sz="2000" dirty="0"/>
              <a:t>4.Security: Implement security measures such as HTTPS, user authentication, and input validation to protect against common web vulnerabilities like SQL injection and cross-site scripting (XSS).</a:t>
            </a:r>
          </a:p>
          <a:p>
            <a:endParaRPr lang="en-US" sz="2000" dirty="0"/>
          </a:p>
          <a:p>
            <a:r>
              <a:rPr lang="en-US" sz="2000" dirty="0"/>
              <a:t>5.Scalability: Design the application to handle a large number of concurrent users and scale resources (e.g., server instances, database connections) as needed to meet demand.</a:t>
            </a:r>
          </a:p>
          <a:p>
            <a:endParaRPr lang="en-US" sz="2000" dirty="0"/>
          </a:p>
          <a:p>
            <a:r>
              <a:rPr lang="en-US" sz="2000" dirty="0"/>
              <a:t>6.Monitoring and Maintenance: Set up monitoring tools to track application performance, server health, and user activity. Perform regular maintenance tasks such as database backups, software updates, and security patches.</a:t>
            </a:r>
            <a:endParaRPr lang="en-IN" sz="2000" dirty="0"/>
          </a:p>
        </p:txBody>
      </p:sp>
    </p:spTree>
    <p:extLst>
      <p:ext uri="{BB962C8B-B14F-4D97-AF65-F5344CB8AC3E}">
        <p14:creationId xmlns:p14="http://schemas.microsoft.com/office/powerpoint/2010/main" val="292166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1026" name="Picture 2">
            <a:extLst>
              <a:ext uri="{FF2B5EF4-FFF2-40B4-BE49-F238E27FC236}">
                <a16:creationId xmlns:a16="http://schemas.microsoft.com/office/drawing/2014/main" id="{A5F8294D-B9C4-ABCA-B4EC-86A0D0959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1257300"/>
            <a:ext cx="46577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1BADA9F-3154-2FE9-AF0B-E1624B80B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582" y="1242552"/>
            <a:ext cx="466725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78321FA-68E5-9F10-779D-415CD39389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771685"/>
            <a:ext cx="4686300" cy="2667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A5D541-9AE5-897C-C226-E2842F3F04EE}"/>
              </a:ext>
            </a:extLst>
          </p:cNvPr>
          <p:cNvSpPr txBox="1"/>
          <p:nvPr/>
        </p:nvSpPr>
        <p:spPr>
          <a:xfrm>
            <a:off x="1066800" y="3689033"/>
            <a:ext cx="1676400" cy="369332"/>
          </a:xfrm>
          <a:prstGeom prst="rect">
            <a:avLst/>
          </a:prstGeom>
          <a:noFill/>
        </p:spPr>
        <p:txBody>
          <a:bodyPr wrap="square" rtlCol="0">
            <a:spAutoFit/>
          </a:bodyPr>
          <a:lstStyle/>
          <a:p>
            <a:r>
              <a:rPr lang="en-IN" dirty="0"/>
              <a:t>1.Login form</a:t>
            </a:r>
          </a:p>
        </p:txBody>
      </p:sp>
      <p:sp>
        <p:nvSpPr>
          <p:cNvPr id="4" name="TextBox 3">
            <a:extLst>
              <a:ext uri="{FF2B5EF4-FFF2-40B4-BE49-F238E27FC236}">
                <a16:creationId xmlns:a16="http://schemas.microsoft.com/office/drawing/2014/main" id="{05985A3B-9E30-D35E-B4B2-E9931F02E140}"/>
              </a:ext>
            </a:extLst>
          </p:cNvPr>
          <p:cNvSpPr txBox="1"/>
          <p:nvPr/>
        </p:nvSpPr>
        <p:spPr>
          <a:xfrm>
            <a:off x="8077200" y="3700919"/>
            <a:ext cx="1752600" cy="369332"/>
          </a:xfrm>
          <a:prstGeom prst="rect">
            <a:avLst/>
          </a:prstGeom>
          <a:noFill/>
        </p:spPr>
        <p:txBody>
          <a:bodyPr wrap="square" rtlCol="0">
            <a:spAutoFit/>
          </a:bodyPr>
          <a:lstStyle/>
          <a:p>
            <a:r>
              <a:rPr lang="en-IN" dirty="0"/>
              <a:t>2.Signup form</a:t>
            </a:r>
          </a:p>
        </p:txBody>
      </p:sp>
      <p:sp>
        <p:nvSpPr>
          <p:cNvPr id="5" name="TextBox 4">
            <a:extLst>
              <a:ext uri="{FF2B5EF4-FFF2-40B4-BE49-F238E27FC236}">
                <a16:creationId xmlns:a16="http://schemas.microsoft.com/office/drawing/2014/main" id="{950ACDA2-CAFD-D9CD-EC5E-39B02EE67643}"/>
              </a:ext>
            </a:extLst>
          </p:cNvPr>
          <p:cNvSpPr txBox="1"/>
          <p:nvPr/>
        </p:nvSpPr>
        <p:spPr>
          <a:xfrm>
            <a:off x="4791382" y="6425577"/>
            <a:ext cx="2438400" cy="369332"/>
          </a:xfrm>
          <a:prstGeom prst="rect">
            <a:avLst/>
          </a:prstGeom>
          <a:noFill/>
        </p:spPr>
        <p:txBody>
          <a:bodyPr wrap="square" rtlCol="0">
            <a:spAutoFit/>
          </a:bodyPr>
          <a:lstStyle/>
          <a:p>
            <a:r>
              <a:rPr lang="en-IN" dirty="0"/>
              <a:t>3.Home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95DABF0-6997-507C-0674-63773E60B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46863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53A6A61-3587-207C-5D01-9F3FCABBF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457" y="552450"/>
            <a:ext cx="4714875" cy="27241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C84CC58-0A54-CD09-4130-597A8E6EE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422856"/>
            <a:ext cx="4724400" cy="2714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F5EE78-405F-B3C4-4FAE-E58AB1B53733}"/>
              </a:ext>
            </a:extLst>
          </p:cNvPr>
          <p:cNvSpPr txBox="1"/>
          <p:nvPr/>
        </p:nvSpPr>
        <p:spPr>
          <a:xfrm>
            <a:off x="1371600" y="3390901"/>
            <a:ext cx="3200400" cy="380999"/>
          </a:xfrm>
          <a:prstGeom prst="rect">
            <a:avLst/>
          </a:prstGeom>
          <a:noFill/>
        </p:spPr>
        <p:txBody>
          <a:bodyPr wrap="square" rtlCol="0">
            <a:spAutoFit/>
          </a:bodyPr>
          <a:lstStyle/>
          <a:p>
            <a:r>
              <a:rPr lang="en-IN" dirty="0"/>
              <a:t>4.Select from map</a:t>
            </a:r>
          </a:p>
        </p:txBody>
      </p:sp>
      <p:sp>
        <p:nvSpPr>
          <p:cNvPr id="4" name="TextBox 3">
            <a:extLst>
              <a:ext uri="{FF2B5EF4-FFF2-40B4-BE49-F238E27FC236}">
                <a16:creationId xmlns:a16="http://schemas.microsoft.com/office/drawing/2014/main" id="{76A8C896-5D48-DACC-8C94-692BFA044D6B}"/>
              </a:ext>
            </a:extLst>
          </p:cNvPr>
          <p:cNvSpPr txBox="1"/>
          <p:nvPr/>
        </p:nvSpPr>
        <p:spPr>
          <a:xfrm>
            <a:off x="9080090" y="3276599"/>
            <a:ext cx="2209800" cy="369332"/>
          </a:xfrm>
          <a:prstGeom prst="rect">
            <a:avLst/>
          </a:prstGeom>
          <a:noFill/>
        </p:spPr>
        <p:txBody>
          <a:bodyPr wrap="square" rtlCol="0">
            <a:spAutoFit/>
          </a:bodyPr>
          <a:lstStyle/>
          <a:p>
            <a:r>
              <a:rPr lang="en-IN" dirty="0"/>
              <a:t>5.Display trains</a:t>
            </a:r>
          </a:p>
        </p:txBody>
      </p:sp>
      <p:sp>
        <p:nvSpPr>
          <p:cNvPr id="5" name="TextBox 4">
            <a:extLst>
              <a:ext uri="{FF2B5EF4-FFF2-40B4-BE49-F238E27FC236}">
                <a16:creationId xmlns:a16="http://schemas.microsoft.com/office/drawing/2014/main" id="{F0B40D19-D992-9C2E-1833-D6A603E4F1FD}"/>
              </a:ext>
            </a:extLst>
          </p:cNvPr>
          <p:cNvSpPr txBox="1"/>
          <p:nvPr/>
        </p:nvSpPr>
        <p:spPr>
          <a:xfrm>
            <a:off x="4918587" y="6260068"/>
            <a:ext cx="3276600" cy="369332"/>
          </a:xfrm>
          <a:prstGeom prst="rect">
            <a:avLst/>
          </a:prstGeom>
          <a:noFill/>
        </p:spPr>
        <p:txBody>
          <a:bodyPr wrap="square" rtlCol="0">
            <a:spAutoFit/>
          </a:bodyPr>
          <a:lstStyle/>
          <a:p>
            <a:r>
              <a:rPr lang="en-IN" dirty="0"/>
              <a:t>6.Display available seats</a:t>
            </a:r>
          </a:p>
        </p:txBody>
      </p:sp>
    </p:spTree>
    <p:extLst>
      <p:ext uri="{BB962C8B-B14F-4D97-AF65-F5344CB8AC3E}">
        <p14:creationId xmlns:p14="http://schemas.microsoft.com/office/powerpoint/2010/main" val="2729809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1102</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Cambria</vt:lpstr>
      <vt:lpstr>Times New Roman</vt:lpstr>
      <vt:lpstr>Wingdings</vt:lpstr>
      <vt:lpstr>Office Theme</vt:lpstr>
      <vt:lpstr>CAPSTONE PROJECT</vt:lpstr>
      <vt:lpstr>OUTLINE</vt:lpstr>
      <vt:lpstr>PROBLEM STATEMENT</vt:lpstr>
      <vt:lpstr>PROPOSED SOLUTION</vt:lpstr>
      <vt:lpstr>SYSTEM APPROACH</vt:lpstr>
      <vt:lpstr>ALGORITHM &amp; DEPLOYMENT</vt:lpstr>
      <vt:lpstr>PowerPoint Presentation</vt:lpstr>
      <vt:lpstr>RESULT</vt:lpstr>
      <vt:lpstr>PowerPoint Presentation</vt:lpstr>
      <vt:lpstr>PowerPoint Presentation</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Shalini.R R</dc:creator>
  <cp:lastModifiedBy>Shalini.R R</cp:lastModifiedBy>
  <cp:revision>2</cp:revision>
  <dcterms:created xsi:type="dcterms:W3CDTF">2024-04-04T19:22:38Z</dcterms:created>
  <dcterms:modified xsi:type="dcterms:W3CDTF">2024-04-27T17:17:20Z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