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619" y="4825"/>
            <a:ext cx="4732655" cy="6853555"/>
          </a:xfrm>
          <a:custGeom>
            <a:avLst/>
            <a:gdLst/>
            <a:ahLst/>
            <a:cxnLst/>
            <a:rect l="l" t="t" r="r" b="b"/>
            <a:pathLst>
              <a:path w="4732655" h="6853555">
                <a:moveTo>
                  <a:pt x="1921869" y="0"/>
                </a:moveTo>
                <a:lnTo>
                  <a:pt x="3140186" y="6853171"/>
                </a:lnTo>
              </a:path>
              <a:path w="4732655" h="6853555">
                <a:moveTo>
                  <a:pt x="4732379" y="3694856"/>
                </a:moveTo>
                <a:lnTo>
                  <a:pt x="0" y="6853171"/>
                </a:lnTo>
              </a:path>
            </a:pathLst>
          </a:custGeom>
          <a:ln w="9525">
            <a:solidFill>
              <a:srgbClr val="5FC8E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82099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4"/>
                </a:lnTo>
                <a:lnTo>
                  <a:pt x="3009900" y="6857994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8EC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601199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800" y="0"/>
                </a:moveTo>
                <a:lnTo>
                  <a:pt x="0" y="0"/>
                </a:lnTo>
                <a:lnTo>
                  <a:pt x="1209675" y="6857994"/>
                </a:lnTo>
                <a:lnTo>
                  <a:pt x="2590800" y="6857994"/>
                </a:lnTo>
                <a:lnTo>
                  <a:pt x="2590800" y="0"/>
                </a:lnTo>
                <a:close/>
              </a:path>
            </a:pathLst>
          </a:custGeom>
          <a:solidFill>
            <a:srgbClr val="5FC8EC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934449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423" y="0"/>
                </a:moveTo>
                <a:lnTo>
                  <a:pt x="0" y="3809998"/>
                </a:lnTo>
                <a:lnTo>
                  <a:pt x="3257423" y="3809998"/>
                </a:lnTo>
                <a:lnTo>
                  <a:pt x="3257423" y="0"/>
                </a:lnTo>
                <a:close/>
              </a:path>
            </a:pathLst>
          </a:custGeom>
          <a:solidFill>
            <a:srgbClr val="17ADE1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334499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373" y="0"/>
                </a:moveTo>
                <a:lnTo>
                  <a:pt x="0" y="0"/>
                </a:lnTo>
                <a:lnTo>
                  <a:pt x="2472944" y="6857994"/>
                </a:lnTo>
                <a:lnTo>
                  <a:pt x="2857373" y="6857994"/>
                </a:lnTo>
                <a:lnTo>
                  <a:pt x="2857373" y="0"/>
                </a:lnTo>
                <a:close/>
              </a:path>
            </a:pathLst>
          </a:custGeom>
          <a:solidFill>
            <a:srgbClr val="17ADE1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4"/>
                </a:lnTo>
                <a:lnTo>
                  <a:pt x="1295400" y="6857994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6792" y="0"/>
                </a:moveTo>
                <a:lnTo>
                  <a:pt x="0" y="0"/>
                </a:lnTo>
                <a:lnTo>
                  <a:pt x="1115441" y="6857994"/>
                </a:lnTo>
                <a:lnTo>
                  <a:pt x="1256792" y="6857994"/>
                </a:lnTo>
                <a:lnTo>
                  <a:pt x="1256792" y="0"/>
                </a:lnTo>
                <a:close/>
              </a:path>
            </a:pathLst>
          </a:custGeom>
          <a:solidFill>
            <a:srgbClr val="205F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372724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021" y="0"/>
                </a:moveTo>
                <a:lnTo>
                  <a:pt x="0" y="3266820"/>
                </a:lnTo>
                <a:lnTo>
                  <a:pt x="1819021" y="3266820"/>
                </a:lnTo>
                <a:lnTo>
                  <a:pt x="1819021" y="0"/>
                </a:lnTo>
                <a:close/>
              </a:path>
            </a:pathLst>
          </a:custGeom>
          <a:solidFill>
            <a:srgbClr val="17ADE1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720"/>
                </a:lnTo>
                <a:lnTo>
                  <a:pt x="447420" y="2847720"/>
                </a:lnTo>
                <a:lnTo>
                  <a:pt x="0" y="0"/>
                </a:lnTo>
                <a:close/>
              </a:path>
            </a:pathLst>
          </a:custGeom>
          <a:solidFill>
            <a:srgbClr val="5FC8EC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5" name="bg 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9105" y="137477"/>
            <a:ext cx="11273789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381250" y="6267450"/>
            <a:ext cx="9810750" cy="47625"/>
          </a:xfrm>
          <a:custGeom>
            <a:avLst/>
            <a:gdLst/>
            <a:ahLst/>
            <a:cxnLst/>
            <a:rect l="l" t="t" r="r" b="b"/>
            <a:pathLst>
              <a:path w="9810750" h="47625">
                <a:moveTo>
                  <a:pt x="0" y="47625"/>
                </a:moveTo>
                <a:lnTo>
                  <a:pt x="9810750" y="47625"/>
                </a:lnTo>
                <a:lnTo>
                  <a:pt x="9810750" y="0"/>
                </a:lnTo>
                <a:lnTo>
                  <a:pt x="0" y="0"/>
                </a:lnTo>
                <a:lnTo>
                  <a:pt x="0" y="47625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720"/>
                </a:lnTo>
                <a:lnTo>
                  <a:pt x="447420" y="2847720"/>
                </a:lnTo>
                <a:lnTo>
                  <a:pt x="0" y="0"/>
                </a:lnTo>
                <a:close/>
              </a:path>
            </a:pathLst>
          </a:custGeom>
          <a:solidFill>
            <a:srgbClr val="5FC8EC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D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467" y="0"/>
                </a:moveTo>
                <a:lnTo>
                  <a:pt x="0" y="0"/>
                </a:lnTo>
                <a:lnTo>
                  <a:pt x="0" y="180720"/>
                </a:lnTo>
                <a:lnTo>
                  <a:pt x="180467" y="180720"/>
                </a:lnTo>
                <a:lnTo>
                  <a:pt x="180467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619" y="4825"/>
            <a:ext cx="4732655" cy="6853555"/>
          </a:xfrm>
          <a:custGeom>
            <a:avLst/>
            <a:gdLst/>
            <a:ahLst/>
            <a:cxnLst/>
            <a:rect l="l" t="t" r="r" b="b"/>
            <a:pathLst>
              <a:path w="4732655" h="6853555">
                <a:moveTo>
                  <a:pt x="1921869" y="0"/>
                </a:moveTo>
                <a:lnTo>
                  <a:pt x="3140186" y="6853171"/>
                </a:lnTo>
              </a:path>
              <a:path w="4732655" h="6853555">
                <a:moveTo>
                  <a:pt x="4732379" y="3694856"/>
                </a:moveTo>
                <a:lnTo>
                  <a:pt x="0" y="6853171"/>
                </a:lnTo>
              </a:path>
            </a:pathLst>
          </a:custGeom>
          <a:ln w="9525">
            <a:solidFill>
              <a:srgbClr val="5FC8E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82099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4"/>
                </a:lnTo>
                <a:lnTo>
                  <a:pt x="3009900" y="6857994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8EC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601199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800" y="0"/>
                </a:moveTo>
                <a:lnTo>
                  <a:pt x="0" y="0"/>
                </a:lnTo>
                <a:lnTo>
                  <a:pt x="1209675" y="6857994"/>
                </a:lnTo>
                <a:lnTo>
                  <a:pt x="2590800" y="6857994"/>
                </a:lnTo>
                <a:lnTo>
                  <a:pt x="2590800" y="0"/>
                </a:lnTo>
                <a:close/>
              </a:path>
            </a:pathLst>
          </a:custGeom>
          <a:solidFill>
            <a:srgbClr val="5FC8EC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934449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423" y="0"/>
                </a:moveTo>
                <a:lnTo>
                  <a:pt x="0" y="3809998"/>
                </a:lnTo>
                <a:lnTo>
                  <a:pt x="3257423" y="3809998"/>
                </a:lnTo>
                <a:lnTo>
                  <a:pt x="3257423" y="0"/>
                </a:lnTo>
                <a:close/>
              </a:path>
            </a:pathLst>
          </a:custGeom>
          <a:solidFill>
            <a:srgbClr val="17ADE1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334499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373" y="0"/>
                </a:moveTo>
                <a:lnTo>
                  <a:pt x="0" y="0"/>
                </a:lnTo>
                <a:lnTo>
                  <a:pt x="2472944" y="6857994"/>
                </a:lnTo>
                <a:lnTo>
                  <a:pt x="2857373" y="6857994"/>
                </a:lnTo>
                <a:lnTo>
                  <a:pt x="2857373" y="0"/>
                </a:lnTo>
                <a:close/>
              </a:path>
            </a:pathLst>
          </a:custGeom>
          <a:solidFill>
            <a:srgbClr val="17ADE1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4"/>
                </a:lnTo>
                <a:lnTo>
                  <a:pt x="1295400" y="6857994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6792" y="0"/>
                </a:moveTo>
                <a:lnTo>
                  <a:pt x="0" y="0"/>
                </a:lnTo>
                <a:lnTo>
                  <a:pt x="1115441" y="6857994"/>
                </a:lnTo>
                <a:lnTo>
                  <a:pt x="1256792" y="6857994"/>
                </a:lnTo>
                <a:lnTo>
                  <a:pt x="1256792" y="0"/>
                </a:lnTo>
                <a:close/>
              </a:path>
            </a:pathLst>
          </a:custGeom>
          <a:solidFill>
            <a:srgbClr val="205F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372724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021" y="0"/>
                </a:moveTo>
                <a:lnTo>
                  <a:pt x="0" y="3266820"/>
                </a:lnTo>
                <a:lnTo>
                  <a:pt x="1819021" y="3266820"/>
                </a:lnTo>
                <a:lnTo>
                  <a:pt x="1819021" y="0"/>
                </a:lnTo>
                <a:close/>
              </a:path>
            </a:pathLst>
          </a:custGeom>
          <a:solidFill>
            <a:srgbClr val="17ADE1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720"/>
                </a:lnTo>
                <a:lnTo>
                  <a:pt x="447420" y="2847720"/>
                </a:lnTo>
                <a:lnTo>
                  <a:pt x="0" y="0"/>
                </a:lnTo>
                <a:close/>
              </a:path>
            </a:pathLst>
          </a:custGeom>
          <a:solidFill>
            <a:srgbClr val="5FC8EC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90414" y="2447607"/>
            <a:ext cx="2606040" cy="701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19779" y="3133661"/>
            <a:ext cx="639572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363959" y="6473020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183" y="0"/>
                  </a:moveTo>
                  <a:lnTo>
                    <a:pt x="264236" y="0"/>
                  </a:lnTo>
                  <a:lnTo>
                    <a:pt x="0" y="528447"/>
                  </a:lnTo>
                  <a:lnTo>
                    <a:pt x="264236" y="1057021"/>
                  </a:lnTo>
                  <a:lnTo>
                    <a:pt x="964183" y="1057021"/>
                  </a:lnTo>
                  <a:lnTo>
                    <a:pt x="1228344" y="528447"/>
                  </a:lnTo>
                  <a:lnTo>
                    <a:pt x="964183" y="0"/>
                  </a:lnTo>
                  <a:close/>
                </a:path>
              </a:pathLst>
            </a:custGeom>
            <a:solidFill>
              <a:srgbClr val="5FC8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670"/>
                  </a:lnTo>
                  <a:lnTo>
                    <a:pt x="140462" y="561721"/>
                  </a:lnTo>
                  <a:lnTo>
                    <a:pt x="507238" y="561721"/>
                  </a:lnTo>
                  <a:lnTo>
                    <a:pt x="647700" y="280670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6957" y="0"/>
                </a:moveTo>
                <a:lnTo>
                  <a:pt x="359410" y="0"/>
                </a:lnTo>
                <a:lnTo>
                  <a:pt x="0" y="718947"/>
                </a:lnTo>
                <a:lnTo>
                  <a:pt x="359410" y="1438021"/>
                </a:lnTo>
                <a:lnTo>
                  <a:pt x="1306957" y="1438021"/>
                </a:lnTo>
                <a:lnTo>
                  <a:pt x="1666366" y="718947"/>
                </a:lnTo>
                <a:lnTo>
                  <a:pt x="1306957" y="0"/>
                </a:lnTo>
                <a:close/>
              </a:path>
            </a:pathLst>
          </a:custGeom>
          <a:solidFill>
            <a:srgbClr val="42D0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499"/>
                </a:lnTo>
                <a:lnTo>
                  <a:pt x="154812" y="618997"/>
                </a:lnTo>
                <a:lnTo>
                  <a:pt x="569087" y="618997"/>
                </a:lnTo>
                <a:lnTo>
                  <a:pt x="723900" y="309499"/>
                </a:lnTo>
                <a:lnTo>
                  <a:pt x="569087" y="0"/>
                </a:lnTo>
                <a:close/>
              </a:path>
            </a:pathLst>
          </a:custGeom>
          <a:solidFill>
            <a:srgbClr val="42AD5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25"/>
              <a:t>POOJA</a:t>
            </a:r>
            <a:r>
              <a:rPr dirty="0" spc="-250"/>
              <a:t> </a:t>
            </a:r>
            <a:r>
              <a:rPr dirty="0" spc="25"/>
              <a:t>R.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65100" rIns="0" bIns="0" rtlCol="0" vert="horz">
            <a:spAutoFit/>
          </a:bodyPr>
          <a:lstStyle/>
          <a:p>
            <a:pPr algn="ctr" marR="403860">
              <a:lnSpc>
                <a:spcPct val="100000"/>
              </a:lnSpc>
              <a:spcBef>
                <a:spcPts val="1300"/>
              </a:spcBef>
            </a:pPr>
            <a:r>
              <a:rPr dirty="0" spc="-5"/>
              <a:t>821721104038</a:t>
            </a:r>
          </a:p>
          <a:p>
            <a:pPr algn="ctr">
              <a:lnSpc>
                <a:spcPct val="100000"/>
              </a:lnSpc>
              <a:spcBef>
                <a:spcPts val="1205"/>
              </a:spcBef>
            </a:pPr>
            <a:r>
              <a:rPr dirty="0" spc="-15"/>
              <a:t>BE</a:t>
            </a:r>
            <a:r>
              <a:rPr dirty="0" spc="25"/>
              <a:t> </a:t>
            </a:r>
            <a:r>
              <a:rPr dirty="0" spc="-20"/>
              <a:t>COMPUTER</a:t>
            </a:r>
            <a:r>
              <a:rPr dirty="0" spc="120"/>
              <a:t> </a:t>
            </a:r>
            <a:r>
              <a:rPr dirty="0"/>
              <a:t>SCIENCE</a:t>
            </a:r>
            <a:r>
              <a:rPr dirty="0" spc="-45"/>
              <a:t> </a:t>
            </a:r>
            <a:r>
              <a:rPr dirty="0" spc="-30"/>
              <a:t>AND</a:t>
            </a:r>
            <a:r>
              <a:rPr dirty="0" spc="130"/>
              <a:t> </a:t>
            </a:r>
            <a:r>
              <a:rPr dirty="0" spc="5"/>
              <a:t>ENGINEERING</a:t>
            </a:r>
          </a:p>
          <a:p>
            <a:pPr algn="ctr" marL="327660" marR="314325">
              <a:lnSpc>
                <a:spcPct val="100000"/>
              </a:lnSpc>
              <a:spcBef>
                <a:spcPts val="1695"/>
              </a:spcBef>
            </a:pPr>
            <a:r>
              <a:rPr dirty="0" sz="2000" spc="-15"/>
              <a:t>SIR</a:t>
            </a:r>
            <a:r>
              <a:rPr dirty="0" sz="2000" spc="20"/>
              <a:t> </a:t>
            </a:r>
            <a:r>
              <a:rPr dirty="0" sz="2000" spc="-10"/>
              <a:t>ISSAC</a:t>
            </a:r>
            <a:r>
              <a:rPr dirty="0" sz="2000" spc="25"/>
              <a:t> </a:t>
            </a:r>
            <a:r>
              <a:rPr dirty="0" sz="2000" spc="-5"/>
              <a:t>NEWTON</a:t>
            </a:r>
            <a:r>
              <a:rPr dirty="0" sz="2000" spc="65"/>
              <a:t> </a:t>
            </a:r>
            <a:r>
              <a:rPr dirty="0" sz="2000" spc="-5"/>
              <a:t>COLLEGE</a:t>
            </a:r>
            <a:r>
              <a:rPr dirty="0" sz="2000" spc="-10"/>
              <a:t> </a:t>
            </a:r>
            <a:r>
              <a:rPr dirty="0" sz="2000" spc="-5"/>
              <a:t>OF</a:t>
            </a:r>
            <a:r>
              <a:rPr dirty="0" sz="2000" spc="25"/>
              <a:t> </a:t>
            </a:r>
            <a:r>
              <a:rPr dirty="0" sz="2000" spc="-5"/>
              <a:t>ENGINEERING </a:t>
            </a:r>
            <a:r>
              <a:rPr dirty="0" sz="2000" spc="-484"/>
              <a:t> </a:t>
            </a:r>
            <a:r>
              <a:rPr dirty="0" sz="2000" spc="-10"/>
              <a:t>AND</a:t>
            </a:r>
            <a:r>
              <a:rPr dirty="0" sz="2000" spc="55"/>
              <a:t> </a:t>
            </a:r>
            <a:r>
              <a:rPr dirty="0" sz="2000" spc="-10"/>
              <a:t>TECHNOLOGY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105" y="137477"/>
            <a:ext cx="2425700" cy="7581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spc="-90" b="1">
                <a:latin typeface="Trebuchet MS"/>
                <a:cs typeface="Trebuchet MS"/>
              </a:rPr>
              <a:t>R</a:t>
            </a:r>
            <a:r>
              <a:rPr dirty="0" sz="4800" spc="-105" b="1">
                <a:latin typeface="Trebuchet MS"/>
                <a:cs typeface="Trebuchet MS"/>
              </a:rPr>
              <a:t>E</a:t>
            </a:r>
            <a:r>
              <a:rPr dirty="0" sz="4800" spc="-55" b="1">
                <a:latin typeface="Trebuchet MS"/>
                <a:cs typeface="Trebuchet MS"/>
              </a:rPr>
              <a:t>S</a:t>
            </a:r>
            <a:r>
              <a:rPr dirty="0" sz="4800" spc="-105" b="1">
                <a:latin typeface="Trebuchet MS"/>
                <a:cs typeface="Trebuchet MS"/>
              </a:rPr>
              <a:t>UL</a:t>
            </a:r>
            <a:r>
              <a:rPr dirty="0" sz="4800" spc="-95" b="1">
                <a:latin typeface="Trebuchet MS"/>
                <a:cs typeface="Trebuchet MS"/>
              </a:rPr>
              <a:t>T</a:t>
            </a:r>
            <a:r>
              <a:rPr dirty="0" sz="4800" b="1">
                <a:latin typeface="Trebuchet MS"/>
                <a:cs typeface="Trebuchet MS"/>
              </a:rPr>
              <a:t>S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14550" y="6474777"/>
            <a:ext cx="110489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15" b="1">
                <a:solidFill>
                  <a:srgbClr val="2C83C3"/>
                </a:solidFill>
                <a:latin typeface="Trebuchet MS"/>
                <a:cs typeface="Trebuchet MS"/>
              </a:rPr>
              <a:t>n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12906" y="6464300"/>
            <a:ext cx="178435" cy="1968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20">
                <a:solidFill>
                  <a:srgbClr val="2C926B"/>
                </a:solidFill>
                <a:latin typeface="Trebuchet MS"/>
                <a:cs typeface="Trebuchet MS"/>
              </a:rPr>
              <a:t>10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5140" y="1034097"/>
            <a:ext cx="471424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64689" algn="l"/>
              </a:tabLst>
            </a:pPr>
            <a:r>
              <a:rPr dirty="0" sz="1800" spc="-30">
                <a:latin typeface="Arial MT"/>
                <a:cs typeface="Arial MT"/>
              </a:rPr>
              <a:t>HEART</a:t>
            </a:r>
            <a:r>
              <a:rPr dirty="0" sz="1800" spc="130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DISEASE	PREDICTION</a:t>
            </a:r>
            <a:r>
              <a:rPr dirty="0" sz="1800" spc="200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USING</a:t>
            </a:r>
            <a:r>
              <a:rPr dirty="0" sz="1800" spc="105">
                <a:latin typeface="Arial MT"/>
                <a:cs typeface="Arial MT"/>
              </a:rPr>
              <a:t> </a:t>
            </a:r>
            <a:r>
              <a:rPr dirty="0" sz="1800" spc="-40">
                <a:latin typeface="Arial MT"/>
                <a:cs typeface="Arial MT"/>
              </a:rPr>
              <a:t>ANN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9575" y="1800225"/>
            <a:ext cx="7391400" cy="37623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0305" y="532130"/>
            <a:ext cx="8914130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0">
                <a:latin typeface="Trebuchet MS"/>
                <a:cs typeface="Trebuchet MS"/>
              </a:rPr>
              <a:t>HEART</a:t>
            </a:r>
            <a:r>
              <a:rPr dirty="0" spc="-80">
                <a:latin typeface="Trebuchet MS"/>
                <a:cs typeface="Trebuchet MS"/>
              </a:rPr>
              <a:t> </a:t>
            </a:r>
            <a:r>
              <a:rPr dirty="0" spc="5">
                <a:latin typeface="Trebuchet MS"/>
                <a:cs typeface="Trebuchet MS"/>
              </a:rPr>
              <a:t>FAILURE</a:t>
            </a:r>
            <a:r>
              <a:rPr dirty="0" spc="-4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PREDICTION(ANN)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66950" y="1885950"/>
            <a:ext cx="6109465" cy="368336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496217"/>
            <a:ext cx="1760855" cy="166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80"/>
              </a:lnSpc>
            </a:pPr>
            <a:r>
              <a:rPr dirty="0" sz="1100" spc="15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dirty="0" sz="1100" spc="-16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45" b="1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dirty="0" sz="1100" spc="20" b="1">
                <a:solidFill>
                  <a:srgbClr val="2C83C3"/>
                </a:solidFill>
                <a:latin typeface="Trebuchet MS"/>
                <a:cs typeface="Trebuchet MS"/>
              </a:rPr>
              <a:t>nnu</a:t>
            </a:r>
            <a:r>
              <a:rPr dirty="0" sz="1100" spc="10" b="1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dirty="0" sz="1100" spc="-13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dirty="0" sz="1100" spc="40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spc="10" b="1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dirty="0" sz="1100" spc="-35" b="1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dirty="0" sz="1100" spc="-35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spc="20" b="1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721" y="0"/>
                </a:moveTo>
                <a:lnTo>
                  <a:pt x="132588" y="6476"/>
                </a:lnTo>
                <a:lnTo>
                  <a:pt x="89534" y="24637"/>
                </a:lnTo>
                <a:lnTo>
                  <a:pt x="52958" y="52959"/>
                </a:lnTo>
                <a:lnTo>
                  <a:pt x="24638" y="89535"/>
                </a:lnTo>
                <a:lnTo>
                  <a:pt x="6476" y="132841"/>
                </a:lnTo>
                <a:lnTo>
                  <a:pt x="0" y="180848"/>
                </a:lnTo>
                <a:lnTo>
                  <a:pt x="6476" y="228980"/>
                </a:lnTo>
                <a:lnTo>
                  <a:pt x="24638" y="272288"/>
                </a:lnTo>
                <a:lnTo>
                  <a:pt x="52958" y="308737"/>
                </a:lnTo>
                <a:lnTo>
                  <a:pt x="89534" y="337185"/>
                </a:lnTo>
                <a:lnTo>
                  <a:pt x="132588" y="355346"/>
                </a:lnTo>
                <a:lnTo>
                  <a:pt x="180721" y="361823"/>
                </a:lnTo>
                <a:lnTo>
                  <a:pt x="228853" y="355346"/>
                </a:lnTo>
                <a:lnTo>
                  <a:pt x="271906" y="337185"/>
                </a:lnTo>
                <a:lnTo>
                  <a:pt x="308482" y="308737"/>
                </a:lnTo>
                <a:lnTo>
                  <a:pt x="336803" y="272288"/>
                </a:lnTo>
                <a:lnTo>
                  <a:pt x="354965" y="228980"/>
                </a:lnTo>
                <a:lnTo>
                  <a:pt x="361442" y="180848"/>
                </a:lnTo>
                <a:lnTo>
                  <a:pt x="354965" y="132841"/>
                </a:lnTo>
                <a:lnTo>
                  <a:pt x="336803" y="89535"/>
                </a:lnTo>
                <a:lnTo>
                  <a:pt x="308482" y="52959"/>
                </a:lnTo>
                <a:lnTo>
                  <a:pt x="271906" y="24637"/>
                </a:lnTo>
                <a:lnTo>
                  <a:pt x="228853" y="6476"/>
                </a:lnTo>
                <a:lnTo>
                  <a:pt x="180721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36282" y="409955"/>
            <a:ext cx="2357120" cy="758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spc="25">
                <a:latin typeface="Trebuchet MS"/>
                <a:cs typeface="Trebuchet MS"/>
              </a:rPr>
              <a:t>A</a:t>
            </a:r>
            <a:r>
              <a:rPr dirty="0" sz="4800" spc="-5">
                <a:latin typeface="Trebuchet MS"/>
                <a:cs typeface="Trebuchet MS"/>
              </a:rPr>
              <a:t>G</a:t>
            </a:r>
            <a:r>
              <a:rPr dirty="0" sz="4800" spc="-35">
                <a:latin typeface="Trebuchet MS"/>
                <a:cs typeface="Trebuchet MS"/>
              </a:rPr>
              <a:t>E</a:t>
            </a:r>
            <a:r>
              <a:rPr dirty="0" sz="4800" spc="15">
                <a:latin typeface="Trebuchet MS"/>
                <a:cs typeface="Trebuchet MS"/>
              </a:rPr>
              <a:t>N</a:t>
            </a:r>
            <a:r>
              <a:rPr dirty="0" sz="4800">
                <a:latin typeface="Trebuchet MS"/>
                <a:cs typeface="Trebuchet MS"/>
              </a:rPr>
              <a:t>DA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</a:p>
        </p:txBody>
      </p:sp>
      <p:sp>
        <p:nvSpPr>
          <p:cNvPr id="10" name="object 10"/>
          <p:cNvSpPr txBox="1"/>
          <p:nvPr/>
        </p:nvSpPr>
        <p:spPr>
          <a:xfrm>
            <a:off x="831850" y="1503362"/>
            <a:ext cx="8529320" cy="43732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dirty="0" sz="2000" spc="25">
                <a:latin typeface="Times New Roman"/>
                <a:cs typeface="Times New Roman"/>
              </a:rPr>
              <a:t>Collect </a:t>
            </a:r>
            <a:r>
              <a:rPr dirty="0" sz="2000">
                <a:latin typeface="Times New Roman"/>
                <a:cs typeface="Times New Roman"/>
              </a:rPr>
              <a:t>medical </a:t>
            </a:r>
            <a:r>
              <a:rPr dirty="0" sz="2000" spc="20">
                <a:latin typeface="Times New Roman"/>
                <a:cs typeface="Times New Roman"/>
              </a:rPr>
              <a:t>data, </a:t>
            </a:r>
            <a:r>
              <a:rPr dirty="0" sz="2000" spc="5">
                <a:latin typeface="Times New Roman"/>
                <a:cs typeface="Times New Roman"/>
              </a:rPr>
              <a:t>select </a:t>
            </a:r>
            <a:r>
              <a:rPr dirty="0" sz="2000" spc="-5">
                <a:latin typeface="Times New Roman"/>
                <a:cs typeface="Times New Roman"/>
              </a:rPr>
              <a:t>key </a:t>
            </a:r>
            <a:r>
              <a:rPr dirty="0" sz="2000" spc="15">
                <a:latin typeface="Times New Roman"/>
                <a:cs typeface="Times New Roman"/>
              </a:rPr>
              <a:t>predictors, preprocess </a:t>
            </a:r>
            <a:r>
              <a:rPr dirty="0" sz="2000" spc="20">
                <a:latin typeface="Times New Roman"/>
                <a:cs typeface="Times New Roman"/>
              </a:rPr>
              <a:t>data, choose </a:t>
            </a:r>
            <a:r>
              <a:rPr dirty="0" sz="2000" spc="15">
                <a:latin typeface="Times New Roman"/>
                <a:cs typeface="Times New Roman"/>
              </a:rPr>
              <a:t>suitable 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algorithms, </a:t>
            </a:r>
            <a:r>
              <a:rPr dirty="0" sz="2000" spc="10">
                <a:latin typeface="Times New Roman"/>
                <a:cs typeface="Times New Roman"/>
              </a:rPr>
              <a:t>train models, evaluate </a:t>
            </a:r>
            <a:r>
              <a:rPr dirty="0" sz="2000" spc="5">
                <a:latin typeface="Times New Roman"/>
                <a:cs typeface="Times New Roman"/>
              </a:rPr>
              <a:t>performance, </a:t>
            </a:r>
            <a:r>
              <a:rPr dirty="0" sz="2000">
                <a:latin typeface="Times New Roman"/>
                <a:cs typeface="Times New Roman"/>
              </a:rPr>
              <a:t>validate </a:t>
            </a:r>
            <a:r>
              <a:rPr dirty="0" sz="2000" spc="30">
                <a:latin typeface="Times New Roman"/>
                <a:cs typeface="Times New Roman"/>
              </a:rPr>
              <a:t>on </a:t>
            </a:r>
            <a:r>
              <a:rPr dirty="0" sz="2000" spc="25">
                <a:latin typeface="Times New Roman"/>
                <a:cs typeface="Times New Roman"/>
              </a:rPr>
              <a:t>new </a:t>
            </a:r>
            <a:r>
              <a:rPr dirty="0" sz="2000" spc="20">
                <a:latin typeface="Times New Roman"/>
                <a:cs typeface="Times New Roman"/>
              </a:rPr>
              <a:t>data, </a:t>
            </a:r>
            <a:r>
              <a:rPr dirty="0" sz="2000" spc="35">
                <a:latin typeface="Times New Roman"/>
                <a:cs typeface="Times New Roman"/>
              </a:rPr>
              <a:t>deploy </a:t>
            </a:r>
            <a:r>
              <a:rPr dirty="0" sz="2000" spc="15">
                <a:latin typeface="Times New Roman"/>
                <a:cs typeface="Times New Roman"/>
              </a:rPr>
              <a:t>into 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practice,</a:t>
            </a:r>
            <a:r>
              <a:rPr dirty="0" sz="2000" spc="-170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monitor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ongoing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performance,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 spc="20">
                <a:latin typeface="Times New Roman"/>
                <a:cs typeface="Times New Roman"/>
              </a:rPr>
              <a:t>and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ensure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ethical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considerations</a:t>
            </a:r>
            <a:r>
              <a:rPr dirty="0" sz="2000" spc="-2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regarding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fairness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20">
                <a:latin typeface="Times New Roman"/>
                <a:cs typeface="Times New Roman"/>
              </a:rPr>
              <a:t>and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privacy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are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met.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00">
              <a:latin typeface="Times New Roman"/>
              <a:cs typeface="Times New Roman"/>
            </a:endParaRPr>
          </a:p>
          <a:p>
            <a:pPr marL="1476375" indent="-257175">
              <a:lnSpc>
                <a:spcPct val="100000"/>
              </a:lnSpc>
              <a:buAutoNum type="arabicPeriod"/>
              <a:tabLst>
                <a:tab pos="1477010" algn="l"/>
              </a:tabLst>
            </a:pPr>
            <a:r>
              <a:rPr dirty="0" sz="1800" spc="-10">
                <a:latin typeface="Arial MT"/>
                <a:cs typeface="Arial MT"/>
              </a:rPr>
              <a:t>Data </a:t>
            </a:r>
            <a:r>
              <a:rPr dirty="0" sz="1800" spc="-5">
                <a:latin typeface="Arial MT"/>
                <a:cs typeface="Arial MT"/>
              </a:rPr>
              <a:t>Collection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: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 spc="5">
                <a:latin typeface="Arial MT"/>
                <a:cs typeface="Arial MT"/>
              </a:rPr>
              <a:t>Gather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medical</a:t>
            </a:r>
            <a:r>
              <a:rPr dirty="0" sz="1800" spc="6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data.</a:t>
            </a:r>
            <a:endParaRPr sz="1800">
              <a:latin typeface="Arial MT"/>
              <a:cs typeface="Arial MT"/>
            </a:endParaRPr>
          </a:p>
          <a:p>
            <a:pPr marL="1476375" indent="-25717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1477010" algn="l"/>
              </a:tabLst>
            </a:pPr>
            <a:r>
              <a:rPr dirty="0" sz="1800">
                <a:latin typeface="Arial MT"/>
                <a:cs typeface="Arial MT"/>
              </a:rPr>
              <a:t>Feature</a:t>
            </a:r>
            <a:r>
              <a:rPr dirty="0" sz="1800" spc="-7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Selection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:</a:t>
            </a:r>
            <a:r>
              <a:rPr dirty="0" sz="1800" spc="5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Choose</a:t>
            </a:r>
            <a:r>
              <a:rPr dirty="0" sz="1800">
                <a:latin typeface="Arial MT"/>
                <a:cs typeface="Arial MT"/>
              </a:rPr>
              <a:t> important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predictors.</a:t>
            </a:r>
            <a:endParaRPr sz="1800">
              <a:latin typeface="Arial MT"/>
              <a:cs typeface="Arial MT"/>
            </a:endParaRPr>
          </a:p>
          <a:p>
            <a:pPr marL="1476375" indent="-257175">
              <a:lnSpc>
                <a:spcPts val="2130"/>
              </a:lnSpc>
              <a:spcBef>
                <a:spcPts val="20"/>
              </a:spcBef>
              <a:buAutoNum type="arabicPeriod"/>
              <a:tabLst>
                <a:tab pos="1477010" algn="l"/>
              </a:tabLst>
            </a:pPr>
            <a:r>
              <a:rPr dirty="0" sz="1800">
                <a:latin typeface="Arial MT"/>
                <a:cs typeface="Arial MT"/>
              </a:rPr>
              <a:t>Preprocessing:</a:t>
            </a:r>
            <a:r>
              <a:rPr dirty="0" sz="1800" spc="-11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Clean</a:t>
            </a:r>
            <a:r>
              <a:rPr dirty="0" sz="1800" spc="65">
                <a:latin typeface="Arial MT"/>
                <a:cs typeface="Arial MT"/>
              </a:rPr>
              <a:t> </a:t>
            </a:r>
            <a:r>
              <a:rPr dirty="0" sz="1800" spc="5">
                <a:latin typeface="Arial MT"/>
                <a:cs typeface="Arial MT"/>
              </a:rPr>
              <a:t>and</a:t>
            </a:r>
            <a:r>
              <a:rPr dirty="0" sz="1800" spc="-8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transform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data.</a:t>
            </a:r>
            <a:endParaRPr sz="1800">
              <a:latin typeface="Arial MT"/>
              <a:cs typeface="Arial MT"/>
            </a:endParaRPr>
          </a:p>
          <a:p>
            <a:pPr marL="1476375" indent="-257175">
              <a:lnSpc>
                <a:spcPts val="2130"/>
              </a:lnSpc>
              <a:buAutoNum type="arabicPeriod"/>
              <a:tabLst>
                <a:tab pos="1477010" algn="l"/>
              </a:tabLst>
            </a:pPr>
            <a:r>
              <a:rPr dirty="0" sz="1800" spc="-20">
                <a:latin typeface="Arial MT"/>
                <a:cs typeface="Arial MT"/>
              </a:rPr>
              <a:t>Model</a:t>
            </a:r>
            <a:r>
              <a:rPr dirty="0" sz="1800" spc="7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Selection</a:t>
            </a:r>
            <a:r>
              <a:rPr dirty="0" sz="1800">
                <a:latin typeface="Arial MT"/>
                <a:cs typeface="Arial MT"/>
              </a:rPr>
              <a:t> :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Pick</a:t>
            </a:r>
            <a:r>
              <a:rPr dirty="0" sz="1800" spc="25">
                <a:latin typeface="Arial MT"/>
                <a:cs typeface="Arial MT"/>
              </a:rPr>
              <a:t> </a:t>
            </a:r>
            <a:r>
              <a:rPr dirty="0" sz="1800" spc="10">
                <a:latin typeface="Arial MT"/>
                <a:cs typeface="Arial MT"/>
              </a:rPr>
              <a:t>suitable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 spc="5">
                <a:latin typeface="Arial MT"/>
                <a:cs typeface="Arial MT"/>
              </a:rPr>
              <a:t>algorithms.</a:t>
            </a:r>
            <a:endParaRPr sz="1800">
              <a:latin typeface="Arial MT"/>
              <a:cs typeface="Arial MT"/>
            </a:endParaRPr>
          </a:p>
          <a:p>
            <a:pPr marL="1476375" indent="-257175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1477010" algn="l"/>
              </a:tabLst>
            </a:pPr>
            <a:r>
              <a:rPr dirty="0" sz="1800" spc="-10">
                <a:latin typeface="Arial MT"/>
                <a:cs typeface="Arial MT"/>
              </a:rPr>
              <a:t>Training </a:t>
            </a:r>
            <a:r>
              <a:rPr dirty="0" sz="1800">
                <a:latin typeface="Arial MT"/>
                <a:cs typeface="Arial MT"/>
              </a:rPr>
              <a:t>: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Train</a:t>
            </a:r>
            <a:r>
              <a:rPr dirty="0" sz="1800" spc="140">
                <a:latin typeface="Arial MT"/>
                <a:cs typeface="Arial MT"/>
              </a:rPr>
              <a:t> </a:t>
            </a:r>
            <a:r>
              <a:rPr dirty="0" sz="1800" spc="5">
                <a:latin typeface="Arial MT"/>
                <a:cs typeface="Arial MT"/>
              </a:rPr>
              <a:t>models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 spc="-15">
                <a:latin typeface="Arial MT"/>
                <a:cs typeface="Arial MT"/>
              </a:rPr>
              <a:t>on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20">
                <a:latin typeface="Arial MT"/>
                <a:cs typeface="Arial MT"/>
              </a:rPr>
              <a:t>the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data.</a:t>
            </a:r>
            <a:endParaRPr sz="1800">
              <a:latin typeface="Arial MT"/>
              <a:cs typeface="Arial MT"/>
            </a:endParaRPr>
          </a:p>
          <a:p>
            <a:pPr marL="1476375" indent="-25717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1477010" algn="l"/>
              </a:tabLst>
            </a:pPr>
            <a:r>
              <a:rPr dirty="0" sz="1800" spc="-10">
                <a:latin typeface="Arial MT"/>
                <a:cs typeface="Arial MT"/>
              </a:rPr>
              <a:t>Evaluation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:</a:t>
            </a:r>
            <a:r>
              <a:rPr dirty="0" sz="1800" spc="30">
                <a:latin typeface="Arial MT"/>
                <a:cs typeface="Arial MT"/>
              </a:rPr>
              <a:t> </a:t>
            </a:r>
            <a:r>
              <a:rPr dirty="0" sz="1800" spc="-20">
                <a:latin typeface="Arial MT"/>
                <a:cs typeface="Arial MT"/>
              </a:rPr>
              <a:t>Assess</a:t>
            </a:r>
            <a:r>
              <a:rPr dirty="0" sz="1800" spc="8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model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performance.</a:t>
            </a:r>
            <a:endParaRPr sz="1800">
              <a:latin typeface="Arial MT"/>
              <a:cs typeface="Arial MT"/>
            </a:endParaRPr>
          </a:p>
          <a:p>
            <a:pPr marL="1476375" indent="-257175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1477010" algn="l"/>
              </a:tabLst>
            </a:pPr>
            <a:r>
              <a:rPr dirty="0" sz="1800" spc="-15">
                <a:latin typeface="Arial MT"/>
                <a:cs typeface="Arial MT"/>
              </a:rPr>
              <a:t>Validation</a:t>
            </a:r>
            <a:r>
              <a:rPr dirty="0" sz="1800" spc="6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: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Validate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15">
                <a:latin typeface="Arial MT"/>
                <a:cs typeface="Arial MT"/>
              </a:rPr>
              <a:t>on</a:t>
            </a:r>
            <a:r>
              <a:rPr dirty="0" sz="1800" spc="60">
                <a:latin typeface="Arial MT"/>
                <a:cs typeface="Arial MT"/>
              </a:rPr>
              <a:t> </a:t>
            </a:r>
            <a:r>
              <a:rPr dirty="0" sz="1800" spc="5">
                <a:latin typeface="Arial MT"/>
                <a:cs typeface="Arial MT"/>
              </a:rPr>
              <a:t>new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data.</a:t>
            </a:r>
            <a:endParaRPr sz="1800">
              <a:latin typeface="Arial MT"/>
              <a:cs typeface="Arial MT"/>
            </a:endParaRPr>
          </a:p>
          <a:p>
            <a:pPr marL="1476375" indent="-257175">
              <a:lnSpc>
                <a:spcPts val="2130"/>
              </a:lnSpc>
              <a:spcBef>
                <a:spcPts val="15"/>
              </a:spcBef>
              <a:buAutoNum type="arabicPeriod"/>
              <a:tabLst>
                <a:tab pos="1477010" algn="l"/>
              </a:tabLst>
            </a:pPr>
            <a:r>
              <a:rPr dirty="0" sz="1800">
                <a:latin typeface="Arial MT"/>
                <a:cs typeface="Arial MT"/>
              </a:rPr>
              <a:t>Deployment</a:t>
            </a:r>
            <a:r>
              <a:rPr dirty="0" sz="1800" spc="-1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:</a:t>
            </a:r>
            <a:r>
              <a:rPr dirty="0" sz="1800" spc="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Integrate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 spc="5">
                <a:latin typeface="Arial MT"/>
                <a:cs typeface="Arial MT"/>
              </a:rPr>
              <a:t>into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practice.</a:t>
            </a:r>
            <a:endParaRPr sz="1800">
              <a:latin typeface="Arial MT"/>
              <a:cs typeface="Arial MT"/>
            </a:endParaRPr>
          </a:p>
          <a:p>
            <a:pPr marL="1476375" indent="-257175">
              <a:lnSpc>
                <a:spcPts val="2130"/>
              </a:lnSpc>
              <a:buAutoNum type="arabicPeriod"/>
              <a:tabLst>
                <a:tab pos="1477010" algn="l"/>
              </a:tabLst>
            </a:pPr>
            <a:r>
              <a:rPr dirty="0" sz="1800" spc="-75">
                <a:latin typeface="Arial MT"/>
                <a:cs typeface="Arial MT"/>
              </a:rPr>
              <a:t>M</a:t>
            </a:r>
            <a:r>
              <a:rPr dirty="0" sz="1800" spc="-30">
                <a:latin typeface="Arial MT"/>
                <a:cs typeface="Arial MT"/>
              </a:rPr>
              <a:t>o</a:t>
            </a:r>
            <a:r>
              <a:rPr dirty="0" sz="1800" spc="45">
                <a:latin typeface="Arial MT"/>
                <a:cs typeface="Arial MT"/>
              </a:rPr>
              <a:t>n</a:t>
            </a:r>
            <a:r>
              <a:rPr dirty="0" sz="1800" spc="-30">
                <a:latin typeface="Arial MT"/>
                <a:cs typeface="Arial MT"/>
              </a:rPr>
              <a:t>i</a:t>
            </a:r>
            <a:r>
              <a:rPr dirty="0" sz="1800" spc="20">
                <a:latin typeface="Arial MT"/>
                <a:cs typeface="Arial MT"/>
              </a:rPr>
              <a:t>t</a:t>
            </a:r>
            <a:r>
              <a:rPr dirty="0" sz="1800" spc="-30">
                <a:latin typeface="Arial MT"/>
                <a:cs typeface="Arial MT"/>
              </a:rPr>
              <a:t>o</a:t>
            </a:r>
            <a:r>
              <a:rPr dirty="0" sz="1800">
                <a:latin typeface="Arial MT"/>
                <a:cs typeface="Arial MT"/>
              </a:rPr>
              <a:t>r</a:t>
            </a:r>
            <a:r>
              <a:rPr dirty="0" sz="1800" spc="-30">
                <a:latin typeface="Arial MT"/>
                <a:cs typeface="Arial MT"/>
              </a:rPr>
              <a:t>i</a:t>
            </a:r>
            <a:r>
              <a:rPr dirty="0" sz="1800" spc="45">
                <a:latin typeface="Arial MT"/>
                <a:cs typeface="Arial MT"/>
              </a:rPr>
              <a:t>n</a:t>
            </a:r>
            <a:r>
              <a:rPr dirty="0" sz="1800">
                <a:latin typeface="Arial MT"/>
                <a:cs typeface="Arial MT"/>
              </a:rPr>
              <a:t>g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:</a:t>
            </a:r>
            <a:r>
              <a:rPr dirty="0" sz="1800" spc="40">
                <a:latin typeface="Arial MT"/>
                <a:cs typeface="Arial MT"/>
              </a:rPr>
              <a:t> </a:t>
            </a:r>
            <a:r>
              <a:rPr dirty="0" sz="1800" spc="-30">
                <a:latin typeface="Arial MT"/>
                <a:cs typeface="Arial MT"/>
              </a:rPr>
              <a:t>Co</a:t>
            </a:r>
            <a:r>
              <a:rPr dirty="0" sz="1800" spc="45">
                <a:latin typeface="Arial MT"/>
                <a:cs typeface="Arial MT"/>
              </a:rPr>
              <a:t>n</a:t>
            </a:r>
            <a:r>
              <a:rPr dirty="0" sz="1800" spc="20">
                <a:latin typeface="Arial MT"/>
                <a:cs typeface="Arial MT"/>
              </a:rPr>
              <a:t>t</a:t>
            </a:r>
            <a:r>
              <a:rPr dirty="0" sz="1800" spc="-30">
                <a:latin typeface="Arial MT"/>
                <a:cs typeface="Arial MT"/>
              </a:rPr>
              <a:t>i</a:t>
            </a:r>
            <a:r>
              <a:rPr dirty="0" sz="1800" spc="45">
                <a:latin typeface="Arial MT"/>
                <a:cs typeface="Arial MT"/>
              </a:rPr>
              <a:t>nu</a:t>
            </a:r>
            <a:r>
              <a:rPr dirty="0" sz="1800" spc="-30">
                <a:latin typeface="Arial MT"/>
                <a:cs typeface="Arial MT"/>
              </a:rPr>
              <a:t>o</a:t>
            </a:r>
            <a:r>
              <a:rPr dirty="0" sz="1800" spc="45">
                <a:latin typeface="Arial MT"/>
                <a:cs typeface="Arial MT"/>
              </a:rPr>
              <a:t>u</a:t>
            </a:r>
            <a:r>
              <a:rPr dirty="0" sz="1800">
                <a:latin typeface="Arial MT"/>
                <a:cs typeface="Arial MT"/>
              </a:rPr>
              <a:t>s</a:t>
            </a:r>
            <a:r>
              <a:rPr dirty="0" sz="1800" spc="45">
                <a:latin typeface="Arial MT"/>
                <a:cs typeface="Arial MT"/>
              </a:rPr>
              <a:t>l</a:t>
            </a:r>
            <a:r>
              <a:rPr dirty="0" sz="1800">
                <a:latin typeface="Arial MT"/>
                <a:cs typeface="Arial MT"/>
              </a:rPr>
              <a:t>y</a:t>
            </a:r>
            <a:r>
              <a:rPr dirty="0" sz="1800" spc="-204">
                <a:latin typeface="Arial MT"/>
                <a:cs typeface="Arial MT"/>
              </a:rPr>
              <a:t> </a:t>
            </a:r>
            <a:r>
              <a:rPr dirty="0" sz="1800" spc="-30">
                <a:latin typeface="Arial MT"/>
                <a:cs typeface="Arial MT"/>
              </a:rPr>
              <a:t>a</a:t>
            </a:r>
            <a:r>
              <a:rPr dirty="0" sz="1800">
                <a:latin typeface="Arial MT"/>
                <a:cs typeface="Arial MT"/>
              </a:rPr>
              <a:t>ss</a:t>
            </a:r>
            <a:r>
              <a:rPr dirty="0" sz="1800" spc="-30">
                <a:latin typeface="Arial MT"/>
                <a:cs typeface="Arial MT"/>
              </a:rPr>
              <a:t>e</a:t>
            </a:r>
            <a:r>
              <a:rPr dirty="0" sz="1800">
                <a:latin typeface="Arial MT"/>
                <a:cs typeface="Arial MT"/>
              </a:rPr>
              <a:t>ss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 spc="45">
                <a:latin typeface="Arial MT"/>
                <a:cs typeface="Arial MT"/>
              </a:rPr>
              <a:t>p</a:t>
            </a:r>
            <a:r>
              <a:rPr dirty="0" sz="1800" spc="-30">
                <a:latin typeface="Arial MT"/>
                <a:cs typeface="Arial MT"/>
              </a:rPr>
              <a:t>e</a:t>
            </a:r>
            <a:r>
              <a:rPr dirty="0" sz="1800">
                <a:latin typeface="Arial MT"/>
                <a:cs typeface="Arial MT"/>
              </a:rPr>
              <a:t>r</a:t>
            </a:r>
            <a:r>
              <a:rPr dirty="0" sz="1800" spc="20">
                <a:latin typeface="Arial MT"/>
                <a:cs typeface="Arial MT"/>
              </a:rPr>
              <a:t>f</a:t>
            </a:r>
            <a:r>
              <a:rPr dirty="0" sz="1800" spc="-30">
                <a:latin typeface="Arial MT"/>
                <a:cs typeface="Arial MT"/>
              </a:rPr>
              <a:t>o</a:t>
            </a:r>
            <a:r>
              <a:rPr dirty="0" sz="1800">
                <a:latin typeface="Arial MT"/>
                <a:cs typeface="Arial MT"/>
              </a:rPr>
              <a:t>rm</a:t>
            </a:r>
            <a:r>
              <a:rPr dirty="0" sz="1800" spc="-30">
                <a:latin typeface="Arial MT"/>
                <a:cs typeface="Arial MT"/>
              </a:rPr>
              <a:t>a</a:t>
            </a:r>
            <a:r>
              <a:rPr dirty="0" sz="1800" spc="45">
                <a:latin typeface="Arial MT"/>
                <a:cs typeface="Arial MT"/>
              </a:rPr>
              <a:t>n</a:t>
            </a:r>
            <a:r>
              <a:rPr dirty="0" sz="1800">
                <a:latin typeface="Arial MT"/>
                <a:cs typeface="Arial MT"/>
              </a:rPr>
              <a:t>c</a:t>
            </a:r>
            <a:r>
              <a:rPr dirty="0" sz="1800" spc="-30">
                <a:latin typeface="Arial MT"/>
                <a:cs typeface="Arial MT"/>
              </a:rPr>
              <a:t>e</a:t>
            </a:r>
            <a:r>
              <a:rPr dirty="0" sz="180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 marL="1600200" indent="-38100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1600835" algn="l"/>
              </a:tabLst>
            </a:pPr>
            <a:r>
              <a:rPr dirty="0" sz="1800">
                <a:latin typeface="Arial MT"/>
                <a:cs typeface="Arial MT"/>
              </a:rPr>
              <a:t>E</a:t>
            </a:r>
            <a:r>
              <a:rPr dirty="0" sz="1800" spc="15">
                <a:latin typeface="Arial MT"/>
                <a:cs typeface="Arial MT"/>
              </a:rPr>
              <a:t>t</a:t>
            </a:r>
            <a:r>
              <a:rPr dirty="0" sz="1800" spc="45">
                <a:latin typeface="Arial MT"/>
                <a:cs typeface="Arial MT"/>
              </a:rPr>
              <a:t>h</a:t>
            </a:r>
            <a:r>
              <a:rPr dirty="0" sz="1800" spc="-30">
                <a:latin typeface="Arial MT"/>
                <a:cs typeface="Arial MT"/>
              </a:rPr>
              <a:t>i</a:t>
            </a:r>
            <a:r>
              <a:rPr dirty="0" sz="1800">
                <a:latin typeface="Arial MT"/>
                <a:cs typeface="Arial MT"/>
              </a:rPr>
              <a:t>c</a:t>
            </a:r>
            <a:r>
              <a:rPr dirty="0" sz="1800" spc="-30">
                <a:latin typeface="Arial MT"/>
                <a:cs typeface="Arial MT"/>
              </a:rPr>
              <a:t>a</a:t>
            </a:r>
            <a:r>
              <a:rPr dirty="0" sz="1800">
                <a:latin typeface="Arial MT"/>
                <a:cs typeface="Arial MT"/>
              </a:rPr>
              <a:t>l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30">
                <a:latin typeface="Arial MT"/>
                <a:cs typeface="Arial MT"/>
              </a:rPr>
              <a:t>Co</a:t>
            </a:r>
            <a:r>
              <a:rPr dirty="0" sz="1800" spc="45">
                <a:latin typeface="Arial MT"/>
                <a:cs typeface="Arial MT"/>
              </a:rPr>
              <a:t>n</a:t>
            </a:r>
            <a:r>
              <a:rPr dirty="0" sz="1800">
                <a:latin typeface="Arial MT"/>
                <a:cs typeface="Arial MT"/>
              </a:rPr>
              <a:t>s</a:t>
            </a:r>
            <a:r>
              <a:rPr dirty="0" sz="1800" spc="-30">
                <a:latin typeface="Arial MT"/>
                <a:cs typeface="Arial MT"/>
              </a:rPr>
              <a:t>i</a:t>
            </a:r>
            <a:r>
              <a:rPr dirty="0" sz="1800" spc="45">
                <a:latin typeface="Arial MT"/>
                <a:cs typeface="Arial MT"/>
              </a:rPr>
              <a:t>d</a:t>
            </a:r>
            <a:r>
              <a:rPr dirty="0" sz="1800" spc="-30">
                <a:latin typeface="Arial MT"/>
                <a:cs typeface="Arial MT"/>
              </a:rPr>
              <a:t>e</a:t>
            </a:r>
            <a:r>
              <a:rPr dirty="0" sz="1800">
                <a:latin typeface="Arial MT"/>
                <a:cs typeface="Arial MT"/>
              </a:rPr>
              <a:t>r</a:t>
            </a:r>
            <a:r>
              <a:rPr dirty="0" sz="1800" spc="-30">
                <a:latin typeface="Arial MT"/>
                <a:cs typeface="Arial MT"/>
              </a:rPr>
              <a:t>a</a:t>
            </a:r>
            <a:r>
              <a:rPr dirty="0" sz="1800" spc="20">
                <a:latin typeface="Arial MT"/>
                <a:cs typeface="Arial MT"/>
              </a:rPr>
              <a:t>t</a:t>
            </a:r>
            <a:r>
              <a:rPr dirty="0" sz="1800" spc="-30">
                <a:latin typeface="Arial MT"/>
                <a:cs typeface="Arial MT"/>
              </a:rPr>
              <a:t>i</a:t>
            </a:r>
            <a:r>
              <a:rPr dirty="0" sz="1800" spc="-30">
                <a:latin typeface="Arial MT"/>
                <a:cs typeface="Arial MT"/>
              </a:rPr>
              <a:t>o</a:t>
            </a:r>
            <a:r>
              <a:rPr dirty="0" sz="1800" spc="45">
                <a:latin typeface="Arial MT"/>
                <a:cs typeface="Arial MT"/>
              </a:rPr>
              <a:t>n</a:t>
            </a:r>
            <a:r>
              <a:rPr dirty="0" sz="1800">
                <a:latin typeface="Arial MT"/>
                <a:cs typeface="Arial MT"/>
              </a:rPr>
              <a:t>s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:</a:t>
            </a:r>
            <a:r>
              <a:rPr dirty="0" sz="1800" spc="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</a:t>
            </a:r>
            <a:r>
              <a:rPr dirty="0" sz="1800" spc="40">
                <a:latin typeface="Arial MT"/>
                <a:cs typeface="Arial MT"/>
              </a:rPr>
              <a:t>n</a:t>
            </a:r>
            <a:r>
              <a:rPr dirty="0" sz="1800">
                <a:latin typeface="Arial MT"/>
                <a:cs typeface="Arial MT"/>
              </a:rPr>
              <a:t>s</a:t>
            </a:r>
            <a:r>
              <a:rPr dirty="0" sz="1800" spc="45">
                <a:latin typeface="Arial MT"/>
                <a:cs typeface="Arial MT"/>
              </a:rPr>
              <a:t>u</a:t>
            </a:r>
            <a:r>
              <a:rPr dirty="0" sz="1800">
                <a:latin typeface="Arial MT"/>
                <a:cs typeface="Arial MT"/>
              </a:rPr>
              <a:t>re</a:t>
            </a:r>
            <a:r>
              <a:rPr dirty="0" sz="1800" spc="-155">
                <a:latin typeface="Arial MT"/>
                <a:cs typeface="Arial MT"/>
              </a:rPr>
              <a:t> </a:t>
            </a:r>
            <a:r>
              <a:rPr dirty="0" sz="1800" spc="20">
                <a:latin typeface="Arial MT"/>
                <a:cs typeface="Arial MT"/>
              </a:rPr>
              <a:t>f</a:t>
            </a:r>
            <a:r>
              <a:rPr dirty="0" sz="1800" spc="-30">
                <a:latin typeface="Arial MT"/>
                <a:cs typeface="Arial MT"/>
              </a:rPr>
              <a:t>a</a:t>
            </a:r>
            <a:r>
              <a:rPr dirty="0" sz="1800" spc="-30">
                <a:latin typeface="Arial MT"/>
                <a:cs typeface="Arial MT"/>
              </a:rPr>
              <a:t>i</a:t>
            </a:r>
            <a:r>
              <a:rPr dirty="0" sz="1800">
                <a:latin typeface="Arial MT"/>
                <a:cs typeface="Arial MT"/>
              </a:rPr>
              <a:t>r</a:t>
            </a:r>
            <a:r>
              <a:rPr dirty="0" sz="1800" spc="45">
                <a:latin typeface="Arial MT"/>
                <a:cs typeface="Arial MT"/>
              </a:rPr>
              <a:t>n</a:t>
            </a:r>
            <a:r>
              <a:rPr dirty="0" sz="1800" spc="-30">
                <a:latin typeface="Arial MT"/>
                <a:cs typeface="Arial MT"/>
              </a:rPr>
              <a:t>e</a:t>
            </a:r>
            <a:r>
              <a:rPr dirty="0" sz="1800">
                <a:latin typeface="Arial MT"/>
                <a:cs typeface="Arial MT"/>
              </a:rPr>
              <a:t>ss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 spc="-30">
                <a:latin typeface="Arial MT"/>
                <a:cs typeface="Arial MT"/>
              </a:rPr>
              <a:t>a</a:t>
            </a:r>
            <a:r>
              <a:rPr dirty="0" sz="1800" spc="45">
                <a:latin typeface="Arial MT"/>
                <a:cs typeface="Arial MT"/>
              </a:rPr>
              <a:t>n</a:t>
            </a:r>
            <a:r>
              <a:rPr dirty="0" sz="1800">
                <a:latin typeface="Arial MT"/>
                <a:cs typeface="Arial MT"/>
              </a:rPr>
              <a:t>d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45">
                <a:latin typeface="Arial MT"/>
                <a:cs typeface="Arial MT"/>
              </a:rPr>
              <a:t>p</a:t>
            </a:r>
            <a:r>
              <a:rPr dirty="0" sz="1800">
                <a:latin typeface="Arial MT"/>
                <a:cs typeface="Arial MT"/>
              </a:rPr>
              <a:t>r</a:t>
            </a:r>
            <a:r>
              <a:rPr dirty="0" sz="1800" spc="-30">
                <a:latin typeface="Arial MT"/>
                <a:cs typeface="Arial MT"/>
              </a:rPr>
              <a:t>i</a:t>
            </a:r>
            <a:r>
              <a:rPr dirty="0" sz="1800" spc="-80">
                <a:latin typeface="Arial MT"/>
                <a:cs typeface="Arial MT"/>
              </a:rPr>
              <a:t>v</a:t>
            </a:r>
            <a:r>
              <a:rPr dirty="0" sz="1800" spc="-30">
                <a:latin typeface="Arial MT"/>
                <a:cs typeface="Arial MT"/>
              </a:rPr>
              <a:t>a</a:t>
            </a:r>
            <a:r>
              <a:rPr dirty="0" sz="1800">
                <a:latin typeface="Arial MT"/>
                <a:cs typeface="Arial MT"/>
              </a:rPr>
              <a:t>cy.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D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467" y="0"/>
                  </a:moveTo>
                  <a:lnTo>
                    <a:pt x="0" y="0"/>
                  </a:lnTo>
                  <a:lnTo>
                    <a:pt x="0" y="180720"/>
                  </a:lnTo>
                  <a:lnTo>
                    <a:pt x="180467" y="180720"/>
                  </a:lnTo>
                  <a:lnTo>
                    <a:pt x="180467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31214" y="544893"/>
            <a:ext cx="5655945" cy="6781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9230" algn="l"/>
              </a:tabLst>
            </a:pPr>
            <a:r>
              <a:rPr dirty="0" sz="4250" spc="15">
                <a:latin typeface="Trebuchet MS"/>
                <a:cs typeface="Trebuchet MS"/>
              </a:rPr>
              <a:t>PROBLEM	</a:t>
            </a:r>
            <a:r>
              <a:rPr dirty="0" sz="4250" spc="-70">
                <a:latin typeface="Trebuchet MS"/>
                <a:cs typeface="Trebuchet MS"/>
              </a:rPr>
              <a:t>STATEMENT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90892" y="1469072"/>
            <a:ext cx="6972934" cy="371919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dirty="0" sz="2000" spc="20">
                <a:latin typeface="Times New Roman"/>
                <a:cs typeface="Times New Roman"/>
              </a:rPr>
              <a:t>Collect </a:t>
            </a:r>
            <a:r>
              <a:rPr dirty="0" sz="2000" spc="-5">
                <a:latin typeface="Times New Roman"/>
                <a:cs typeface="Times New Roman"/>
              </a:rPr>
              <a:t>medical </a:t>
            </a:r>
            <a:r>
              <a:rPr dirty="0" sz="2000" spc="20">
                <a:latin typeface="Times New Roman"/>
                <a:cs typeface="Times New Roman"/>
              </a:rPr>
              <a:t>data, </a:t>
            </a:r>
            <a:r>
              <a:rPr dirty="0" sz="2000" spc="5">
                <a:latin typeface="Times New Roman"/>
                <a:cs typeface="Times New Roman"/>
              </a:rPr>
              <a:t>select </a:t>
            </a:r>
            <a:r>
              <a:rPr dirty="0" sz="2000" spc="-5">
                <a:latin typeface="Times New Roman"/>
                <a:cs typeface="Times New Roman"/>
              </a:rPr>
              <a:t>key </a:t>
            </a:r>
            <a:r>
              <a:rPr dirty="0" sz="2000" spc="10">
                <a:latin typeface="Times New Roman"/>
                <a:cs typeface="Times New Roman"/>
              </a:rPr>
              <a:t>predictors, </a:t>
            </a:r>
            <a:r>
              <a:rPr dirty="0" sz="2000" spc="15">
                <a:latin typeface="Times New Roman"/>
                <a:cs typeface="Times New Roman"/>
              </a:rPr>
              <a:t>preprocess </a:t>
            </a:r>
            <a:r>
              <a:rPr dirty="0" sz="2000" spc="20">
                <a:latin typeface="Times New Roman"/>
                <a:cs typeface="Times New Roman"/>
              </a:rPr>
              <a:t>data, choose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suitable</a:t>
            </a:r>
            <a:r>
              <a:rPr dirty="0" sz="2000" spc="-2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algorithms,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train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models,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evaluate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performance,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validate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25">
                <a:latin typeface="Times New Roman"/>
                <a:cs typeface="Times New Roman"/>
              </a:rPr>
              <a:t>on 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25">
                <a:latin typeface="Times New Roman"/>
                <a:cs typeface="Times New Roman"/>
              </a:rPr>
              <a:t>new </a:t>
            </a:r>
            <a:r>
              <a:rPr dirty="0" sz="2000" spc="20">
                <a:latin typeface="Times New Roman"/>
                <a:cs typeface="Times New Roman"/>
              </a:rPr>
              <a:t>data, </a:t>
            </a:r>
            <a:r>
              <a:rPr dirty="0" sz="2000" spc="30">
                <a:latin typeface="Times New Roman"/>
                <a:cs typeface="Times New Roman"/>
              </a:rPr>
              <a:t>deploy </a:t>
            </a:r>
            <a:r>
              <a:rPr dirty="0" sz="2000" spc="15">
                <a:latin typeface="Times New Roman"/>
                <a:cs typeface="Times New Roman"/>
              </a:rPr>
              <a:t>into </a:t>
            </a:r>
            <a:r>
              <a:rPr dirty="0" sz="2000" spc="10">
                <a:latin typeface="Times New Roman"/>
                <a:cs typeface="Times New Roman"/>
              </a:rPr>
              <a:t>practice, monitor </a:t>
            </a:r>
            <a:r>
              <a:rPr dirty="0" sz="2000" spc="5">
                <a:latin typeface="Times New Roman"/>
                <a:cs typeface="Times New Roman"/>
              </a:rPr>
              <a:t>ongoing performance, </a:t>
            </a:r>
            <a:r>
              <a:rPr dirty="0" sz="2000" spc="20">
                <a:latin typeface="Times New Roman"/>
                <a:cs typeface="Times New Roman"/>
              </a:rPr>
              <a:t>and 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ensure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ethical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considerations</a:t>
            </a:r>
            <a:r>
              <a:rPr dirty="0" sz="2000" spc="-2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regarding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fairness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20">
                <a:latin typeface="Times New Roman"/>
                <a:cs typeface="Times New Roman"/>
              </a:rPr>
              <a:t>and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privacy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are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met.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 marR="81280">
              <a:lnSpc>
                <a:spcPct val="100299"/>
              </a:lnSpc>
            </a:pPr>
            <a:r>
              <a:rPr dirty="0" sz="1800" spc="5">
                <a:latin typeface="Times New Roman"/>
                <a:cs typeface="Times New Roman"/>
              </a:rPr>
              <a:t>Preparation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 </a:t>
            </a:r>
            <a:r>
              <a:rPr dirty="0" sz="1800" spc="5">
                <a:latin typeface="Times New Roman"/>
                <a:cs typeface="Times New Roman"/>
              </a:rPr>
              <a:t>heart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failure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prediction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entails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comprehensive</a:t>
            </a:r>
            <a:r>
              <a:rPr dirty="0" sz="1800" spc="90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data 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collection,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feature</a:t>
            </a:r>
            <a:r>
              <a:rPr dirty="0" sz="1800" spc="-1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selection,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understanding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machine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learning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algorithms, 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data </a:t>
            </a:r>
            <a:r>
              <a:rPr dirty="0" sz="1800" spc="-10">
                <a:latin typeface="Times New Roman"/>
                <a:cs typeface="Times New Roman"/>
              </a:rPr>
              <a:t>preprocessing, </a:t>
            </a:r>
            <a:r>
              <a:rPr dirty="0" sz="1800" spc="-5">
                <a:latin typeface="Times New Roman"/>
                <a:cs typeface="Times New Roman"/>
              </a:rPr>
              <a:t>securing </a:t>
            </a:r>
            <a:r>
              <a:rPr dirty="0" sz="1800" spc="10">
                <a:latin typeface="Times New Roman"/>
                <a:cs typeface="Times New Roman"/>
              </a:rPr>
              <a:t>adequate </a:t>
            </a:r>
            <a:r>
              <a:rPr dirty="0" sz="1800" spc="-5">
                <a:latin typeface="Times New Roman"/>
                <a:cs typeface="Times New Roman"/>
              </a:rPr>
              <a:t>computational </a:t>
            </a:r>
            <a:r>
              <a:rPr dirty="0" sz="1800">
                <a:latin typeface="Times New Roman"/>
                <a:cs typeface="Times New Roman"/>
              </a:rPr>
              <a:t>resources, </a:t>
            </a:r>
            <a:r>
              <a:rPr dirty="0" sz="1800" spc="-10">
                <a:latin typeface="Times New Roman"/>
                <a:cs typeface="Times New Roman"/>
              </a:rPr>
              <a:t>developing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expertise </a:t>
            </a:r>
            <a:r>
              <a:rPr dirty="0" sz="1800" spc="-30">
                <a:latin typeface="Times New Roman"/>
                <a:cs typeface="Times New Roman"/>
              </a:rPr>
              <a:t>in </a:t>
            </a:r>
            <a:r>
              <a:rPr dirty="0" sz="1800" spc="5">
                <a:latin typeface="Times New Roman"/>
                <a:cs typeface="Times New Roman"/>
              </a:rPr>
              <a:t>data </a:t>
            </a:r>
            <a:r>
              <a:rPr dirty="0" sz="1800" spc="-15">
                <a:latin typeface="Times New Roman"/>
                <a:cs typeface="Times New Roman"/>
              </a:rPr>
              <a:t>analysis,</a:t>
            </a:r>
            <a:r>
              <a:rPr dirty="0" sz="1800" spc="-10">
                <a:latin typeface="Times New Roman"/>
                <a:cs typeface="Times New Roman"/>
              </a:rPr>
              <a:t> ensuring </a:t>
            </a:r>
            <a:r>
              <a:rPr dirty="0" sz="1800">
                <a:latin typeface="Times New Roman"/>
                <a:cs typeface="Times New Roman"/>
              </a:rPr>
              <a:t>ethical </a:t>
            </a:r>
            <a:r>
              <a:rPr dirty="0" sz="1800" spc="-10">
                <a:latin typeface="Times New Roman"/>
                <a:cs typeface="Times New Roman"/>
              </a:rPr>
              <a:t>compliance, </a:t>
            </a:r>
            <a:r>
              <a:rPr dirty="0" sz="1800" spc="-15">
                <a:latin typeface="Times New Roman"/>
                <a:cs typeface="Times New Roman"/>
              </a:rPr>
              <a:t>planning </a:t>
            </a:r>
            <a:r>
              <a:rPr dirty="0" sz="1800" spc="-10">
                <a:latin typeface="Times New Roman"/>
                <a:cs typeface="Times New Roman"/>
              </a:rPr>
              <a:t>validation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strategies, </a:t>
            </a:r>
            <a:r>
              <a:rPr dirty="0" sz="1800" spc="-5">
                <a:latin typeface="Times New Roman"/>
                <a:cs typeface="Times New Roman"/>
              </a:rPr>
              <a:t>fostering </a:t>
            </a:r>
            <a:r>
              <a:rPr dirty="0" sz="1800" spc="-15">
                <a:latin typeface="Times New Roman"/>
                <a:cs typeface="Times New Roman"/>
              </a:rPr>
              <a:t>interdisciplinary</a:t>
            </a:r>
            <a:r>
              <a:rPr dirty="0" sz="1800" spc="-10">
                <a:latin typeface="Times New Roman"/>
                <a:cs typeface="Times New Roman"/>
              </a:rPr>
              <a:t> collaboration, </a:t>
            </a:r>
            <a:r>
              <a:rPr dirty="0" sz="1800">
                <a:latin typeface="Times New Roman"/>
                <a:cs typeface="Times New Roman"/>
              </a:rPr>
              <a:t>effective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communication,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and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staying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updated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with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advancements.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Continuous 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learning </a:t>
            </a:r>
            <a:r>
              <a:rPr dirty="0" sz="1800">
                <a:latin typeface="Times New Roman"/>
                <a:cs typeface="Times New Roman"/>
              </a:rPr>
              <a:t>ensures </a:t>
            </a:r>
            <a:r>
              <a:rPr dirty="0" sz="1800" spc="5">
                <a:latin typeface="Times New Roman"/>
                <a:cs typeface="Times New Roman"/>
              </a:rPr>
              <a:t>the </a:t>
            </a:r>
            <a:r>
              <a:rPr dirty="0" sz="1800" spc="-10">
                <a:latin typeface="Times New Roman"/>
                <a:cs typeface="Times New Roman"/>
              </a:rPr>
              <a:t>integration </a:t>
            </a:r>
            <a:r>
              <a:rPr dirty="0" sz="1800">
                <a:latin typeface="Times New Roman"/>
                <a:cs typeface="Times New Roman"/>
              </a:rPr>
              <a:t>of </a:t>
            </a:r>
            <a:r>
              <a:rPr dirty="0" sz="1800" spc="-20">
                <a:latin typeface="Times New Roman"/>
                <a:cs typeface="Times New Roman"/>
              </a:rPr>
              <a:t>emerging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techniques </a:t>
            </a:r>
            <a:r>
              <a:rPr dirty="0" sz="1800" spc="10">
                <a:latin typeface="Times New Roman"/>
                <a:cs typeface="Times New Roman"/>
              </a:rPr>
              <a:t>to </a:t>
            </a:r>
            <a:r>
              <a:rPr dirty="0" sz="1800" spc="5">
                <a:latin typeface="Times New Roman"/>
                <a:cs typeface="Times New Roman"/>
              </a:rPr>
              <a:t>enhance 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predictive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modeling</a:t>
            </a:r>
            <a:r>
              <a:rPr dirty="0" sz="1800" spc="14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approaches</a:t>
            </a:r>
            <a:r>
              <a:rPr dirty="0" sz="1800" spc="-1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 </a:t>
            </a:r>
            <a:r>
              <a:rPr dirty="0" sz="1800" spc="5">
                <a:latin typeface="Times New Roman"/>
                <a:cs typeface="Times New Roman"/>
              </a:rPr>
              <a:t>heart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failure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prediction.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D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467" y="0"/>
                  </a:moveTo>
                  <a:lnTo>
                    <a:pt x="0" y="0"/>
                  </a:lnTo>
                  <a:lnTo>
                    <a:pt x="0" y="180720"/>
                  </a:lnTo>
                  <a:lnTo>
                    <a:pt x="180467" y="180720"/>
                  </a:lnTo>
                  <a:lnTo>
                    <a:pt x="180467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36600" y="800099"/>
            <a:ext cx="5289550" cy="6781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53030" algn="l"/>
              </a:tabLst>
            </a:pPr>
            <a:r>
              <a:rPr dirty="0" sz="4250">
                <a:latin typeface="Trebuchet MS"/>
                <a:cs typeface="Trebuchet MS"/>
              </a:rPr>
              <a:t>PROJECT	</a:t>
            </a:r>
            <a:r>
              <a:rPr dirty="0" sz="4250" spc="-5">
                <a:latin typeface="Trebuchet MS"/>
                <a:cs typeface="Trebuchet MS"/>
              </a:rPr>
              <a:t>OVERVIEW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18514" y="1689417"/>
            <a:ext cx="7212330" cy="350837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5">
                <a:latin typeface="Times New Roman"/>
                <a:cs typeface="Times New Roman"/>
              </a:rPr>
              <a:t>Title: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 spc="15" b="1">
                <a:latin typeface="Times New Roman"/>
                <a:cs typeface="Times New Roman"/>
              </a:rPr>
              <a:t>Heart</a:t>
            </a:r>
            <a:r>
              <a:rPr dirty="0" sz="2000" spc="-125" b="1">
                <a:latin typeface="Times New Roman"/>
                <a:cs typeface="Times New Roman"/>
              </a:rPr>
              <a:t> </a:t>
            </a:r>
            <a:r>
              <a:rPr dirty="0" sz="2000" spc="25" b="1">
                <a:latin typeface="Times New Roman"/>
                <a:cs typeface="Times New Roman"/>
              </a:rPr>
              <a:t>Failure</a:t>
            </a:r>
            <a:r>
              <a:rPr dirty="0" sz="2000" spc="-204" b="1">
                <a:latin typeface="Times New Roman"/>
                <a:cs typeface="Times New Roman"/>
              </a:rPr>
              <a:t> </a:t>
            </a:r>
            <a:r>
              <a:rPr dirty="0" sz="2000" spc="15" b="1">
                <a:latin typeface="Times New Roman"/>
                <a:cs typeface="Times New Roman"/>
              </a:rPr>
              <a:t>Prediction</a:t>
            </a:r>
            <a:r>
              <a:rPr dirty="0" sz="2000" spc="-204" b="1">
                <a:latin typeface="Times New Roman"/>
                <a:cs typeface="Times New Roman"/>
              </a:rPr>
              <a:t> </a:t>
            </a:r>
            <a:r>
              <a:rPr dirty="0" sz="2000" spc="10" b="1">
                <a:latin typeface="Times New Roman"/>
                <a:cs typeface="Times New Roman"/>
              </a:rPr>
              <a:t>System</a:t>
            </a:r>
            <a:endParaRPr sz="2000">
              <a:latin typeface="Times New Roman"/>
              <a:cs typeface="Times New Roman"/>
            </a:endParaRPr>
          </a:p>
          <a:p>
            <a:pPr marL="12700" marR="137795">
              <a:lnSpc>
                <a:spcPct val="100000"/>
              </a:lnSpc>
              <a:spcBef>
                <a:spcPts val="5"/>
              </a:spcBef>
            </a:pPr>
            <a:r>
              <a:rPr dirty="0" sz="2000" spc="-25">
                <a:latin typeface="Times New Roman"/>
                <a:cs typeface="Times New Roman"/>
              </a:rPr>
              <a:t>O</a:t>
            </a:r>
            <a:r>
              <a:rPr dirty="0" sz="2000" spc="45">
                <a:latin typeface="Times New Roman"/>
                <a:cs typeface="Times New Roman"/>
              </a:rPr>
              <a:t>b</a:t>
            </a:r>
            <a:r>
              <a:rPr dirty="0" sz="2000" spc="-35">
                <a:latin typeface="Times New Roman"/>
                <a:cs typeface="Times New Roman"/>
              </a:rPr>
              <a:t>j</a:t>
            </a:r>
            <a:r>
              <a:rPr dirty="0" sz="2000" spc="10">
                <a:latin typeface="Times New Roman"/>
                <a:cs typeface="Times New Roman"/>
              </a:rPr>
              <a:t>ec</a:t>
            </a:r>
            <a:r>
              <a:rPr dirty="0" sz="2000" spc="45">
                <a:latin typeface="Times New Roman"/>
                <a:cs typeface="Times New Roman"/>
              </a:rPr>
              <a:t>t</a:t>
            </a:r>
            <a:r>
              <a:rPr dirty="0" sz="2000" spc="-35">
                <a:latin typeface="Times New Roman"/>
                <a:cs typeface="Times New Roman"/>
              </a:rPr>
              <a:t>i</a:t>
            </a:r>
            <a:r>
              <a:rPr dirty="0" sz="2000" spc="-105">
                <a:latin typeface="Times New Roman"/>
                <a:cs typeface="Times New Roman"/>
              </a:rPr>
              <a:t>v</a:t>
            </a:r>
            <a:r>
              <a:rPr dirty="0" sz="2000" spc="5">
                <a:latin typeface="Times New Roman"/>
                <a:cs typeface="Times New Roman"/>
              </a:rPr>
              <a:t>e: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D</a:t>
            </a:r>
            <a:r>
              <a:rPr dirty="0" sz="2000" spc="10">
                <a:latin typeface="Times New Roman"/>
                <a:cs typeface="Times New Roman"/>
              </a:rPr>
              <a:t>e</a:t>
            </a:r>
            <a:r>
              <a:rPr dirty="0" sz="2000" spc="-100">
                <a:latin typeface="Times New Roman"/>
                <a:cs typeface="Times New Roman"/>
              </a:rPr>
              <a:t>v</a:t>
            </a:r>
            <a:r>
              <a:rPr dirty="0" sz="2000" spc="10">
                <a:latin typeface="Times New Roman"/>
                <a:cs typeface="Times New Roman"/>
              </a:rPr>
              <a:t>e</a:t>
            </a:r>
            <a:r>
              <a:rPr dirty="0" sz="2000" spc="45">
                <a:latin typeface="Times New Roman"/>
                <a:cs typeface="Times New Roman"/>
              </a:rPr>
              <a:t>lo</a:t>
            </a:r>
            <a:r>
              <a:rPr dirty="0" sz="2000" spc="10">
                <a:latin typeface="Times New Roman"/>
                <a:cs typeface="Times New Roman"/>
              </a:rPr>
              <a:t>p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a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m</a:t>
            </a:r>
            <a:r>
              <a:rPr dirty="0" sz="2000" spc="10">
                <a:latin typeface="Times New Roman"/>
                <a:cs typeface="Times New Roman"/>
              </a:rPr>
              <a:t>ac</a:t>
            </a:r>
            <a:r>
              <a:rPr dirty="0" sz="2000" spc="50">
                <a:latin typeface="Times New Roman"/>
                <a:cs typeface="Times New Roman"/>
              </a:rPr>
              <a:t>h</a:t>
            </a:r>
            <a:r>
              <a:rPr dirty="0" sz="2000" spc="-35">
                <a:latin typeface="Times New Roman"/>
                <a:cs typeface="Times New Roman"/>
              </a:rPr>
              <a:t>i</a:t>
            </a:r>
            <a:r>
              <a:rPr dirty="0" sz="2000" spc="45">
                <a:latin typeface="Times New Roman"/>
                <a:cs typeface="Times New Roman"/>
              </a:rPr>
              <a:t>n</a:t>
            </a:r>
            <a:r>
              <a:rPr dirty="0" sz="2000" spc="10">
                <a:latin typeface="Times New Roman"/>
                <a:cs typeface="Times New Roman"/>
              </a:rPr>
              <a:t>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40">
                <a:latin typeface="Times New Roman"/>
                <a:cs typeface="Times New Roman"/>
              </a:rPr>
              <a:t>l</a:t>
            </a:r>
            <a:r>
              <a:rPr dirty="0" sz="2000" spc="10">
                <a:latin typeface="Times New Roman"/>
                <a:cs typeface="Times New Roman"/>
              </a:rPr>
              <a:t>ear</a:t>
            </a:r>
            <a:r>
              <a:rPr dirty="0" sz="2000" spc="45">
                <a:latin typeface="Times New Roman"/>
                <a:cs typeface="Times New Roman"/>
              </a:rPr>
              <a:t>n</a:t>
            </a:r>
            <a:r>
              <a:rPr dirty="0" sz="2000" spc="-35">
                <a:latin typeface="Times New Roman"/>
                <a:cs typeface="Times New Roman"/>
              </a:rPr>
              <a:t>i</a:t>
            </a:r>
            <a:r>
              <a:rPr dirty="0" sz="2000" spc="45">
                <a:latin typeface="Times New Roman"/>
                <a:cs typeface="Times New Roman"/>
              </a:rPr>
              <a:t>n</a:t>
            </a:r>
            <a:r>
              <a:rPr dirty="0" sz="2000" spc="-125">
                <a:latin typeface="Times New Roman"/>
                <a:cs typeface="Times New Roman"/>
              </a:rPr>
              <a:t>g</a:t>
            </a:r>
            <a:r>
              <a:rPr dirty="0" sz="2000">
                <a:latin typeface="Times New Roman"/>
                <a:cs typeface="Times New Roman"/>
              </a:rPr>
              <a:t>-</a:t>
            </a:r>
            <a:r>
              <a:rPr dirty="0" sz="2000" spc="45">
                <a:latin typeface="Times New Roman"/>
                <a:cs typeface="Times New Roman"/>
              </a:rPr>
              <a:t>b</a:t>
            </a:r>
            <a:r>
              <a:rPr dirty="0" sz="2000" spc="10">
                <a:latin typeface="Times New Roman"/>
                <a:cs typeface="Times New Roman"/>
              </a:rPr>
              <a:t>a</a:t>
            </a:r>
            <a:r>
              <a:rPr dirty="0" sz="2000" spc="-30">
                <a:latin typeface="Times New Roman"/>
                <a:cs typeface="Times New Roman"/>
              </a:rPr>
              <a:t>s</a:t>
            </a:r>
            <a:r>
              <a:rPr dirty="0" sz="2000" spc="10">
                <a:latin typeface="Times New Roman"/>
                <a:cs typeface="Times New Roman"/>
              </a:rPr>
              <a:t>ed</a:t>
            </a:r>
            <a:r>
              <a:rPr dirty="0" sz="2000" spc="-165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s</a:t>
            </a:r>
            <a:r>
              <a:rPr dirty="0" sz="2000" spc="-30">
                <a:latin typeface="Times New Roman"/>
                <a:cs typeface="Times New Roman"/>
              </a:rPr>
              <a:t>y</a:t>
            </a:r>
            <a:r>
              <a:rPr dirty="0" sz="2000" spc="-30">
                <a:latin typeface="Times New Roman"/>
                <a:cs typeface="Times New Roman"/>
              </a:rPr>
              <a:t>s</a:t>
            </a:r>
            <a:r>
              <a:rPr dirty="0" sz="2000" spc="35">
                <a:latin typeface="Times New Roman"/>
                <a:cs typeface="Times New Roman"/>
              </a:rPr>
              <a:t>t</a:t>
            </a:r>
            <a:r>
              <a:rPr dirty="0" sz="2000" spc="15">
                <a:latin typeface="Times New Roman"/>
                <a:cs typeface="Times New Roman"/>
              </a:rPr>
              <a:t>em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35">
                <a:latin typeface="Times New Roman"/>
                <a:cs typeface="Times New Roman"/>
              </a:rPr>
              <a:t>t</a:t>
            </a:r>
            <a:r>
              <a:rPr dirty="0" sz="2000" spc="10">
                <a:latin typeface="Times New Roman"/>
                <a:cs typeface="Times New Roman"/>
              </a:rPr>
              <a:t>o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 spc="45">
                <a:latin typeface="Times New Roman"/>
                <a:cs typeface="Times New Roman"/>
              </a:rPr>
              <a:t>p</a:t>
            </a:r>
            <a:r>
              <a:rPr dirty="0" sz="2000" spc="10">
                <a:latin typeface="Times New Roman"/>
                <a:cs typeface="Times New Roman"/>
              </a:rPr>
              <a:t>re</a:t>
            </a:r>
            <a:r>
              <a:rPr dirty="0" sz="2000" spc="45">
                <a:latin typeface="Times New Roman"/>
                <a:cs typeface="Times New Roman"/>
              </a:rPr>
              <a:t>d</a:t>
            </a:r>
            <a:r>
              <a:rPr dirty="0" sz="2000" spc="-35">
                <a:latin typeface="Times New Roman"/>
                <a:cs typeface="Times New Roman"/>
              </a:rPr>
              <a:t>i</a:t>
            </a:r>
            <a:r>
              <a:rPr dirty="0" sz="2000" spc="5">
                <a:latin typeface="Times New Roman"/>
                <a:cs typeface="Times New Roman"/>
              </a:rPr>
              <a:t>ct</a:t>
            </a:r>
            <a:r>
              <a:rPr dirty="0" sz="2000" spc="-170">
                <a:latin typeface="Times New Roman"/>
                <a:cs typeface="Times New Roman"/>
              </a:rPr>
              <a:t> </a:t>
            </a:r>
            <a:r>
              <a:rPr dirty="0" sz="2000" spc="45">
                <a:latin typeface="Times New Roman"/>
                <a:cs typeface="Times New Roman"/>
              </a:rPr>
              <a:t>h</a:t>
            </a:r>
            <a:r>
              <a:rPr dirty="0" sz="2000" spc="5">
                <a:latin typeface="Times New Roman"/>
                <a:cs typeface="Times New Roman"/>
              </a:rPr>
              <a:t>eart  </a:t>
            </a:r>
            <a:r>
              <a:rPr dirty="0" sz="2000">
                <a:latin typeface="Times New Roman"/>
                <a:cs typeface="Times New Roman"/>
              </a:rPr>
              <a:t>failure </a:t>
            </a:r>
            <a:r>
              <a:rPr dirty="0" sz="2000" spc="-10">
                <a:latin typeface="Times New Roman"/>
                <a:cs typeface="Times New Roman"/>
              </a:rPr>
              <a:t>risk in </a:t>
            </a:r>
            <a:r>
              <a:rPr dirty="0" sz="2000" spc="20">
                <a:latin typeface="Times New Roman"/>
                <a:cs typeface="Times New Roman"/>
              </a:rPr>
              <a:t>patients </a:t>
            </a:r>
            <a:r>
              <a:rPr dirty="0" sz="2000" spc="5">
                <a:latin typeface="Times New Roman"/>
                <a:cs typeface="Times New Roman"/>
              </a:rPr>
              <a:t>using clinical </a:t>
            </a:r>
            <a:r>
              <a:rPr dirty="0" sz="2000" spc="20">
                <a:latin typeface="Times New Roman"/>
                <a:cs typeface="Times New Roman"/>
              </a:rPr>
              <a:t>data. </a:t>
            </a:r>
            <a:r>
              <a:rPr dirty="0" sz="2000" spc="15">
                <a:latin typeface="Times New Roman"/>
                <a:cs typeface="Times New Roman"/>
              </a:rPr>
              <a:t>Components </a:t>
            </a:r>
            <a:r>
              <a:rPr dirty="0" sz="2000" spc="25">
                <a:latin typeface="Times New Roman"/>
                <a:cs typeface="Times New Roman"/>
              </a:rPr>
              <a:t>include data 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collection, </a:t>
            </a:r>
            <a:r>
              <a:rPr dirty="0" sz="2000" spc="5">
                <a:latin typeface="Times New Roman"/>
                <a:cs typeface="Times New Roman"/>
              </a:rPr>
              <a:t>preprocessing, </a:t>
            </a:r>
            <a:r>
              <a:rPr dirty="0" sz="2000" spc="10">
                <a:latin typeface="Times New Roman"/>
                <a:cs typeface="Times New Roman"/>
              </a:rPr>
              <a:t>model </a:t>
            </a:r>
            <a:r>
              <a:rPr dirty="0" sz="2000" spc="15">
                <a:latin typeface="Times New Roman"/>
                <a:cs typeface="Times New Roman"/>
              </a:rPr>
              <a:t>selection, </a:t>
            </a:r>
            <a:r>
              <a:rPr dirty="0" sz="2000">
                <a:latin typeface="Times New Roman"/>
                <a:cs typeface="Times New Roman"/>
              </a:rPr>
              <a:t>training, </a:t>
            </a:r>
            <a:r>
              <a:rPr dirty="0" sz="2000" spc="20">
                <a:latin typeface="Times New Roman"/>
                <a:cs typeface="Times New Roman"/>
              </a:rPr>
              <a:t>deployment, 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monitoring,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20">
                <a:latin typeface="Times New Roman"/>
                <a:cs typeface="Times New Roman"/>
              </a:rPr>
              <a:t>and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ethical</a:t>
            </a:r>
            <a:r>
              <a:rPr dirty="0" sz="2000" spc="-15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considerations.</a:t>
            </a:r>
            <a:r>
              <a:rPr dirty="0" sz="2000" spc="-17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Aim:</a:t>
            </a:r>
            <a:r>
              <a:rPr dirty="0" sz="2000" spc="7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Improve</a:t>
            </a:r>
            <a:r>
              <a:rPr dirty="0" sz="2000" spc="120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early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 spc="20">
                <a:latin typeface="Times New Roman"/>
                <a:cs typeface="Times New Roman"/>
              </a:rPr>
              <a:t>detection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25">
                <a:latin typeface="Times New Roman"/>
                <a:cs typeface="Times New Roman"/>
              </a:rPr>
              <a:t>better</a:t>
            </a:r>
            <a:r>
              <a:rPr dirty="0" sz="2000" spc="-200">
                <a:latin typeface="Times New Roman"/>
                <a:cs typeface="Times New Roman"/>
              </a:rPr>
              <a:t> </a:t>
            </a:r>
            <a:r>
              <a:rPr dirty="0" sz="2000" spc="20">
                <a:latin typeface="Times New Roman"/>
                <a:cs typeface="Times New Roman"/>
              </a:rPr>
              <a:t>patient</a:t>
            </a:r>
            <a:r>
              <a:rPr dirty="0" sz="2000" spc="-165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outcomes.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975"/>
              </a:spcBef>
            </a:pPr>
            <a:r>
              <a:rPr dirty="0" sz="2000" spc="-5">
                <a:latin typeface="Times New Roman"/>
                <a:cs typeface="Times New Roman"/>
              </a:rPr>
              <a:t>To </a:t>
            </a:r>
            <a:r>
              <a:rPr dirty="0" sz="2000" spc="15">
                <a:latin typeface="Times New Roman"/>
                <a:cs typeface="Times New Roman"/>
              </a:rPr>
              <a:t>create </a:t>
            </a:r>
            <a:r>
              <a:rPr dirty="0" sz="2000" spc="10">
                <a:latin typeface="Times New Roman"/>
                <a:cs typeface="Times New Roman"/>
              </a:rPr>
              <a:t>a </a:t>
            </a:r>
            <a:r>
              <a:rPr dirty="0" sz="2000" spc="5">
                <a:latin typeface="Times New Roman"/>
                <a:cs typeface="Times New Roman"/>
              </a:rPr>
              <a:t>machine </a:t>
            </a:r>
            <a:r>
              <a:rPr dirty="0" sz="2000" spc="15">
                <a:latin typeface="Times New Roman"/>
                <a:cs typeface="Times New Roman"/>
              </a:rPr>
              <a:t>learning </a:t>
            </a:r>
            <a:r>
              <a:rPr dirty="0" sz="2000" spc="10">
                <a:latin typeface="Times New Roman"/>
                <a:cs typeface="Times New Roman"/>
              </a:rPr>
              <a:t>model </a:t>
            </a:r>
            <a:r>
              <a:rPr dirty="0" sz="2000" spc="-5">
                <a:latin typeface="Times New Roman"/>
                <a:cs typeface="Times New Roman"/>
              </a:rPr>
              <a:t>for </a:t>
            </a:r>
            <a:r>
              <a:rPr dirty="0" sz="2000" spc="15">
                <a:latin typeface="Times New Roman"/>
                <a:cs typeface="Times New Roman"/>
              </a:rPr>
              <a:t>early heart </a:t>
            </a:r>
            <a:r>
              <a:rPr dirty="0" sz="2000">
                <a:latin typeface="Times New Roman"/>
                <a:cs typeface="Times New Roman"/>
              </a:rPr>
              <a:t>failure </a:t>
            </a:r>
            <a:r>
              <a:rPr dirty="0" sz="2000" spc="20">
                <a:latin typeface="Times New Roman"/>
                <a:cs typeface="Times New Roman"/>
              </a:rPr>
              <a:t>detection 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using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 spc="20">
                <a:latin typeface="Times New Roman"/>
                <a:cs typeface="Times New Roman"/>
              </a:rPr>
              <a:t>patient</a:t>
            </a:r>
            <a:r>
              <a:rPr dirty="0" sz="2000" spc="-165">
                <a:latin typeface="Times New Roman"/>
                <a:cs typeface="Times New Roman"/>
              </a:rPr>
              <a:t> </a:t>
            </a:r>
            <a:r>
              <a:rPr dirty="0" sz="2000" spc="20">
                <a:latin typeface="Times New Roman"/>
                <a:cs typeface="Times New Roman"/>
              </a:rPr>
              <a:t>data.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Components:</a:t>
            </a:r>
            <a:r>
              <a:rPr dirty="0" sz="2000" spc="-16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Data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collection,</a:t>
            </a:r>
            <a:r>
              <a:rPr dirty="0" sz="2000" spc="-18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preprocessing,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model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selection, </a:t>
            </a:r>
            <a:r>
              <a:rPr dirty="0" sz="2000">
                <a:latin typeface="Times New Roman"/>
                <a:cs typeface="Times New Roman"/>
              </a:rPr>
              <a:t>training, </a:t>
            </a:r>
            <a:r>
              <a:rPr dirty="0" sz="2000" spc="5">
                <a:latin typeface="Times New Roman"/>
                <a:cs typeface="Times New Roman"/>
              </a:rPr>
              <a:t>validation, </a:t>
            </a:r>
            <a:r>
              <a:rPr dirty="0" sz="2000" spc="20">
                <a:latin typeface="Times New Roman"/>
                <a:cs typeface="Times New Roman"/>
              </a:rPr>
              <a:t>deployment, </a:t>
            </a:r>
            <a:r>
              <a:rPr dirty="0" sz="2000">
                <a:latin typeface="Times New Roman"/>
                <a:cs typeface="Times New Roman"/>
              </a:rPr>
              <a:t>monitoring, </a:t>
            </a:r>
            <a:r>
              <a:rPr dirty="0" sz="2000" spc="20">
                <a:latin typeface="Times New Roman"/>
                <a:cs typeface="Times New Roman"/>
              </a:rPr>
              <a:t>and </a:t>
            </a:r>
            <a:r>
              <a:rPr dirty="0" sz="2000" spc="10">
                <a:latin typeface="Times New Roman"/>
                <a:cs typeface="Times New Roman"/>
              </a:rPr>
              <a:t>ethical 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considerations. </a:t>
            </a:r>
            <a:r>
              <a:rPr dirty="0" sz="2000" spc="10">
                <a:latin typeface="Times New Roman"/>
                <a:cs typeface="Times New Roman"/>
              </a:rPr>
              <a:t>Outcome: </a:t>
            </a:r>
            <a:r>
              <a:rPr dirty="0" sz="2000" spc="20">
                <a:latin typeface="Times New Roman"/>
                <a:cs typeface="Times New Roman"/>
              </a:rPr>
              <a:t>Enhanced patient </a:t>
            </a:r>
            <a:r>
              <a:rPr dirty="0" sz="2000" spc="10">
                <a:latin typeface="Times New Roman"/>
                <a:cs typeface="Times New Roman"/>
              </a:rPr>
              <a:t>care </a:t>
            </a:r>
            <a:r>
              <a:rPr dirty="0" sz="2000" spc="15">
                <a:latin typeface="Times New Roman"/>
                <a:cs typeface="Times New Roman"/>
              </a:rPr>
              <a:t>through </a:t>
            </a:r>
            <a:r>
              <a:rPr dirty="0" sz="2000">
                <a:latin typeface="Times New Roman"/>
                <a:cs typeface="Times New Roman"/>
              </a:rPr>
              <a:t>timely </a:t>
            </a:r>
            <a:r>
              <a:rPr dirty="0" sz="2000" spc="5">
                <a:latin typeface="Times New Roman"/>
                <a:cs typeface="Times New Roman"/>
              </a:rPr>
              <a:t> intervention</a:t>
            </a:r>
            <a:r>
              <a:rPr dirty="0" sz="2000" spc="-165">
                <a:latin typeface="Times New Roman"/>
                <a:cs typeface="Times New Roman"/>
              </a:rPr>
              <a:t> </a:t>
            </a:r>
            <a:r>
              <a:rPr dirty="0" sz="2000" spc="20">
                <a:latin typeface="Times New Roman"/>
                <a:cs typeface="Times New Roman"/>
              </a:rPr>
              <a:t>and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improved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resource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allocation</a:t>
            </a:r>
            <a:r>
              <a:rPr dirty="0" sz="2000" spc="-16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healthcare.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D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467" y="0"/>
                </a:moveTo>
                <a:lnTo>
                  <a:pt x="0" y="0"/>
                </a:lnTo>
                <a:lnTo>
                  <a:pt x="0" y="180720"/>
                </a:lnTo>
                <a:lnTo>
                  <a:pt x="180467" y="180720"/>
                </a:lnTo>
                <a:lnTo>
                  <a:pt x="180467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68425" y="497840"/>
            <a:ext cx="4990465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rebuchet MS"/>
                <a:cs typeface="Trebuchet MS"/>
              </a:rPr>
              <a:t>W</a:t>
            </a:r>
            <a:r>
              <a:rPr dirty="0" sz="3200" spc="-15">
                <a:latin typeface="Trebuchet MS"/>
                <a:cs typeface="Trebuchet MS"/>
              </a:rPr>
              <a:t>H</a:t>
            </a:r>
            <a:r>
              <a:rPr dirty="0" sz="3200" spc="20">
                <a:latin typeface="Trebuchet MS"/>
                <a:cs typeface="Trebuchet MS"/>
              </a:rPr>
              <a:t>O</a:t>
            </a:r>
            <a:r>
              <a:rPr dirty="0" sz="3200" spc="-310">
                <a:latin typeface="Trebuchet MS"/>
                <a:cs typeface="Trebuchet MS"/>
              </a:rPr>
              <a:t> </a:t>
            </a:r>
            <a:r>
              <a:rPr dirty="0" sz="3200" spc="-10">
                <a:latin typeface="Trebuchet MS"/>
                <a:cs typeface="Trebuchet MS"/>
              </a:rPr>
              <a:t>AR</a:t>
            </a:r>
            <a:r>
              <a:rPr dirty="0" sz="3200" spc="15">
                <a:latin typeface="Trebuchet MS"/>
                <a:cs typeface="Trebuchet MS"/>
              </a:rPr>
              <a:t>E</a:t>
            </a:r>
            <a:r>
              <a:rPr dirty="0" sz="3200" spc="-100">
                <a:latin typeface="Trebuchet MS"/>
                <a:cs typeface="Trebuchet MS"/>
              </a:rPr>
              <a:t> </a:t>
            </a:r>
            <a:r>
              <a:rPr dirty="0" sz="3200" spc="-15">
                <a:latin typeface="Trebuchet MS"/>
                <a:cs typeface="Trebuchet MS"/>
              </a:rPr>
              <a:t>T</a:t>
            </a:r>
            <a:r>
              <a:rPr dirty="0" sz="3200" spc="-15">
                <a:latin typeface="Trebuchet MS"/>
                <a:cs typeface="Trebuchet MS"/>
              </a:rPr>
              <a:t>H</a:t>
            </a:r>
            <a:r>
              <a:rPr dirty="0" sz="3200" spc="15">
                <a:latin typeface="Trebuchet MS"/>
                <a:cs typeface="Trebuchet MS"/>
              </a:rPr>
              <a:t>E</a:t>
            </a:r>
            <a:r>
              <a:rPr dirty="0" sz="3200" spc="-30">
                <a:latin typeface="Trebuchet MS"/>
                <a:cs typeface="Trebuchet MS"/>
              </a:rPr>
              <a:t> </a:t>
            </a:r>
            <a:r>
              <a:rPr dirty="0" sz="3200" spc="-20">
                <a:latin typeface="Trebuchet MS"/>
                <a:cs typeface="Trebuchet MS"/>
              </a:rPr>
              <a:t>E</a:t>
            </a:r>
            <a:r>
              <a:rPr dirty="0" sz="3200" spc="35">
                <a:latin typeface="Trebuchet MS"/>
                <a:cs typeface="Trebuchet MS"/>
              </a:rPr>
              <a:t>N</a:t>
            </a:r>
            <a:r>
              <a:rPr dirty="0" sz="3200" spc="15">
                <a:latin typeface="Trebuchet MS"/>
                <a:cs typeface="Trebuchet MS"/>
              </a:rPr>
              <a:t>D</a:t>
            </a:r>
            <a:r>
              <a:rPr dirty="0" sz="3200" spc="-114">
                <a:latin typeface="Trebuchet MS"/>
                <a:cs typeface="Trebuchet MS"/>
              </a:rPr>
              <a:t> </a:t>
            </a:r>
            <a:r>
              <a:rPr dirty="0" sz="3200" spc="5">
                <a:latin typeface="Trebuchet MS"/>
                <a:cs typeface="Trebuchet MS"/>
              </a:rPr>
              <a:t>U</a:t>
            </a:r>
            <a:r>
              <a:rPr dirty="0" sz="3200" spc="10">
                <a:latin typeface="Trebuchet MS"/>
                <a:cs typeface="Trebuchet MS"/>
              </a:rPr>
              <a:t>S</a:t>
            </a:r>
            <a:r>
              <a:rPr dirty="0" sz="3200" spc="-20">
                <a:latin typeface="Trebuchet MS"/>
                <a:cs typeface="Trebuchet MS"/>
              </a:rPr>
              <a:t>E</a:t>
            </a:r>
            <a:r>
              <a:rPr dirty="0" sz="3200" spc="-10">
                <a:latin typeface="Trebuchet MS"/>
                <a:cs typeface="Trebuchet MS"/>
              </a:rPr>
              <a:t>R</a:t>
            </a:r>
            <a:r>
              <a:rPr dirty="0" sz="3200" spc="5">
                <a:latin typeface="Trebuchet MS"/>
                <a:cs typeface="Trebuchet MS"/>
              </a:rPr>
              <a:t>S?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543559" y="1433766"/>
            <a:ext cx="7964805" cy="479806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dirty="0" sz="2000" spc="10">
                <a:latin typeface="Times New Roman"/>
                <a:cs typeface="Times New Roman"/>
              </a:rPr>
              <a:t>The </a:t>
            </a:r>
            <a:r>
              <a:rPr dirty="0" sz="2000" spc="20">
                <a:latin typeface="Times New Roman"/>
                <a:cs typeface="Times New Roman"/>
              </a:rPr>
              <a:t>end </a:t>
            </a:r>
            <a:r>
              <a:rPr dirty="0" sz="2000" spc="10">
                <a:latin typeface="Times New Roman"/>
                <a:cs typeface="Times New Roman"/>
              </a:rPr>
              <a:t>users </a:t>
            </a:r>
            <a:r>
              <a:rPr dirty="0" sz="2000" spc="25">
                <a:latin typeface="Times New Roman"/>
                <a:cs typeface="Times New Roman"/>
              </a:rPr>
              <a:t>of </a:t>
            </a:r>
            <a:r>
              <a:rPr dirty="0" sz="2000" spc="30">
                <a:latin typeface="Times New Roman"/>
                <a:cs typeface="Times New Roman"/>
              </a:rPr>
              <a:t>the </a:t>
            </a:r>
            <a:r>
              <a:rPr dirty="0" sz="2000" spc="15">
                <a:latin typeface="Times New Roman"/>
                <a:cs typeface="Times New Roman"/>
              </a:rPr>
              <a:t>heart </a:t>
            </a:r>
            <a:r>
              <a:rPr dirty="0" sz="2000">
                <a:latin typeface="Times New Roman"/>
                <a:cs typeface="Times New Roman"/>
              </a:rPr>
              <a:t>failure </a:t>
            </a:r>
            <a:r>
              <a:rPr dirty="0" sz="2000" spc="15">
                <a:latin typeface="Times New Roman"/>
                <a:cs typeface="Times New Roman"/>
              </a:rPr>
              <a:t>prediction </a:t>
            </a:r>
            <a:r>
              <a:rPr dirty="0" sz="2000" spc="-5">
                <a:latin typeface="Times New Roman"/>
                <a:cs typeface="Times New Roman"/>
              </a:rPr>
              <a:t>system </a:t>
            </a:r>
            <a:r>
              <a:rPr dirty="0" sz="2000" spc="25">
                <a:latin typeface="Times New Roman"/>
                <a:cs typeface="Times New Roman"/>
              </a:rPr>
              <a:t>include healthcare 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professionals</a:t>
            </a:r>
            <a:r>
              <a:rPr dirty="0" sz="2000" spc="-15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such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as</a:t>
            </a:r>
            <a:r>
              <a:rPr dirty="0" sz="2000">
                <a:latin typeface="Times New Roman"/>
                <a:cs typeface="Times New Roman"/>
              </a:rPr>
              <a:t> physicians,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cardiologists,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nurses,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20">
                <a:latin typeface="Times New Roman"/>
                <a:cs typeface="Times New Roman"/>
              </a:rPr>
              <a:t>and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30">
                <a:latin typeface="Times New Roman"/>
                <a:cs typeface="Times New Roman"/>
              </a:rPr>
              <a:t>other</a:t>
            </a:r>
            <a:r>
              <a:rPr dirty="0" sz="2000" spc="-1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medical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staff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involved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20">
                <a:latin typeface="Times New Roman"/>
                <a:cs typeface="Times New Roman"/>
              </a:rPr>
              <a:t>patient</a:t>
            </a:r>
            <a:r>
              <a:rPr dirty="0" sz="2000" spc="-16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care.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Additionally,</a:t>
            </a:r>
            <a:r>
              <a:rPr dirty="0" sz="2000" spc="-180">
                <a:latin typeface="Times New Roman"/>
                <a:cs typeface="Times New Roman"/>
              </a:rPr>
              <a:t> </a:t>
            </a:r>
            <a:r>
              <a:rPr dirty="0" sz="2000" spc="20">
                <a:latin typeface="Times New Roman"/>
                <a:cs typeface="Times New Roman"/>
              </a:rPr>
              <a:t>patients</a:t>
            </a:r>
            <a:r>
              <a:rPr dirty="0" sz="2000" spc="-229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themselves</a:t>
            </a:r>
            <a:r>
              <a:rPr dirty="0" sz="2000" spc="-10">
                <a:latin typeface="Times New Roman"/>
                <a:cs typeface="Times New Roman"/>
              </a:rPr>
              <a:t> may </a:t>
            </a:r>
            <a:r>
              <a:rPr dirty="0" sz="2000" spc="15">
                <a:latin typeface="Times New Roman"/>
                <a:cs typeface="Times New Roman"/>
              </a:rPr>
              <a:t>indirectly</a:t>
            </a:r>
            <a:endParaRPr sz="2000">
              <a:latin typeface="Times New Roman"/>
              <a:cs typeface="Times New Roman"/>
            </a:endParaRPr>
          </a:p>
          <a:p>
            <a:pPr marL="12700" marR="304800">
              <a:lnSpc>
                <a:spcPct val="100000"/>
              </a:lnSpc>
              <a:spcBef>
                <a:spcPts val="10"/>
              </a:spcBef>
            </a:pPr>
            <a:r>
              <a:rPr dirty="0" sz="2000">
                <a:latin typeface="Times New Roman"/>
                <a:cs typeface="Times New Roman"/>
              </a:rPr>
              <a:t>benefit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30">
                <a:latin typeface="Times New Roman"/>
                <a:cs typeface="Times New Roman"/>
              </a:rPr>
              <a:t>the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system’s</a:t>
            </a:r>
            <a:r>
              <a:rPr dirty="0" sz="2000" spc="8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predictions</a:t>
            </a:r>
            <a:r>
              <a:rPr dirty="0" sz="2000" spc="-225">
                <a:latin typeface="Times New Roman"/>
                <a:cs typeface="Times New Roman"/>
              </a:rPr>
              <a:t> </a:t>
            </a:r>
            <a:r>
              <a:rPr dirty="0" sz="2000" spc="30">
                <a:latin typeface="Times New Roman"/>
                <a:cs typeface="Times New Roman"/>
              </a:rPr>
              <a:t>by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receiving</a:t>
            </a:r>
            <a:r>
              <a:rPr dirty="0" sz="2000">
                <a:latin typeface="Times New Roman"/>
                <a:cs typeface="Times New Roman"/>
              </a:rPr>
              <a:t> timely </a:t>
            </a:r>
            <a:r>
              <a:rPr dirty="0" sz="2000" spc="10">
                <a:latin typeface="Times New Roman"/>
                <a:cs typeface="Times New Roman"/>
              </a:rPr>
              <a:t>interventions</a:t>
            </a:r>
            <a:r>
              <a:rPr dirty="0" sz="2000" spc="-225">
                <a:latin typeface="Times New Roman"/>
                <a:cs typeface="Times New Roman"/>
              </a:rPr>
              <a:t> </a:t>
            </a:r>
            <a:r>
              <a:rPr dirty="0" sz="2000" spc="20">
                <a:latin typeface="Times New Roman"/>
                <a:cs typeface="Times New Roman"/>
              </a:rPr>
              <a:t>and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improved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healthcare</a:t>
            </a:r>
            <a:r>
              <a:rPr dirty="0" sz="2000" spc="-195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outcomes.</a:t>
            </a:r>
            <a:endParaRPr sz="2000">
              <a:latin typeface="Times New Roman"/>
              <a:cs typeface="Times New Roman"/>
            </a:endParaRPr>
          </a:p>
          <a:p>
            <a:pPr marL="12700" marR="303530">
              <a:lnSpc>
                <a:spcPct val="100000"/>
              </a:lnSpc>
              <a:spcBef>
                <a:spcPts val="1955"/>
              </a:spcBef>
            </a:pPr>
            <a:r>
              <a:rPr dirty="0" sz="2000" spc="10">
                <a:latin typeface="Times New Roman"/>
                <a:cs typeface="Times New Roman"/>
              </a:rPr>
              <a:t>The </a:t>
            </a:r>
            <a:r>
              <a:rPr dirty="0" sz="2000" spc="25">
                <a:latin typeface="Times New Roman"/>
                <a:cs typeface="Times New Roman"/>
              </a:rPr>
              <a:t>end </a:t>
            </a:r>
            <a:r>
              <a:rPr dirty="0" sz="2000" spc="10">
                <a:latin typeface="Times New Roman"/>
                <a:cs typeface="Times New Roman"/>
              </a:rPr>
              <a:t>users </a:t>
            </a:r>
            <a:r>
              <a:rPr dirty="0" sz="2000" spc="25">
                <a:latin typeface="Times New Roman"/>
                <a:cs typeface="Times New Roman"/>
              </a:rPr>
              <a:t>of </a:t>
            </a:r>
            <a:r>
              <a:rPr dirty="0" sz="2000" spc="30">
                <a:latin typeface="Times New Roman"/>
                <a:cs typeface="Times New Roman"/>
              </a:rPr>
              <a:t>the </a:t>
            </a:r>
            <a:r>
              <a:rPr dirty="0" sz="2000" spc="15">
                <a:latin typeface="Times New Roman"/>
                <a:cs typeface="Times New Roman"/>
              </a:rPr>
              <a:t>heart </a:t>
            </a:r>
            <a:r>
              <a:rPr dirty="0" sz="2000">
                <a:latin typeface="Times New Roman"/>
                <a:cs typeface="Times New Roman"/>
              </a:rPr>
              <a:t>failure </a:t>
            </a:r>
            <a:r>
              <a:rPr dirty="0" sz="2000" spc="15">
                <a:latin typeface="Times New Roman"/>
                <a:cs typeface="Times New Roman"/>
              </a:rPr>
              <a:t>prediction </a:t>
            </a:r>
            <a:r>
              <a:rPr dirty="0" sz="2000" spc="-5">
                <a:latin typeface="Times New Roman"/>
                <a:cs typeface="Times New Roman"/>
              </a:rPr>
              <a:t>system </a:t>
            </a:r>
            <a:r>
              <a:rPr dirty="0" sz="2000" spc="10">
                <a:latin typeface="Times New Roman"/>
                <a:cs typeface="Times New Roman"/>
              </a:rPr>
              <a:t>are </a:t>
            </a:r>
            <a:r>
              <a:rPr dirty="0" sz="2000" spc="15">
                <a:latin typeface="Times New Roman"/>
                <a:cs typeface="Times New Roman"/>
              </a:rPr>
              <a:t>healthcare 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providers, </a:t>
            </a:r>
            <a:r>
              <a:rPr dirty="0" sz="2000" spc="20">
                <a:latin typeface="Times New Roman"/>
                <a:cs typeface="Times New Roman"/>
              </a:rPr>
              <a:t>including </a:t>
            </a:r>
            <a:r>
              <a:rPr dirty="0" sz="2000">
                <a:latin typeface="Times New Roman"/>
                <a:cs typeface="Times New Roman"/>
              </a:rPr>
              <a:t>physicians, cardiologists, </a:t>
            </a:r>
            <a:r>
              <a:rPr dirty="0" sz="2000" spc="20">
                <a:latin typeface="Times New Roman"/>
                <a:cs typeface="Times New Roman"/>
              </a:rPr>
              <a:t>and </a:t>
            </a:r>
            <a:r>
              <a:rPr dirty="0" sz="2000" spc="10">
                <a:latin typeface="Times New Roman"/>
                <a:cs typeface="Times New Roman"/>
              </a:rPr>
              <a:t>nurses, who utilize </a:t>
            </a:r>
            <a:r>
              <a:rPr dirty="0" sz="2000" spc="30">
                <a:latin typeface="Times New Roman"/>
                <a:cs typeface="Times New Roman"/>
              </a:rPr>
              <a:t>the 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 </a:t>
            </a:r>
            <a:r>
              <a:rPr dirty="0" sz="2000" spc="25">
                <a:latin typeface="Times New Roman"/>
                <a:cs typeface="Times New Roman"/>
              </a:rPr>
              <a:t>to </a:t>
            </a:r>
            <a:r>
              <a:rPr dirty="0" sz="2000" spc="-10">
                <a:latin typeface="Times New Roman"/>
                <a:cs typeface="Times New Roman"/>
              </a:rPr>
              <a:t>assess </a:t>
            </a:r>
            <a:r>
              <a:rPr dirty="0" sz="2000" spc="15">
                <a:latin typeface="Times New Roman"/>
                <a:cs typeface="Times New Roman"/>
              </a:rPr>
              <a:t>patients’ </a:t>
            </a:r>
            <a:r>
              <a:rPr dirty="0" sz="2000" spc="-10">
                <a:latin typeface="Times New Roman"/>
                <a:cs typeface="Times New Roman"/>
              </a:rPr>
              <a:t>risk </a:t>
            </a:r>
            <a:r>
              <a:rPr dirty="0" sz="2000" spc="25">
                <a:latin typeface="Times New Roman"/>
                <a:cs typeface="Times New Roman"/>
              </a:rPr>
              <a:t>of </a:t>
            </a:r>
            <a:r>
              <a:rPr dirty="0" sz="2000" spc="15">
                <a:latin typeface="Times New Roman"/>
                <a:cs typeface="Times New Roman"/>
              </a:rPr>
              <a:t>heart </a:t>
            </a:r>
            <a:r>
              <a:rPr dirty="0" sz="2000">
                <a:latin typeface="Times New Roman"/>
                <a:cs typeface="Times New Roman"/>
              </a:rPr>
              <a:t>failure. </a:t>
            </a:r>
            <a:r>
              <a:rPr dirty="0" sz="2000" spc="15">
                <a:latin typeface="Times New Roman"/>
                <a:cs typeface="Times New Roman"/>
              </a:rPr>
              <a:t>Patients </a:t>
            </a:r>
            <a:r>
              <a:rPr dirty="0" sz="2000" spc="5">
                <a:latin typeface="Times New Roman"/>
                <a:cs typeface="Times New Roman"/>
              </a:rPr>
              <a:t>also </a:t>
            </a:r>
            <a:r>
              <a:rPr dirty="0" sz="2000" spc="15">
                <a:latin typeface="Times New Roman"/>
                <a:cs typeface="Times New Roman"/>
              </a:rPr>
              <a:t>indirectly 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benefit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30">
                <a:latin typeface="Times New Roman"/>
                <a:cs typeface="Times New Roman"/>
              </a:rPr>
              <a:t>the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30">
                <a:latin typeface="Times New Roman"/>
                <a:cs typeface="Times New Roman"/>
              </a:rPr>
              <a:t>by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receiving</a:t>
            </a:r>
            <a:r>
              <a:rPr dirty="0" sz="2000">
                <a:latin typeface="Times New Roman"/>
                <a:cs typeface="Times New Roman"/>
              </a:rPr>
              <a:t> timely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interventions</a:t>
            </a:r>
            <a:r>
              <a:rPr dirty="0" sz="2000" spc="-225">
                <a:latin typeface="Times New Roman"/>
                <a:cs typeface="Times New Roman"/>
              </a:rPr>
              <a:t> </a:t>
            </a:r>
            <a:r>
              <a:rPr dirty="0" sz="2000" spc="25">
                <a:latin typeface="Times New Roman"/>
                <a:cs typeface="Times New Roman"/>
              </a:rPr>
              <a:t>and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personalized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healthcare</a:t>
            </a:r>
            <a:r>
              <a:rPr dirty="0" sz="2000" spc="-20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based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 spc="30">
                <a:latin typeface="Times New Roman"/>
                <a:cs typeface="Times New Roman"/>
              </a:rPr>
              <a:t>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predictive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insights </a:t>
            </a:r>
            <a:r>
              <a:rPr dirty="0" sz="2000" spc="-5">
                <a:latin typeface="Times New Roman"/>
                <a:cs typeface="Times New Roman"/>
              </a:rPr>
              <a:t>derived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their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medical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20"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  <a:p>
            <a:pPr marL="12700" marR="442595">
              <a:lnSpc>
                <a:spcPct val="100000"/>
              </a:lnSpc>
              <a:spcBef>
                <a:spcPts val="1970"/>
              </a:spcBef>
            </a:pPr>
            <a:r>
              <a:rPr dirty="0" sz="2000" spc="15">
                <a:latin typeface="Times New Roman"/>
                <a:cs typeface="Times New Roman"/>
              </a:rPr>
              <a:t>Healthcare </a:t>
            </a:r>
            <a:r>
              <a:rPr dirty="0" sz="2000">
                <a:latin typeface="Times New Roman"/>
                <a:cs typeface="Times New Roman"/>
              </a:rPr>
              <a:t>providers, </a:t>
            </a:r>
            <a:r>
              <a:rPr dirty="0" sz="2000" spc="20">
                <a:latin typeface="Times New Roman"/>
                <a:cs typeface="Times New Roman"/>
              </a:rPr>
              <a:t>including </a:t>
            </a:r>
            <a:r>
              <a:rPr dirty="0" sz="2000">
                <a:latin typeface="Times New Roman"/>
                <a:cs typeface="Times New Roman"/>
              </a:rPr>
              <a:t>physicians, </a:t>
            </a:r>
            <a:r>
              <a:rPr dirty="0" sz="2000" spc="10">
                <a:latin typeface="Times New Roman"/>
                <a:cs typeface="Times New Roman"/>
              </a:rPr>
              <a:t>nurses, </a:t>
            </a:r>
            <a:r>
              <a:rPr dirty="0" sz="2000" spc="20">
                <a:latin typeface="Times New Roman"/>
                <a:cs typeface="Times New Roman"/>
              </a:rPr>
              <a:t>and </a:t>
            </a:r>
            <a:r>
              <a:rPr dirty="0" sz="2000">
                <a:latin typeface="Times New Roman"/>
                <a:cs typeface="Times New Roman"/>
              </a:rPr>
              <a:t>cardiologists, </a:t>
            </a:r>
            <a:r>
              <a:rPr dirty="0" sz="2000" spc="10">
                <a:latin typeface="Times New Roman"/>
                <a:cs typeface="Times New Roman"/>
              </a:rPr>
              <a:t>are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30">
                <a:latin typeface="Times New Roman"/>
                <a:cs typeface="Times New Roman"/>
              </a:rPr>
              <a:t>the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primary </a:t>
            </a:r>
            <a:r>
              <a:rPr dirty="0" sz="2000" spc="20">
                <a:latin typeface="Times New Roman"/>
                <a:cs typeface="Times New Roman"/>
              </a:rPr>
              <a:t>end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utilizing</a:t>
            </a:r>
            <a:r>
              <a:rPr dirty="0" sz="2000" spc="-155">
                <a:latin typeface="Times New Roman"/>
                <a:cs typeface="Times New Roman"/>
              </a:rPr>
              <a:t> </a:t>
            </a:r>
            <a:r>
              <a:rPr dirty="0" sz="2000" spc="30">
                <a:latin typeface="Times New Roman"/>
                <a:cs typeface="Times New Roman"/>
              </a:rPr>
              <a:t>the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25">
                <a:latin typeface="Times New Roman"/>
                <a:cs typeface="Times New Roman"/>
              </a:rPr>
              <a:t>to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assess</a:t>
            </a:r>
            <a:r>
              <a:rPr dirty="0" sz="2000" spc="70">
                <a:latin typeface="Times New Roman"/>
                <a:cs typeface="Times New Roman"/>
              </a:rPr>
              <a:t> </a:t>
            </a:r>
            <a:r>
              <a:rPr dirty="0" sz="2000" spc="20">
                <a:latin typeface="Times New Roman"/>
                <a:cs typeface="Times New Roman"/>
              </a:rPr>
              <a:t>and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manage</a:t>
            </a:r>
            <a:r>
              <a:rPr dirty="0" sz="2000" spc="114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patients’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risk </a:t>
            </a:r>
            <a:r>
              <a:rPr dirty="0" sz="2000" spc="25">
                <a:latin typeface="Times New Roman"/>
                <a:cs typeface="Times New Roman"/>
              </a:rPr>
              <a:t>of </a:t>
            </a:r>
            <a:r>
              <a:rPr dirty="0" sz="2000" spc="15">
                <a:latin typeface="Times New Roman"/>
                <a:cs typeface="Times New Roman"/>
              </a:rPr>
              <a:t>heart </a:t>
            </a:r>
            <a:r>
              <a:rPr dirty="0" sz="2000">
                <a:latin typeface="Times New Roman"/>
                <a:cs typeface="Times New Roman"/>
              </a:rPr>
              <a:t>failure </a:t>
            </a:r>
            <a:r>
              <a:rPr dirty="0" sz="2000" spc="-5">
                <a:latin typeface="Times New Roman"/>
                <a:cs typeface="Times New Roman"/>
              </a:rPr>
              <a:t>for </a:t>
            </a:r>
            <a:r>
              <a:rPr dirty="0" sz="2000" spc="-10">
                <a:latin typeface="Times New Roman"/>
                <a:cs typeface="Times New Roman"/>
              </a:rPr>
              <a:t>improved </a:t>
            </a:r>
            <a:r>
              <a:rPr dirty="0" sz="2000" spc="5">
                <a:latin typeface="Times New Roman"/>
                <a:cs typeface="Times New Roman"/>
              </a:rPr>
              <a:t>clinical </a:t>
            </a:r>
            <a:r>
              <a:rPr dirty="0" sz="2000" spc="-5">
                <a:latin typeface="Times New Roman"/>
                <a:cs typeface="Times New Roman"/>
              </a:rPr>
              <a:t>decision-making </a:t>
            </a:r>
            <a:r>
              <a:rPr dirty="0" sz="2000" spc="20">
                <a:latin typeface="Times New Roman"/>
                <a:cs typeface="Times New Roman"/>
              </a:rPr>
              <a:t>and </a:t>
            </a:r>
            <a:r>
              <a:rPr dirty="0" sz="2000" spc="15">
                <a:latin typeface="Times New Roman"/>
                <a:cs typeface="Times New Roman"/>
              </a:rPr>
              <a:t>patient 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care.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71625"/>
            <a:ext cx="2695574" cy="32385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D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467" y="0"/>
                </a:moveTo>
                <a:lnTo>
                  <a:pt x="0" y="0"/>
                </a:lnTo>
                <a:lnTo>
                  <a:pt x="0" y="180720"/>
                </a:lnTo>
                <a:lnTo>
                  <a:pt x="180467" y="180720"/>
                </a:lnTo>
                <a:lnTo>
                  <a:pt x="180467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5307" y="836294"/>
            <a:ext cx="9728200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-40">
                <a:latin typeface="Trebuchet MS"/>
                <a:cs typeface="Trebuchet MS"/>
              </a:rPr>
              <a:t>Y</a:t>
            </a:r>
            <a:r>
              <a:rPr dirty="0" sz="3600" spc="10">
                <a:latin typeface="Trebuchet MS"/>
                <a:cs typeface="Trebuchet MS"/>
              </a:rPr>
              <a:t>O</a:t>
            </a:r>
            <a:r>
              <a:rPr dirty="0" sz="3600" spc="25">
                <a:latin typeface="Trebuchet MS"/>
                <a:cs typeface="Trebuchet MS"/>
              </a:rPr>
              <a:t>U</a:t>
            </a:r>
            <a:r>
              <a:rPr dirty="0" sz="3600">
                <a:latin typeface="Trebuchet MS"/>
                <a:cs typeface="Trebuchet MS"/>
              </a:rPr>
              <a:t>R</a:t>
            </a:r>
            <a:r>
              <a:rPr dirty="0" sz="3600" spc="-125">
                <a:latin typeface="Trebuchet MS"/>
                <a:cs typeface="Trebuchet MS"/>
              </a:rPr>
              <a:t> </a:t>
            </a:r>
            <a:r>
              <a:rPr dirty="0" sz="3600" spc="25">
                <a:latin typeface="Trebuchet MS"/>
                <a:cs typeface="Trebuchet MS"/>
              </a:rPr>
              <a:t>S</a:t>
            </a:r>
            <a:r>
              <a:rPr dirty="0" sz="3600" spc="10">
                <a:latin typeface="Trebuchet MS"/>
                <a:cs typeface="Trebuchet MS"/>
              </a:rPr>
              <a:t>O</a:t>
            </a:r>
            <a:r>
              <a:rPr dirty="0" sz="3600" spc="25">
                <a:latin typeface="Trebuchet MS"/>
                <a:cs typeface="Trebuchet MS"/>
              </a:rPr>
              <a:t>LU</a:t>
            </a:r>
            <a:r>
              <a:rPr dirty="0" sz="3600" spc="-35">
                <a:latin typeface="Trebuchet MS"/>
                <a:cs typeface="Trebuchet MS"/>
              </a:rPr>
              <a:t>T</a:t>
            </a:r>
            <a:r>
              <a:rPr dirty="0" sz="3600" spc="-30">
                <a:latin typeface="Trebuchet MS"/>
                <a:cs typeface="Trebuchet MS"/>
              </a:rPr>
              <a:t>I</a:t>
            </a:r>
            <a:r>
              <a:rPr dirty="0" sz="3600" spc="10">
                <a:latin typeface="Trebuchet MS"/>
                <a:cs typeface="Trebuchet MS"/>
              </a:rPr>
              <a:t>O</a:t>
            </a:r>
            <a:r>
              <a:rPr dirty="0" sz="3600">
                <a:latin typeface="Trebuchet MS"/>
                <a:cs typeface="Trebuchet MS"/>
              </a:rPr>
              <a:t>N</a:t>
            </a:r>
            <a:r>
              <a:rPr dirty="0" sz="3600" spc="-465">
                <a:latin typeface="Trebuchet MS"/>
                <a:cs typeface="Trebuchet MS"/>
              </a:rPr>
              <a:t> </a:t>
            </a:r>
            <a:r>
              <a:rPr dirty="0" sz="3600" spc="-30">
                <a:latin typeface="Trebuchet MS"/>
                <a:cs typeface="Trebuchet MS"/>
              </a:rPr>
              <a:t>A</a:t>
            </a:r>
            <a:r>
              <a:rPr dirty="0" sz="3600" spc="-5">
                <a:latin typeface="Trebuchet MS"/>
                <a:cs typeface="Trebuchet MS"/>
              </a:rPr>
              <a:t>N</a:t>
            </a:r>
            <a:r>
              <a:rPr dirty="0" sz="3600">
                <a:latin typeface="Trebuchet MS"/>
                <a:cs typeface="Trebuchet MS"/>
              </a:rPr>
              <a:t>D</a:t>
            </a:r>
            <a:r>
              <a:rPr dirty="0" sz="3600" spc="-30">
                <a:latin typeface="Trebuchet MS"/>
                <a:cs typeface="Trebuchet MS"/>
              </a:rPr>
              <a:t> </a:t>
            </a:r>
            <a:r>
              <a:rPr dirty="0" sz="3600" spc="-30">
                <a:latin typeface="Trebuchet MS"/>
                <a:cs typeface="Trebuchet MS"/>
              </a:rPr>
              <a:t>I</a:t>
            </a:r>
            <a:r>
              <a:rPr dirty="0" sz="3600" spc="-35">
                <a:latin typeface="Trebuchet MS"/>
                <a:cs typeface="Trebuchet MS"/>
              </a:rPr>
              <a:t>T</a:t>
            </a:r>
            <a:r>
              <a:rPr dirty="0" sz="3600">
                <a:latin typeface="Trebuchet MS"/>
                <a:cs typeface="Trebuchet MS"/>
              </a:rPr>
              <a:t>S</a:t>
            </a:r>
            <a:r>
              <a:rPr dirty="0" sz="3600">
                <a:latin typeface="Trebuchet MS"/>
                <a:cs typeface="Trebuchet MS"/>
              </a:rPr>
              <a:t> </a:t>
            </a:r>
            <a:r>
              <a:rPr dirty="0" sz="3600">
                <a:latin typeface="Trebuchet MS"/>
                <a:cs typeface="Trebuchet MS"/>
              </a:rPr>
              <a:t>V</a:t>
            </a:r>
            <a:r>
              <a:rPr dirty="0" sz="3600" spc="-20">
                <a:latin typeface="Trebuchet MS"/>
                <a:cs typeface="Trebuchet MS"/>
              </a:rPr>
              <a:t>A</a:t>
            </a:r>
            <a:r>
              <a:rPr dirty="0" sz="3600" spc="25">
                <a:latin typeface="Trebuchet MS"/>
                <a:cs typeface="Trebuchet MS"/>
              </a:rPr>
              <a:t>LU</a:t>
            </a:r>
            <a:r>
              <a:rPr dirty="0" sz="3600">
                <a:latin typeface="Trebuchet MS"/>
                <a:cs typeface="Trebuchet MS"/>
              </a:rPr>
              <a:t>E</a:t>
            </a:r>
            <a:r>
              <a:rPr dirty="0" sz="3600" spc="-280">
                <a:latin typeface="Trebuchet MS"/>
                <a:cs typeface="Trebuchet MS"/>
              </a:rPr>
              <a:t> </a:t>
            </a:r>
            <a:r>
              <a:rPr dirty="0" sz="3600" spc="-15">
                <a:latin typeface="Trebuchet MS"/>
                <a:cs typeface="Trebuchet MS"/>
              </a:rPr>
              <a:t>P</a:t>
            </a:r>
            <a:r>
              <a:rPr dirty="0" sz="3600" spc="-25">
                <a:latin typeface="Trebuchet MS"/>
                <a:cs typeface="Trebuchet MS"/>
              </a:rPr>
              <a:t>R</a:t>
            </a:r>
            <a:r>
              <a:rPr dirty="0" sz="3600" spc="10">
                <a:latin typeface="Trebuchet MS"/>
                <a:cs typeface="Trebuchet MS"/>
              </a:rPr>
              <a:t>O</a:t>
            </a:r>
            <a:r>
              <a:rPr dirty="0" sz="3600" spc="-15">
                <a:latin typeface="Trebuchet MS"/>
                <a:cs typeface="Trebuchet MS"/>
              </a:rPr>
              <a:t>P</a:t>
            </a:r>
            <a:r>
              <a:rPr dirty="0" sz="3600" spc="10">
                <a:latin typeface="Trebuchet MS"/>
                <a:cs typeface="Trebuchet MS"/>
              </a:rPr>
              <a:t>O</a:t>
            </a:r>
            <a:r>
              <a:rPr dirty="0" sz="3600" spc="30">
                <a:latin typeface="Trebuchet MS"/>
                <a:cs typeface="Trebuchet MS"/>
              </a:rPr>
              <a:t>S</a:t>
            </a:r>
            <a:r>
              <a:rPr dirty="0" sz="3600" spc="-30">
                <a:latin typeface="Trebuchet MS"/>
                <a:cs typeface="Trebuchet MS"/>
              </a:rPr>
              <a:t>ITI</a:t>
            </a:r>
            <a:r>
              <a:rPr dirty="0" sz="3600" spc="10">
                <a:latin typeface="Trebuchet MS"/>
                <a:cs typeface="Trebuchet MS"/>
              </a:rPr>
              <a:t>O</a:t>
            </a:r>
            <a:r>
              <a:rPr dirty="0" sz="3600">
                <a:latin typeface="Trebuchet MS"/>
                <a:cs typeface="Trebuchet MS"/>
              </a:rPr>
              <a:t>N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851404" y="1514411"/>
            <a:ext cx="7025640" cy="406971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44830">
              <a:lnSpc>
                <a:spcPct val="100899"/>
              </a:lnSpc>
              <a:spcBef>
                <a:spcPts val="80"/>
              </a:spcBef>
            </a:pPr>
            <a:r>
              <a:rPr dirty="0" sz="1800" spc="15" b="1">
                <a:latin typeface="Arial"/>
                <a:cs typeface="Arial"/>
              </a:rPr>
              <a:t>Solution</a:t>
            </a:r>
            <a:r>
              <a:rPr dirty="0" sz="1800" spc="15">
                <a:latin typeface="Arial MT"/>
                <a:cs typeface="Arial MT"/>
              </a:rPr>
              <a:t>:Our</a:t>
            </a:r>
            <a:r>
              <a:rPr dirty="0" sz="1800" spc="-18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heart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5">
                <a:latin typeface="Arial MT"/>
                <a:cs typeface="Arial MT"/>
              </a:rPr>
              <a:t>failure</a:t>
            </a:r>
            <a:r>
              <a:rPr dirty="0" sz="1800" spc="-6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prediction</a:t>
            </a:r>
            <a:r>
              <a:rPr dirty="0" sz="1800" spc="-7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system</a:t>
            </a:r>
            <a:r>
              <a:rPr dirty="0" sz="1800" spc="40">
                <a:latin typeface="Arial MT"/>
                <a:cs typeface="Arial MT"/>
              </a:rPr>
              <a:t> </a:t>
            </a:r>
            <a:r>
              <a:rPr dirty="0" sz="1800" spc="-15">
                <a:latin typeface="Arial MT"/>
                <a:cs typeface="Arial MT"/>
              </a:rPr>
              <a:t>leverages</a:t>
            </a:r>
            <a:r>
              <a:rPr dirty="0" sz="1800" spc="114">
                <a:latin typeface="Arial MT"/>
                <a:cs typeface="Arial MT"/>
              </a:rPr>
              <a:t> </a:t>
            </a:r>
            <a:r>
              <a:rPr dirty="0" sz="1800" spc="5">
                <a:latin typeface="Arial MT"/>
                <a:cs typeface="Arial MT"/>
              </a:rPr>
              <a:t>machine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5">
                <a:latin typeface="Arial MT"/>
                <a:cs typeface="Arial MT"/>
              </a:rPr>
              <a:t>learning algorithms </a:t>
            </a:r>
            <a:r>
              <a:rPr dirty="0" sz="1800" spc="10">
                <a:latin typeface="Arial MT"/>
                <a:cs typeface="Arial MT"/>
              </a:rPr>
              <a:t>to </a:t>
            </a:r>
            <a:r>
              <a:rPr dirty="0" sz="1800" spc="5">
                <a:latin typeface="Arial MT"/>
                <a:cs typeface="Arial MT"/>
              </a:rPr>
              <a:t>analyze </a:t>
            </a:r>
            <a:r>
              <a:rPr dirty="0" sz="1800">
                <a:latin typeface="Arial MT"/>
                <a:cs typeface="Arial MT"/>
              </a:rPr>
              <a:t>patient </a:t>
            </a:r>
            <a:r>
              <a:rPr dirty="0" sz="1800" spc="5">
                <a:latin typeface="Arial MT"/>
                <a:cs typeface="Arial MT"/>
              </a:rPr>
              <a:t>data and </a:t>
            </a:r>
            <a:r>
              <a:rPr dirty="0" sz="1800" spc="-10">
                <a:latin typeface="Arial MT"/>
                <a:cs typeface="Arial MT"/>
              </a:rPr>
              <a:t>provide </a:t>
            </a:r>
            <a:r>
              <a:rPr dirty="0" sz="1800" spc="-5">
                <a:latin typeface="Arial MT"/>
                <a:cs typeface="Arial MT"/>
              </a:rPr>
              <a:t>early 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detection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15">
                <a:latin typeface="Arial MT"/>
                <a:cs typeface="Arial MT"/>
              </a:rPr>
              <a:t>of</a:t>
            </a:r>
            <a:r>
              <a:rPr dirty="0" sz="1800" spc="4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heart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5">
                <a:latin typeface="Arial MT"/>
                <a:cs typeface="Arial MT"/>
              </a:rPr>
              <a:t>failure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risk.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Arial MT"/>
              <a:cs typeface="Arial MT"/>
            </a:endParaRPr>
          </a:p>
          <a:p>
            <a:pPr marL="12700" marR="5080">
              <a:lnSpc>
                <a:spcPct val="99700"/>
              </a:lnSpc>
              <a:spcBef>
                <a:spcPts val="5"/>
              </a:spcBef>
            </a:pPr>
            <a:r>
              <a:rPr dirty="0" sz="1800" b="1">
                <a:latin typeface="Arial"/>
                <a:cs typeface="Arial"/>
              </a:rPr>
              <a:t>Value </a:t>
            </a:r>
            <a:r>
              <a:rPr dirty="0" sz="1800" spc="10" b="1">
                <a:latin typeface="Arial"/>
                <a:cs typeface="Arial"/>
              </a:rPr>
              <a:t>Proposition</a:t>
            </a:r>
            <a:r>
              <a:rPr dirty="0" sz="1800" spc="10">
                <a:latin typeface="Arial MT"/>
                <a:cs typeface="Arial MT"/>
              </a:rPr>
              <a:t>:By </a:t>
            </a:r>
            <a:r>
              <a:rPr dirty="0" sz="1800">
                <a:latin typeface="Arial MT"/>
                <a:cs typeface="Arial MT"/>
              </a:rPr>
              <a:t>accurately </a:t>
            </a:r>
            <a:r>
              <a:rPr dirty="0" sz="1800" spc="5">
                <a:latin typeface="Arial MT"/>
                <a:cs typeface="Arial MT"/>
              </a:rPr>
              <a:t>predicting </a:t>
            </a:r>
            <a:r>
              <a:rPr dirty="0" sz="1800" spc="-5">
                <a:latin typeface="Arial MT"/>
                <a:cs typeface="Arial MT"/>
              </a:rPr>
              <a:t>heart </a:t>
            </a:r>
            <a:r>
              <a:rPr dirty="0" sz="1800" spc="5">
                <a:latin typeface="Arial MT"/>
                <a:cs typeface="Arial MT"/>
              </a:rPr>
              <a:t>failure </a:t>
            </a:r>
            <a:r>
              <a:rPr dirty="0" sz="1800" spc="-10">
                <a:latin typeface="Arial MT"/>
                <a:cs typeface="Arial MT"/>
              </a:rPr>
              <a:t>risk, </a:t>
            </a:r>
            <a:r>
              <a:rPr dirty="0" sz="1800" spc="5">
                <a:latin typeface="Arial MT"/>
                <a:cs typeface="Arial MT"/>
              </a:rPr>
              <a:t>our 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system </a:t>
            </a:r>
            <a:r>
              <a:rPr dirty="0" sz="1800" spc="5">
                <a:latin typeface="Arial MT"/>
                <a:cs typeface="Arial MT"/>
              </a:rPr>
              <a:t>enables healthcare </a:t>
            </a:r>
            <a:r>
              <a:rPr dirty="0" sz="1800" spc="-10">
                <a:latin typeface="Arial MT"/>
                <a:cs typeface="Arial MT"/>
              </a:rPr>
              <a:t>providers </a:t>
            </a:r>
            <a:r>
              <a:rPr dirty="0" sz="1800" spc="10">
                <a:latin typeface="Arial MT"/>
                <a:cs typeface="Arial MT"/>
              </a:rPr>
              <a:t>to </a:t>
            </a:r>
            <a:r>
              <a:rPr dirty="0" sz="1800" spc="-10">
                <a:latin typeface="Arial MT"/>
                <a:cs typeface="Arial MT"/>
              </a:rPr>
              <a:t>intervene proactively, </a:t>
            </a:r>
            <a:r>
              <a:rPr dirty="0" sz="1800" spc="5">
                <a:latin typeface="Arial MT"/>
                <a:cs typeface="Arial MT"/>
              </a:rPr>
              <a:t>leading </a:t>
            </a:r>
            <a:r>
              <a:rPr dirty="0" sz="1800" spc="-490">
                <a:latin typeface="Arial MT"/>
                <a:cs typeface="Arial MT"/>
              </a:rPr>
              <a:t> </a:t>
            </a:r>
            <a:r>
              <a:rPr dirty="0" sz="1800" spc="10">
                <a:latin typeface="Arial MT"/>
                <a:cs typeface="Arial MT"/>
              </a:rPr>
              <a:t>to </a:t>
            </a:r>
            <a:r>
              <a:rPr dirty="0" sz="1800" spc="-15">
                <a:latin typeface="Arial MT"/>
                <a:cs typeface="Arial MT"/>
              </a:rPr>
              <a:t>improved </a:t>
            </a:r>
            <a:r>
              <a:rPr dirty="0" sz="1800">
                <a:latin typeface="Arial MT"/>
                <a:cs typeface="Arial MT"/>
              </a:rPr>
              <a:t>patient </a:t>
            </a:r>
            <a:r>
              <a:rPr dirty="0" sz="1800" spc="-5">
                <a:latin typeface="Arial MT"/>
                <a:cs typeface="Arial MT"/>
              </a:rPr>
              <a:t>outcomes, </a:t>
            </a:r>
            <a:r>
              <a:rPr dirty="0" sz="1800" spc="5">
                <a:latin typeface="Arial MT"/>
                <a:cs typeface="Arial MT"/>
              </a:rPr>
              <a:t>reduced </a:t>
            </a:r>
            <a:r>
              <a:rPr dirty="0" sz="1800">
                <a:latin typeface="Arial MT"/>
                <a:cs typeface="Arial MT"/>
              </a:rPr>
              <a:t>hospitalizations, </a:t>
            </a:r>
            <a:r>
              <a:rPr dirty="0" sz="1800" spc="5">
                <a:latin typeface="Arial MT"/>
                <a:cs typeface="Arial MT"/>
              </a:rPr>
              <a:t>and 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optimized</a:t>
            </a:r>
            <a:r>
              <a:rPr dirty="0" sz="1800" spc="-5">
                <a:latin typeface="Arial MT"/>
                <a:cs typeface="Arial MT"/>
              </a:rPr>
              <a:t> resource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allocation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15">
                <a:latin typeface="Arial MT"/>
                <a:cs typeface="Arial MT"/>
              </a:rPr>
              <a:t>in</a:t>
            </a:r>
            <a:r>
              <a:rPr dirty="0" sz="1800" spc="65">
                <a:latin typeface="Arial MT"/>
                <a:cs typeface="Arial MT"/>
              </a:rPr>
              <a:t> </a:t>
            </a:r>
            <a:r>
              <a:rPr dirty="0" sz="1800" spc="5">
                <a:latin typeface="Arial MT"/>
                <a:cs typeface="Arial MT"/>
              </a:rPr>
              <a:t>healthcare</a:t>
            </a:r>
            <a:r>
              <a:rPr dirty="0" sz="1800" spc="-155">
                <a:latin typeface="Arial MT"/>
                <a:cs typeface="Arial MT"/>
              </a:rPr>
              <a:t> </a:t>
            </a:r>
            <a:r>
              <a:rPr dirty="0" sz="1800" spc="5">
                <a:latin typeface="Arial MT"/>
                <a:cs typeface="Arial MT"/>
              </a:rPr>
              <a:t>settings.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Arial MT"/>
              <a:cs typeface="Arial MT"/>
            </a:endParaRPr>
          </a:p>
          <a:p>
            <a:pPr marL="12700" marR="1699895">
              <a:lnSpc>
                <a:spcPct val="100000"/>
              </a:lnSpc>
            </a:pPr>
            <a:r>
              <a:rPr dirty="0" sz="2000" spc="-25">
                <a:latin typeface="Times New Roman"/>
                <a:cs typeface="Times New Roman"/>
              </a:rPr>
              <a:t>O</a:t>
            </a:r>
            <a:r>
              <a:rPr dirty="0" sz="2000" spc="40">
                <a:latin typeface="Times New Roman"/>
                <a:cs typeface="Times New Roman"/>
              </a:rPr>
              <a:t>u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40">
                <a:latin typeface="Times New Roman"/>
                <a:cs typeface="Times New Roman"/>
              </a:rPr>
              <a:t>h</a:t>
            </a:r>
            <a:r>
              <a:rPr dirty="0" sz="2000" spc="10">
                <a:latin typeface="Times New Roman"/>
                <a:cs typeface="Times New Roman"/>
              </a:rPr>
              <a:t>eart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-70">
                <a:latin typeface="Times New Roman"/>
                <a:cs typeface="Times New Roman"/>
              </a:rPr>
              <a:t>f</a:t>
            </a:r>
            <a:r>
              <a:rPr dirty="0" sz="2000" spc="10">
                <a:latin typeface="Times New Roman"/>
                <a:cs typeface="Times New Roman"/>
              </a:rPr>
              <a:t>a</a:t>
            </a:r>
            <a:r>
              <a:rPr dirty="0" sz="2000" spc="-35">
                <a:latin typeface="Times New Roman"/>
                <a:cs typeface="Times New Roman"/>
              </a:rPr>
              <a:t>i</a:t>
            </a:r>
            <a:r>
              <a:rPr dirty="0" sz="2000" spc="40">
                <a:latin typeface="Times New Roman"/>
                <a:cs typeface="Times New Roman"/>
              </a:rPr>
              <a:t>lu</a:t>
            </a:r>
            <a:r>
              <a:rPr dirty="0" sz="2000" spc="10">
                <a:latin typeface="Times New Roman"/>
                <a:cs typeface="Times New Roman"/>
              </a:rPr>
              <a:t>re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40">
                <a:latin typeface="Times New Roman"/>
                <a:cs typeface="Times New Roman"/>
              </a:rPr>
              <a:t>p</a:t>
            </a:r>
            <a:r>
              <a:rPr dirty="0" sz="2000" spc="10">
                <a:latin typeface="Times New Roman"/>
                <a:cs typeface="Times New Roman"/>
              </a:rPr>
              <a:t>re</a:t>
            </a:r>
            <a:r>
              <a:rPr dirty="0" sz="2000" spc="40">
                <a:latin typeface="Times New Roman"/>
                <a:cs typeface="Times New Roman"/>
              </a:rPr>
              <a:t>d</a:t>
            </a:r>
            <a:r>
              <a:rPr dirty="0" sz="2000" spc="-35">
                <a:latin typeface="Times New Roman"/>
                <a:cs typeface="Times New Roman"/>
              </a:rPr>
              <a:t>i</a:t>
            </a:r>
            <a:r>
              <a:rPr dirty="0" sz="2000" spc="10">
                <a:latin typeface="Times New Roman"/>
                <a:cs typeface="Times New Roman"/>
              </a:rPr>
              <a:t>c</a:t>
            </a:r>
            <a:r>
              <a:rPr dirty="0" sz="2000" spc="35">
                <a:latin typeface="Times New Roman"/>
                <a:cs typeface="Times New Roman"/>
              </a:rPr>
              <a:t>t</a:t>
            </a:r>
            <a:r>
              <a:rPr dirty="0" sz="2000" spc="-35">
                <a:latin typeface="Times New Roman"/>
                <a:cs typeface="Times New Roman"/>
              </a:rPr>
              <a:t>i</a:t>
            </a:r>
            <a:r>
              <a:rPr dirty="0" sz="2000" spc="40">
                <a:latin typeface="Times New Roman"/>
                <a:cs typeface="Times New Roman"/>
              </a:rPr>
              <a:t>o</a:t>
            </a:r>
            <a:r>
              <a:rPr dirty="0" sz="2000" spc="10">
                <a:latin typeface="Times New Roman"/>
                <a:cs typeface="Times New Roman"/>
              </a:rPr>
              <a:t>n</a:t>
            </a:r>
            <a:r>
              <a:rPr dirty="0" sz="2000" spc="-170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s</a:t>
            </a:r>
            <a:r>
              <a:rPr dirty="0" sz="2000" spc="-30">
                <a:latin typeface="Times New Roman"/>
                <a:cs typeface="Times New Roman"/>
              </a:rPr>
              <a:t>y</a:t>
            </a:r>
            <a:r>
              <a:rPr dirty="0" sz="2000" spc="-30">
                <a:latin typeface="Times New Roman"/>
                <a:cs typeface="Times New Roman"/>
              </a:rPr>
              <a:t>s</a:t>
            </a:r>
            <a:r>
              <a:rPr dirty="0" sz="2000" spc="35">
                <a:latin typeface="Times New Roman"/>
                <a:cs typeface="Times New Roman"/>
              </a:rPr>
              <a:t>t</a:t>
            </a:r>
            <a:r>
              <a:rPr dirty="0" sz="2000" spc="15">
                <a:latin typeface="Times New Roman"/>
                <a:cs typeface="Times New Roman"/>
              </a:rPr>
              <a:t>em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40">
                <a:latin typeface="Times New Roman"/>
                <a:cs typeface="Times New Roman"/>
              </a:rPr>
              <a:t>d</a:t>
            </a:r>
            <a:r>
              <a:rPr dirty="0" sz="2000" spc="10">
                <a:latin typeface="Times New Roman"/>
                <a:cs typeface="Times New Roman"/>
              </a:rPr>
              <a:t>e</a:t>
            </a:r>
            <a:r>
              <a:rPr dirty="0" sz="2000" spc="35">
                <a:latin typeface="Times New Roman"/>
                <a:cs typeface="Times New Roman"/>
              </a:rPr>
              <a:t>l</a:t>
            </a:r>
            <a:r>
              <a:rPr dirty="0" sz="2000" spc="-35">
                <a:latin typeface="Times New Roman"/>
                <a:cs typeface="Times New Roman"/>
              </a:rPr>
              <a:t>i</a:t>
            </a:r>
            <a:r>
              <a:rPr dirty="0" sz="2000" spc="-105">
                <a:latin typeface="Times New Roman"/>
                <a:cs typeface="Times New Roman"/>
              </a:rPr>
              <a:t>v</a:t>
            </a:r>
            <a:r>
              <a:rPr dirty="0" sz="2000" spc="10">
                <a:latin typeface="Times New Roman"/>
                <a:cs typeface="Times New Roman"/>
              </a:rPr>
              <a:t>ers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35">
                <a:latin typeface="Times New Roman"/>
                <a:cs typeface="Times New Roman"/>
              </a:rPr>
              <a:t>t</a:t>
            </a:r>
            <a:r>
              <a:rPr dirty="0" sz="2000" spc="-35">
                <a:latin typeface="Times New Roman"/>
                <a:cs typeface="Times New Roman"/>
              </a:rPr>
              <a:t>i</a:t>
            </a:r>
            <a:r>
              <a:rPr dirty="0" sz="2000" spc="-60">
                <a:latin typeface="Times New Roman"/>
                <a:cs typeface="Times New Roman"/>
              </a:rPr>
              <a:t>m</a:t>
            </a:r>
            <a:r>
              <a:rPr dirty="0" sz="2000" spc="10">
                <a:latin typeface="Times New Roman"/>
                <a:cs typeface="Times New Roman"/>
              </a:rPr>
              <a:t>e</a:t>
            </a:r>
            <a:r>
              <a:rPr dirty="0" sz="2000" spc="35">
                <a:latin typeface="Times New Roman"/>
                <a:cs typeface="Times New Roman"/>
              </a:rPr>
              <a:t>l</a:t>
            </a:r>
            <a:r>
              <a:rPr dirty="0" sz="2000" spc="5">
                <a:latin typeface="Times New Roman"/>
                <a:cs typeface="Times New Roman"/>
              </a:rPr>
              <a:t>y  </a:t>
            </a:r>
            <a:r>
              <a:rPr dirty="0" sz="2000" spc="-10">
                <a:latin typeface="Times New Roman"/>
                <a:cs typeface="Times New Roman"/>
              </a:rPr>
              <a:t>risk assessments, </a:t>
            </a:r>
            <a:r>
              <a:rPr dirty="0" sz="2000" spc="20">
                <a:latin typeface="Times New Roman"/>
                <a:cs typeface="Times New Roman"/>
              </a:rPr>
              <a:t>enabling </a:t>
            </a:r>
            <a:r>
              <a:rPr dirty="0" sz="2000">
                <a:latin typeface="Times New Roman"/>
                <a:cs typeface="Times New Roman"/>
              </a:rPr>
              <a:t>proactive </a:t>
            </a:r>
            <a:r>
              <a:rPr dirty="0" sz="2000" spc="5">
                <a:latin typeface="Times New Roman"/>
                <a:cs typeface="Times New Roman"/>
              </a:rPr>
              <a:t>interventions, 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improving </a:t>
            </a:r>
            <a:r>
              <a:rPr dirty="0" sz="2000" spc="15">
                <a:latin typeface="Times New Roman"/>
                <a:cs typeface="Times New Roman"/>
              </a:rPr>
              <a:t>patient </a:t>
            </a:r>
            <a:r>
              <a:rPr dirty="0" sz="2000" spc="10">
                <a:latin typeface="Times New Roman"/>
                <a:cs typeface="Times New Roman"/>
              </a:rPr>
              <a:t>outcomes, </a:t>
            </a:r>
            <a:r>
              <a:rPr dirty="0" sz="2000" spc="20">
                <a:latin typeface="Times New Roman"/>
                <a:cs typeface="Times New Roman"/>
              </a:rPr>
              <a:t>and </a:t>
            </a:r>
            <a:r>
              <a:rPr dirty="0" sz="2000">
                <a:latin typeface="Times New Roman"/>
                <a:cs typeface="Times New Roman"/>
              </a:rPr>
              <a:t>optimizing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45">
                <a:latin typeface="Times New Roman"/>
                <a:cs typeface="Times New Roman"/>
              </a:rPr>
              <a:t>h</a:t>
            </a:r>
            <a:r>
              <a:rPr dirty="0" sz="2000" spc="10">
                <a:latin typeface="Times New Roman"/>
                <a:cs typeface="Times New Roman"/>
              </a:rPr>
              <a:t>ea</a:t>
            </a:r>
            <a:r>
              <a:rPr dirty="0" sz="2000" spc="40">
                <a:latin typeface="Times New Roman"/>
                <a:cs typeface="Times New Roman"/>
              </a:rPr>
              <a:t>lth</a:t>
            </a:r>
            <a:r>
              <a:rPr dirty="0" sz="2000" spc="10">
                <a:latin typeface="Times New Roman"/>
                <a:cs typeface="Times New Roman"/>
              </a:rPr>
              <a:t>ca</a:t>
            </a:r>
            <a:r>
              <a:rPr dirty="0" sz="2000" spc="-70">
                <a:latin typeface="Times New Roman"/>
                <a:cs typeface="Times New Roman"/>
              </a:rPr>
              <a:t>r</a:t>
            </a:r>
            <a:r>
              <a:rPr dirty="0" sz="2000" spc="10">
                <a:latin typeface="Times New Roman"/>
                <a:cs typeface="Times New Roman"/>
              </a:rPr>
              <a:t>e</a:t>
            </a:r>
            <a:r>
              <a:rPr dirty="0" sz="2000" spc="-204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re</a:t>
            </a:r>
            <a:r>
              <a:rPr dirty="0" sz="2000" spc="-35">
                <a:latin typeface="Times New Roman"/>
                <a:cs typeface="Times New Roman"/>
              </a:rPr>
              <a:t>s</a:t>
            </a:r>
            <a:r>
              <a:rPr dirty="0" sz="2000" spc="45">
                <a:latin typeface="Times New Roman"/>
                <a:cs typeface="Times New Roman"/>
              </a:rPr>
              <a:t>ou</a:t>
            </a:r>
            <a:r>
              <a:rPr dirty="0" sz="2000" spc="10">
                <a:latin typeface="Times New Roman"/>
                <a:cs typeface="Times New Roman"/>
              </a:rPr>
              <a:t>rce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a</a:t>
            </a:r>
            <a:r>
              <a:rPr dirty="0" sz="2000" spc="40">
                <a:latin typeface="Times New Roman"/>
                <a:cs typeface="Times New Roman"/>
              </a:rPr>
              <a:t>llo</a:t>
            </a:r>
            <a:r>
              <a:rPr dirty="0" sz="2000" spc="10">
                <a:latin typeface="Times New Roman"/>
                <a:cs typeface="Times New Roman"/>
              </a:rPr>
              <a:t>ca</a:t>
            </a:r>
            <a:r>
              <a:rPr dirty="0" sz="2000" spc="35">
                <a:latin typeface="Times New Roman"/>
                <a:cs typeface="Times New Roman"/>
              </a:rPr>
              <a:t>t</a:t>
            </a:r>
            <a:r>
              <a:rPr dirty="0" sz="2000" spc="-35">
                <a:latin typeface="Times New Roman"/>
                <a:cs typeface="Times New Roman"/>
              </a:rPr>
              <a:t>i</a:t>
            </a:r>
            <a:r>
              <a:rPr dirty="0" sz="2000" spc="-30">
                <a:latin typeface="Times New Roman"/>
                <a:cs typeface="Times New Roman"/>
              </a:rPr>
              <a:t>o</a:t>
            </a:r>
            <a:r>
              <a:rPr dirty="0" sz="2000" spc="45">
                <a:latin typeface="Times New Roman"/>
                <a:cs typeface="Times New Roman"/>
              </a:rPr>
              <a:t>n</a:t>
            </a:r>
            <a:r>
              <a:rPr dirty="0" sz="2000" spc="5">
                <a:latin typeface="Times New Roman"/>
                <a:cs typeface="Times New Roman"/>
              </a:rPr>
              <a:t>,</a:t>
            </a:r>
            <a:r>
              <a:rPr dirty="0" sz="2000" spc="-260">
                <a:latin typeface="Times New Roman"/>
                <a:cs typeface="Times New Roman"/>
              </a:rPr>
              <a:t> </a:t>
            </a:r>
            <a:r>
              <a:rPr dirty="0" sz="2000" spc="40">
                <a:latin typeface="Times New Roman"/>
                <a:cs typeface="Times New Roman"/>
              </a:rPr>
              <a:t>ult</a:t>
            </a:r>
            <a:r>
              <a:rPr dirty="0" sz="2000" spc="-35">
                <a:latin typeface="Times New Roman"/>
                <a:cs typeface="Times New Roman"/>
              </a:rPr>
              <a:t>i</a:t>
            </a:r>
            <a:r>
              <a:rPr dirty="0" sz="2000" spc="-60">
                <a:latin typeface="Times New Roman"/>
                <a:cs typeface="Times New Roman"/>
              </a:rPr>
              <a:t>m</a:t>
            </a:r>
            <a:r>
              <a:rPr dirty="0" sz="2000" spc="10">
                <a:latin typeface="Times New Roman"/>
                <a:cs typeface="Times New Roman"/>
              </a:rPr>
              <a:t>a</a:t>
            </a:r>
            <a:r>
              <a:rPr dirty="0" sz="2000" spc="35">
                <a:latin typeface="Times New Roman"/>
                <a:cs typeface="Times New Roman"/>
              </a:rPr>
              <a:t>t</a:t>
            </a:r>
            <a:r>
              <a:rPr dirty="0" sz="2000" spc="10">
                <a:latin typeface="Times New Roman"/>
                <a:cs typeface="Times New Roman"/>
              </a:rPr>
              <a:t>e</a:t>
            </a:r>
            <a:r>
              <a:rPr dirty="0" sz="2000" spc="35">
                <a:latin typeface="Times New Roman"/>
                <a:cs typeface="Times New Roman"/>
              </a:rPr>
              <a:t>l</a:t>
            </a:r>
            <a:r>
              <a:rPr dirty="0" sz="2000" spc="15">
                <a:latin typeface="Times New Roman"/>
                <a:cs typeface="Times New Roman"/>
              </a:rPr>
              <a:t>y</a:t>
            </a:r>
            <a:r>
              <a:rPr dirty="0" sz="2000" spc="-24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e</a:t>
            </a:r>
            <a:r>
              <a:rPr dirty="0" sz="2000" spc="45">
                <a:latin typeface="Times New Roman"/>
                <a:cs typeface="Times New Roman"/>
              </a:rPr>
              <a:t>nh</a:t>
            </a:r>
            <a:r>
              <a:rPr dirty="0" sz="2000" spc="10">
                <a:latin typeface="Times New Roman"/>
                <a:cs typeface="Times New Roman"/>
              </a:rPr>
              <a:t>a</a:t>
            </a:r>
            <a:r>
              <a:rPr dirty="0" sz="2000" spc="45">
                <a:latin typeface="Times New Roman"/>
                <a:cs typeface="Times New Roman"/>
              </a:rPr>
              <a:t>n</a:t>
            </a:r>
            <a:r>
              <a:rPr dirty="0" sz="2000" spc="10">
                <a:latin typeface="Times New Roman"/>
                <a:cs typeface="Times New Roman"/>
              </a:rPr>
              <a:t>c</a:t>
            </a:r>
            <a:r>
              <a:rPr dirty="0" sz="2000" spc="-40">
                <a:latin typeface="Times New Roman"/>
                <a:cs typeface="Times New Roman"/>
              </a:rPr>
              <a:t>i</a:t>
            </a:r>
            <a:r>
              <a:rPr dirty="0" sz="2000" spc="45">
                <a:latin typeface="Times New Roman"/>
                <a:cs typeface="Times New Roman"/>
              </a:rPr>
              <a:t>n</a:t>
            </a:r>
            <a:r>
              <a:rPr dirty="0" sz="2000" spc="10">
                <a:latin typeface="Times New Roman"/>
                <a:cs typeface="Times New Roman"/>
              </a:rPr>
              <a:t>g  </a:t>
            </a:r>
            <a:r>
              <a:rPr dirty="0" sz="2000">
                <a:latin typeface="Times New Roman"/>
                <a:cs typeface="Times New Roman"/>
              </a:rPr>
              <a:t>overall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20">
                <a:latin typeface="Times New Roman"/>
                <a:cs typeface="Times New Roman"/>
              </a:rPr>
              <a:t>healthcare</a:t>
            </a:r>
            <a:r>
              <a:rPr dirty="0" sz="2000" spc="-20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efficacy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20">
                <a:latin typeface="Times New Roman"/>
                <a:cs typeface="Times New Roman"/>
              </a:rPr>
              <a:t>and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efficiency.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496217"/>
            <a:ext cx="1760855" cy="166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80"/>
              </a:lnSpc>
            </a:pPr>
            <a:r>
              <a:rPr dirty="0" sz="1100" spc="15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dirty="0" sz="1100" spc="-16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45" b="1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dirty="0" sz="1100" spc="20" b="1">
                <a:solidFill>
                  <a:srgbClr val="2C83C3"/>
                </a:solidFill>
                <a:latin typeface="Trebuchet MS"/>
                <a:cs typeface="Trebuchet MS"/>
              </a:rPr>
              <a:t>nnu</a:t>
            </a:r>
            <a:r>
              <a:rPr dirty="0" sz="1100" spc="10" b="1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dirty="0" sz="1100" spc="-13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dirty="0" sz="1100" spc="40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spc="10" b="1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dirty="0" sz="1100" spc="-35" b="1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dirty="0" sz="1100" spc="-35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spc="20" b="1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296525" y="5362575"/>
            <a:ext cx="628650" cy="714375"/>
            <a:chOff x="10296525" y="5362575"/>
            <a:chExt cx="628650" cy="714375"/>
          </a:xfrm>
        </p:grpSpPr>
        <p:sp>
          <p:nvSpPr>
            <p:cNvPr id="4" name="object 4"/>
            <p:cNvSpPr/>
            <p:nvPr/>
          </p:nvSpPr>
          <p:spPr>
            <a:xfrm>
              <a:off x="10296525" y="5362575"/>
              <a:ext cx="628650" cy="533400"/>
            </a:xfrm>
            <a:custGeom>
              <a:avLst/>
              <a:gdLst/>
              <a:ahLst/>
              <a:cxnLst/>
              <a:rect l="l" t="t" r="r" b="b"/>
              <a:pathLst>
                <a:path w="628650" h="533400">
                  <a:moveTo>
                    <a:pt x="62865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628650" y="5334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42AD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534650" y="5895975"/>
              <a:ext cx="389890" cy="180975"/>
            </a:xfrm>
            <a:custGeom>
              <a:avLst/>
              <a:gdLst/>
              <a:ahLst/>
              <a:cxnLst/>
              <a:rect l="l" t="t" r="r" b="b"/>
              <a:pathLst>
                <a:path w="389890" h="180975">
                  <a:moveTo>
                    <a:pt x="389420" y="0"/>
                  </a:moveTo>
                  <a:lnTo>
                    <a:pt x="0" y="0"/>
                  </a:lnTo>
                  <a:lnTo>
                    <a:pt x="0" y="180720"/>
                  </a:lnTo>
                  <a:lnTo>
                    <a:pt x="389420" y="180720"/>
                  </a:lnTo>
                  <a:lnTo>
                    <a:pt x="389420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6282" y="624776"/>
            <a:ext cx="7499984" cy="6781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20">
                <a:latin typeface="Trebuchet MS"/>
                <a:cs typeface="Trebuchet MS"/>
              </a:rPr>
              <a:t>THE</a:t>
            </a:r>
            <a:r>
              <a:rPr dirty="0" sz="4250" spc="-130">
                <a:latin typeface="Trebuchet MS"/>
                <a:cs typeface="Trebuchet MS"/>
              </a:rPr>
              <a:t> </a:t>
            </a:r>
            <a:r>
              <a:rPr dirty="0" sz="4250" spc="10">
                <a:latin typeface="Trebuchet MS"/>
                <a:cs typeface="Trebuchet MS"/>
              </a:rPr>
              <a:t>WOW</a:t>
            </a:r>
            <a:r>
              <a:rPr dirty="0" sz="4250" spc="15">
                <a:latin typeface="Trebuchet MS"/>
                <a:cs typeface="Trebuchet MS"/>
              </a:rPr>
              <a:t> </a:t>
            </a:r>
            <a:r>
              <a:rPr dirty="0" sz="4250" spc="20">
                <a:latin typeface="Trebuchet MS"/>
                <a:cs typeface="Trebuchet MS"/>
              </a:rPr>
              <a:t>IN</a:t>
            </a:r>
            <a:r>
              <a:rPr dirty="0" sz="4250" spc="-105">
                <a:latin typeface="Trebuchet MS"/>
                <a:cs typeface="Trebuchet MS"/>
              </a:rPr>
              <a:t> </a:t>
            </a:r>
            <a:r>
              <a:rPr dirty="0" sz="4250" spc="20">
                <a:latin typeface="Trebuchet MS"/>
                <a:cs typeface="Trebuchet MS"/>
              </a:rPr>
              <a:t>YOUR</a:t>
            </a:r>
            <a:r>
              <a:rPr dirty="0" sz="4250" spc="-80">
                <a:latin typeface="Trebuchet MS"/>
                <a:cs typeface="Trebuchet MS"/>
              </a:rPr>
              <a:t> </a:t>
            </a:r>
            <a:r>
              <a:rPr dirty="0" sz="4250" spc="20">
                <a:latin typeface="Trebuchet MS"/>
                <a:cs typeface="Trebuchet MS"/>
              </a:rPr>
              <a:t>SOLUTION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9960" y="1472247"/>
            <a:ext cx="7369175" cy="44088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dirty="0" sz="2000" spc="10">
                <a:latin typeface="Times New Roman"/>
                <a:cs typeface="Times New Roman"/>
              </a:rPr>
              <a:t>The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wow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factor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30">
                <a:latin typeface="Times New Roman"/>
                <a:cs typeface="Times New Roman"/>
              </a:rPr>
              <a:t>our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solution</a:t>
            </a:r>
            <a:r>
              <a:rPr dirty="0" sz="2000" spc="-16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lies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its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ability</a:t>
            </a:r>
            <a:r>
              <a:rPr dirty="0" sz="2000" spc="-160">
                <a:latin typeface="Times New Roman"/>
                <a:cs typeface="Times New Roman"/>
              </a:rPr>
              <a:t> </a:t>
            </a:r>
            <a:r>
              <a:rPr dirty="0" sz="2000" spc="25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harness</a:t>
            </a:r>
            <a:r>
              <a:rPr dirty="0" sz="2000" spc="-16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cutting-edge 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machine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learning</a:t>
            </a:r>
            <a:r>
              <a:rPr dirty="0" sz="2000" spc="-1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algorithms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 spc="25">
                <a:latin typeface="Times New Roman"/>
                <a:cs typeface="Times New Roman"/>
              </a:rPr>
              <a:t>to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 spc="20">
                <a:latin typeface="Times New Roman"/>
                <a:cs typeface="Times New Roman"/>
              </a:rPr>
              <a:t>accurately</a:t>
            </a:r>
            <a:r>
              <a:rPr dirty="0" sz="2000" spc="-24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predict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heart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failure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risk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early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30">
                <a:latin typeface="Times New Roman"/>
                <a:cs typeface="Times New Roman"/>
              </a:rPr>
              <a:t>on, </a:t>
            </a:r>
            <a:r>
              <a:rPr dirty="0" sz="2000" spc="5">
                <a:latin typeface="Times New Roman"/>
                <a:cs typeface="Times New Roman"/>
              </a:rPr>
              <a:t>empowering </a:t>
            </a:r>
            <a:r>
              <a:rPr dirty="0" sz="2000" spc="15">
                <a:latin typeface="Times New Roman"/>
                <a:cs typeface="Times New Roman"/>
              </a:rPr>
              <a:t>healthcare </a:t>
            </a:r>
            <a:r>
              <a:rPr dirty="0" sz="2000">
                <a:latin typeface="Times New Roman"/>
                <a:cs typeface="Times New Roman"/>
              </a:rPr>
              <a:t>providers </a:t>
            </a:r>
            <a:r>
              <a:rPr dirty="0" sz="2000" spc="25">
                <a:latin typeface="Times New Roman"/>
                <a:cs typeface="Times New Roman"/>
              </a:rPr>
              <a:t>to </a:t>
            </a:r>
            <a:r>
              <a:rPr dirty="0" sz="2000">
                <a:latin typeface="Times New Roman"/>
                <a:cs typeface="Times New Roman"/>
              </a:rPr>
              <a:t>implement proactive </a:t>
            </a:r>
            <a:r>
              <a:rPr dirty="0" sz="2000" spc="5">
                <a:latin typeface="Times New Roman"/>
                <a:cs typeface="Times New Roman"/>
              </a:rPr>
              <a:t> interventions </a:t>
            </a:r>
            <a:r>
              <a:rPr dirty="0" sz="2000" spc="25">
                <a:latin typeface="Times New Roman"/>
                <a:cs typeface="Times New Roman"/>
              </a:rPr>
              <a:t>that </a:t>
            </a:r>
            <a:r>
              <a:rPr dirty="0" sz="2000" spc="-10">
                <a:latin typeface="Times New Roman"/>
                <a:cs typeface="Times New Roman"/>
              </a:rPr>
              <a:t>significantly </a:t>
            </a:r>
            <a:r>
              <a:rPr dirty="0" sz="2000" spc="-15">
                <a:latin typeface="Times New Roman"/>
                <a:cs typeface="Times New Roman"/>
              </a:rPr>
              <a:t>improve </a:t>
            </a:r>
            <a:r>
              <a:rPr dirty="0" sz="2000" spc="15">
                <a:latin typeface="Times New Roman"/>
                <a:cs typeface="Times New Roman"/>
              </a:rPr>
              <a:t>patient outcomes </a:t>
            </a:r>
            <a:r>
              <a:rPr dirty="0" sz="2000" spc="20">
                <a:latin typeface="Times New Roman"/>
                <a:cs typeface="Times New Roman"/>
              </a:rPr>
              <a:t>and </a:t>
            </a:r>
            <a:r>
              <a:rPr dirty="0" sz="2000">
                <a:latin typeface="Times New Roman"/>
                <a:cs typeface="Times New Roman"/>
              </a:rPr>
              <a:t>optimize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healthcare </a:t>
            </a:r>
            <a:r>
              <a:rPr dirty="0" sz="2000" spc="10">
                <a:latin typeface="Times New Roman"/>
                <a:cs typeface="Times New Roman"/>
              </a:rPr>
              <a:t>resource </a:t>
            </a:r>
            <a:r>
              <a:rPr dirty="0" sz="2000" spc="15">
                <a:latin typeface="Times New Roman"/>
                <a:cs typeface="Times New Roman"/>
              </a:rPr>
              <a:t>allocation, leading </a:t>
            </a:r>
            <a:r>
              <a:rPr dirty="0" sz="2000" spc="25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transformative </a:t>
            </a:r>
            <a:r>
              <a:rPr dirty="0" sz="2000" spc="5">
                <a:latin typeface="Times New Roman"/>
                <a:cs typeface="Times New Roman"/>
              </a:rPr>
              <a:t>advancements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patient</a:t>
            </a:r>
            <a:r>
              <a:rPr dirty="0" sz="2000" spc="-16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care.</a:t>
            </a:r>
            <a:endParaRPr sz="2000">
              <a:latin typeface="Times New Roman"/>
              <a:cs typeface="Times New Roman"/>
            </a:endParaRPr>
          </a:p>
          <a:p>
            <a:pPr marL="1900555" marR="231140">
              <a:lnSpc>
                <a:spcPct val="100000"/>
              </a:lnSpc>
              <a:spcBef>
                <a:spcPts val="860"/>
              </a:spcBef>
            </a:pPr>
            <a:r>
              <a:rPr dirty="0" sz="2000" spc="-25">
                <a:latin typeface="Times New Roman"/>
                <a:cs typeface="Times New Roman"/>
              </a:rPr>
              <a:t>O</a:t>
            </a:r>
            <a:r>
              <a:rPr dirty="0" sz="2000" spc="40">
                <a:latin typeface="Times New Roman"/>
                <a:cs typeface="Times New Roman"/>
              </a:rPr>
              <a:t>u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s</a:t>
            </a:r>
            <a:r>
              <a:rPr dirty="0" sz="2000" spc="40">
                <a:latin typeface="Times New Roman"/>
                <a:cs typeface="Times New Roman"/>
              </a:rPr>
              <a:t>olut</a:t>
            </a:r>
            <a:r>
              <a:rPr dirty="0" sz="2000" spc="-35">
                <a:latin typeface="Times New Roman"/>
                <a:cs typeface="Times New Roman"/>
              </a:rPr>
              <a:t>i</a:t>
            </a:r>
            <a:r>
              <a:rPr dirty="0" sz="2000" spc="40">
                <a:latin typeface="Times New Roman"/>
                <a:cs typeface="Times New Roman"/>
              </a:rPr>
              <a:t>on</a:t>
            </a:r>
            <a:r>
              <a:rPr dirty="0" sz="2000" spc="5">
                <a:latin typeface="Times New Roman"/>
                <a:cs typeface="Times New Roman"/>
              </a:rPr>
              <a:t>’s</a:t>
            </a:r>
            <a:r>
              <a:rPr dirty="0" sz="2000" spc="-24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w</a:t>
            </a:r>
            <a:r>
              <a:rPr dirty="0" sz="2000" spc="40">
                <a:latin typeface="Times New Roman"/>
                <a:cs typeface="Times New Roman"/>
              </a:rPr>
              <a:t>o</a:t>
            </a:r>
            <a:r>
              <a:rPr dirty="0" sz="2000" spc="15">
                <a:latin typeface="Times New Roman"/>
                <a:cs typeface="Times New Roman"/>
              </a:rPr>
              <a:t>w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 spc="-70">
                <a:latin typeface="Times New Roman"/>
                <a:cs typeface="Times New Roman"/>
              </a:rPr>
              <a:t>f</a:t>
            </a:r>
            <a:r>
              <a:rPr dirty="0" sz="2000" spc="10">
                <a:latin typeface="Times New Roman"/>
                <a:cs typeface="Times New Roman"/>
              </a:rPr>
              <a:t>ac</a:t>
            </a:r>
            <a:r>
              <a:rPr dirty="0" sz="2000" spc="40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s</a:t>
            </a:r>
            <a:r>
              <a:rPr dirty="0" sz="2000" spc="35">
                <a:latin typeface="Times New Roman"/>
                <a:cs typeface="Times New Roman"/>
              </a:rPr>
              <a:t>t</a:t>
            </a:r>
            <a:r>
              <a:rPr dirty="0" sz="2000" spc="10">
                <a:latin typeface="Times New Roman"/>
                <a:cs typeface="Times New Roman"/>
              </a:rPr>
              <a:t>e</a:t>
            </a:r>
            <a:r>
              <a:rPr dirty="0" sz="2000" spc="-60">
                <a:latin typeface="Times New Roman"/>
                <a:cs typeface="Times New Roman"/>
              </a:rPr>
              <a:t>m</a:t>
            </a:r>
            <a:r>
              <a:rPr dirty="0" sz="2000" spc="10">
                <a:latin typeface="Times New Roman"/>
                <a:cs typeface="Times New Roman"/>
              </a:rPr>
              <a:t>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70">
                <a:latin typeface="Times New Roman"/>
                <a:cs typeface="Times New Roman"/>
              </a:rPr>
              <a:t>f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 spc="40">
                <a:latin typeface="Times New Roman"/>
                <a:cs typeface="Times New Roman"/>
              </a:rPr>
              <a:t>o</a:t>
            </a:r>
            <a:r>
              <a:rPr dirty="0" sz="2000" spc="20">
                <a:latin typeface="Times New Roman"/>
                <a:cs typeface="Times New Roman"/>
              </a:rPr>
              <a:t>m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35">
                <a:latin typeface="Times New Roman"/>
                <a:cs typeface="Times New Roman"/>
              </a:rPr>
              <a:t>i</a:t>
            </a:r>
            <a:r>
              <a:rPr dirty="0" sz="2000" spc="35">
                <a:latin typeface="Times New Roman"/>
                <a:cs typeface="Times New Roman"/>
              </a:rPr>
              <a:t>t</a:t>
            </a:r>
            <a:r>
              <a:rPr dirty="0" sz="2000" spc="5">
                <a:latin typeface="Times New Roman"/>
                <a:cs typeface="Times New Roman"/>
              </a:rPr>
              <a:t>s  </a:t>
            </a:r>
            <a:r>
              <a:rPr dirty="0" sz="2000" spc="35">
                <a:latin typeface="Times New Roman"/>
                <a:cs typeface="Times New Roman"/>
              </a:rPr>
              <a:t>t</a:t>
            </a:r>
            <a:r>
              <a:rPr dirty="0" sz="2000" spc="10">
                <a:latin typeface="Times New Roman"/>
                <a:cs typeface="Times New Roman"/>
              </a:rPr>
              <a:t>ra</a:t>
            </a:r>
            <a:r>
              <a:rPr dirty="0" sz="2000" spc="40">
                <a:latin typeface="Times New Roman"/>
                <a:cs typeface="Times New Roman"/>
              </a:rPr>
              <a:t>n</a:t>
            </a:r>
            <a:r>
              <a:rPr dirty="0" sz="2000" spc="-30">
                <a:latin typeface="Times New Roman"/>
                <a:cs typeface="Times New Roman"/>
              </a:rPr>
              <a:t>s</a:t>
            </a:r>
            <a:r>
              <a:rPr dirty="0" sz="2000" spc="-70">
                <a:latin typeface="Times New Roman"/>
                <a:cs typeface="Times New Roman"/>
              </a:rPr>
              <a:t>f</a:t>
            </a:r>
            <a:r>
              <a:rPr dirty="0" sz="2000" spc="40">
                <a:latin typeface="Times New Roman"/>
                <a:cs typeface="Times New Roman"/>
              </a:rPr>
              <a:t>o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 spc="-60">
                <a:latin typeface="Times New Roman"/>
                <a:cs typeface="Times New Roman"/>
              </a:rPr>
              <a:t>m</a:t>
            </a:r>
            <a:r>
              <a:rPr dirty="0" sz="2000" spc="10">
                <a:latin typeface="Times New Roman"/>
                <a:cs typeface="Times New Roman"/>
              </a:rPr>
              <a:t>a</a:t>
            </a:r>
            <a:r>
              <a:rPr dirty="0" sz="2000" spc="35">
                <a:latin typeface="Times New Roman"/>
                <a:cs typeface="Times New Roman"/>
              </a:rPr>
              <a:t>t</a:t>
            </a:r>
            <a:r>
              <a:rPr dirty="0" sz="2000" spc="-35">
                <a:latin typeface="Times New Roman"/>
                <a:cs typeface="Times New Roman"/>
              </a:rPr>
              <a:t>i</a:t>
            </a:r>
            <a:r>
              <a:rPr dirty="0" sz="2000" spc="-105">
                <a:latin typeface="Times New Roman"/>
                <a:cs typeface="Times New Roman"/>
              </a:rPr>
              <a:t>v</a:t>
            </a:r>
            <a:r>
              <a:rPr dirty="0" sz="2000" spc="10">
                <a:latin typeface="Times New Roman"/>
                <a:cs typeface="Times New Roman"/>
              </a:rPr>
              <a:t>e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35">
                <a:latin typeface="Times New Roman"/>
                <a:cs typeface="Times New Roman"/>
              </a:rPr>
              <a:t>i</a:t>
            </a:r>
            <a:r>
              <a:rPr dirty="0" sz="2000" spc="-60">
                <a:latin typeface="Times New Roman"/>
                <a:cs typeface="Times New Roman"/>
              </a:rPr>
              <a:t>m</a:t>
            </a:r>
            <a:r>
              <a:rPr dirty="0" sz="2000" spc="40">
                <a:latin typeface="Times New Roman"/>
                <a:cs typeface="Times New Roman"/>
              </a:rPr>
              <a:t>p</a:t>
            </a:r>
            <a:r>
              <a:rPr dirty="0" sz="2000" spc="10">
                <a:latin typeface="Times New Roman"/>
                <a:cs typeface="Times New Roman"/>
              </a:rPr>
              <a:t>act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40">
                <a:latin typeface="Times New Roman"/>
                <a:cs typeface="Times New Roman"/>
              </a:rPr>
              <a:t>o</a:t>
            </a:r>
            <a:r>
              <a:rPr dirty="0" sz="2000" spc="10">
                <a:latin typeface="Times New Roman"/>
                <a:cs typeface="Times New Roman"/>
              </a:rPr>
              <a:t>n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40">
                <a:latin typeface="Times New Roman"/>
                <a:cs typeface="Times New Roman"/>
              </a:rPr>
              <a:t>h</a:t>
            </a:r>
            <a:r>
              <a:rPr dirty="0" sz="2000" spc="10">
                <a:latin typeface="Times New Roman"/>
                <a:cs typeface="Times New Roman"/>
              </a:rPr>
              <a:t>ea</a:t>
            </a:r>
            <a:r>
              <a:rPr dirty="0" sz="2000" spc="35">
                <a:latin typeface="Times New Roman"/>
                <a:cs typeface="Times New Roman"/>
              </a:rPr>
              <a:t>lth</a:t>
            </a:r>
            <a:r>
              <a:rPr dirty="0" sz="2000" spc="10">
                <a:latin typeface="Times New Roman"/>
                <a:cs typeface="Times New Roman"/>
              </a:rPr>
              <a:t>ca</a:t>
            </a:r>
            <a:r>
              <a:rPr dirty="0" sz="2000" spc="-70">
                <a:latin typeface="Times New Roman"/>
                <a:cs typeface="Times New Roman"/>
              </a:rPr>
              <a:t>r</a:t>
            </a:r>
            <a:r>
              <a:rPr dirty="0" sz="2000" spc="5">
                <a:latin typeface="Times New Roman"/>
                <a:cs typeface="Times New Roman"/>
              </a:rPr>
              <a:t>e:</a:t>
            </a:r>
            <a:r>
              <a:rPr dirty="0" sz="2000" spc="-240">
                <a:latin typeface="Times New Roman"/>
                <a:cs typeface="Times New Roman"/>
              </a:rPr>
              <a:t> </a:t>
            </a:r>
            <a:r>
              <a:rPr dirty="0" sz="2000" spc="40">
                <a:latin typeface="Times New Roman"/>
                <a:cs typeface="Times New Roman"/>
              </a:rPr>
              <a:t>b</a:t>
            </a:r>
            <a:r>
              <a:rPr dirty="0" sz="2000" spc="10">
                <a:latin typeface="Times New Roman"/>
                <a:cs typeface="Times New Roman"/>
              </a:rPr>
              <a:t>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s</a:t>
            </a:r>
            <a:r>
              <a:rPr dirty="0" sz="2000" spc="10">
                <a:latin typeface="Times New Roman"/>
                <a:cs typeface="Times New Roman"/>
              </a:rPr>
              <a:t>ea</a:t>
            </a:r>
            <a:r>
              <a:rPr dirty="0" sz="2000" spc="-60">
                <a:latin typeface="Times New Roman"/>
                <a:cs typeface="Times New Roman"/>
              </a:rPr>
              <a:t>m</a:t>
            </a:r>
            <a:r>
              <a:rPr dirty="0" sz="2000" spc="35">
                <a:latin typeface="Times New Roman"/>
                <a:cs typeface="Times New Roman"/>
              </a:rPr>
              <a:t>l</a:t>
            </a:r>
            <a:r>
              <a:rPr dirty="0" sz="2000" spc="10">
                <a:latin typeface="Times New Roman"/>
                <a:cs typeface="Times New Roman"/>
              </a:rPr>
              <a:t>e</a:t>
            </a:r>
            <a:r>
              <a:rPr dirty="0" sz="2000" spc="-30">
                <a:latin typeface="Times New Roman"/>
                <a:cs typeface="Times New Roman"/>
              </a:rPr>
              <a:t>s</a:t>
            </a:r>
            <a:r>
              <a:rPr dirty="0" sz="2000" spc="-30">
                <a:latin typeface="Times New Roman"/>
                <a:cs typeface="Times New Roman"/>
              </a:rPr>
              <a:t>s</a:t>
            </a:r>
            <a:r>
              <a:rPr dirty="0" sz="2000" spc="35">
                <a:latin typeface="Times New Roman"/>
                <a:cs typeface="Times New Roman"/>
              </a:rPr>
              <a:t>l</a:t>
            </a:r>
            <a:r>
              <a:rPr dirty="0" sz="2000" spc="5">
                <a:latin typeface="Times New Roman"/>
                <a:cs typeface="Times New Roman"/>
              </a:rPr>
              <a:t>y  </a:t>
            </a:r>
            <a:r>
              <a:rPr dirty="0" sz="2000">
                <a:latin typeface="Times New Roman"/>
                <a:cs typeface="Times New Roman"/>
              </a:rPr>
              <a:t>integrating </a:t>
            </a:r>
            <a:r>
              <a:rPr dirty="0" sz="2000" spc="5">
                <a:latin typeface="Times New Roman"/>
                <a:cs typeface="Times New Roman"/>
              </a:rPr>
              <a:t>advanced </a:t>
            </a:r>
            <a:r>
              <a:rPr dirty="0" sz="2000">
                <a:latin typeface="Times New Roman"/>
                <a:cs typeface="Times New Roman"/>
              </a:rPr>
              <a:t>machine </a:t>
            </a:r>
            <a:r>
              <a:rPr dirty="0" sz="2000" spc="15">
                <a:latin typeface="Times New Roman"/>
                <a:cs typeface="Times New Roman"/>
              </a:rPr>
              <a:t>learning </a:t>
            </a:r>
            <a:r>
              <a:rPr dirty="0" sz="2000" spc="10">
                <a:latin typeface="Times New Roman"/>
                <a:cs typeface="Times New Roman"/>
              </a:rPr>
              <a:t>techniques,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it </a:t>
            </a:r>
            <a:r>
              <a:rPr dirty="0" sz="2000" spc="20">
                <a:latin typeface="Times New Roman"/>
                <a:cs typeface="Times New Roman"/>
              </a:rPr>
              <a:t>enables </a:t>
            </a:r>
            <a:r>
              <a:rPr dirty="0" sz="2000" spc="15">
                <a:latin typeface="Times New Roman"/>
                <a:cs typeface="Times New Roman"/>
              </a:rPr>
              <a:t>healthcare </a:t>
            </a:r>
            <a:r>
              <a:rPr dirty="0" sz="2000">
                <a:latin typeface="Times New Roman"/>
                <a:cs typeface="Times New Roman"/>
              </a:rPr>
              <a:t>providers </a:t>
            </a:r>
            <a:r>
              <a:rPr dirty="0" sz="2000" spc="25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foresee </a:t>
            </a:r>
            <a:r>
              <a:rPr dirty="0" sz="2000" spc="15">
                <a:latin typeface="Times New Roman"/>
                <a:cs typeface="Times New Roman"/>
              </a:rPr>
              <a:t>heart 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70">
                <a:latin typeface="Times New Roman"/>
                <a:cs typeface="Times New Roman"/>
              </a:rPr>
              <a:t>f</a:t>
            </a:r>
            <a:r>
              <a:rPr dirty="0" sz="2000" spc="10">
                <a:latin typeface="Times New Roman"/>
                <a:cs typeface="Times New Roman"/>
              </a:rPr>
              <a:t>a</a:t>
            </a:r>
            <a:r>
              <a:rPr dirty="0" sz="2000" spc="-35">
                <a:latin typeface="Times New Roman"/>
                <a:cs typeface="Times New Roman"/>
              </a:rPr>
              <a:t>i</a:t>
            </a:r>
            <a:r>
              <a:rPr dirty="0" sz="2000" spc="40">
                <a:latin typeface="Times New Roman"/>
                <a:cs typeface="Times New Roman"/>
              </a:rPr>
              <a:t>lu</a:t>
            </a:r>
            <a:r>
              <a:rPr dirty="0" sz="2000" spc="10">
                <a:latin typeface="Times New Roman"/>
                <a:cs typeface="Times New Roman"/>
              </a:rPr>
              <a:t>re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 spc="-35">
                <a:latin typeface="Times New Roman"/>
                <a:cs typeface="Times New Roman"/>
              </a:rPr>
              <a:t>i</a:t>
            </a:r>
            <a:r>
              <a:rPr dirty="0" sz="2000" spc="-30">
                <a:latin typeface="Times New Roman"/>
                <a:cs typeface="Times New Roman"/>
              </a:rPr>
              <a:t>s</a:t>
            </a:r>
            <a:r>
              <a:rPr dirty="0" sz="2000" spc="-30">
                <a:latin typeface="Times New Roman"/>
                <a:cs typeface="Times New Roman"/>
              </a:rPr>
              <a:t>k</a:t>
            </a:r>
            <a:r>
              <a:rPr dirty="0" sz="2000" spc="10">
                <a:latin typeface="Times New Roman"/>
                <a:cs typeface="Times New Roman"/>
              </a:rPr>
              <a:t>s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w</a:t>
            </a:r>
            <a:r>
              <a:rPr dirty="0" sz="2000" spc="-35">
                <a:latin typeface="Times New Roman"/>
                <a:cs typeface="Times New Roman"/>
              </a:rPr>
              <a:t>i</a:t>
            </a:r>
            <a:r>
              <a:rPr dirty="0" sz="2000" spc="35">
                <a:latin typeface="Times New Roman"/>
                <a:cs typeface="Times New Roman"/>
              </a:rPr>
              <a:t>t</a:t>
            </a:r>
            <a:r>
              <a:rPr dirty="0" sz="2000" spc="10">
                <a:latin typeface="Times New Roman"/>
                <a:cs typeface="Times New Roman"/>
              </a:rPr>
              <a:t>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40">
                <a:latin typeface="Times New Roman"/>
                <a:cs typeface="Times New Roman"/>
              </a:rPr>
              <a:t>unp</a:t>
            </a:r>
            <a:r>
              <a:rPr dirty="0" sz="2000" spc="10">
                <a:latin typeface="Times New Roman"/>
                <a:cs typeface="Times New Roman"/>
              </a:rPr>
              <a:t>rece</a:t>
            </a:r>
            <a:r>
              <a:rPr dirty="0" sz="2000" spc="-35">
                <a:latin typeface="Times New Roman"/>
                <a:cs typeface="Times New Roman"/>
              </a:rPr>
              <a:t>d</a:t>
            </a:r>
            <a:r>
              <a:rPr dirty="0" sz="2000" spc="10">
                <a:latin typeface="Times New Roman"/>
                <a:cs typeface="Times New Roman"/>
              </a:rPr>
              <a:t>e</a:t>
            </a:r>
            <a:r>
              <a:rPr dirty="0" sz="2000" spc="40">
                <a:latin typeface="Times New Roman"/>
                <a:cs typeface="Times New Roman"/>
              </a:rPr>
              <a:t>n</a:t>
            </a:r>
            <a:r>
              <a:rPr dirty="0" sz="2000" spc="-35">
                <a:latin typeface="Times New Roman"/>
                <a:cs typeface="Times New Roman"/>
              </a:rPr>
              <a:t>t</a:t>
            </a:r>
            <a:r>
              <a:rPr dirty="0" sz="2000" spc="10">
                <a:latin typeface="Times New Roman"/>
                <a:cs typeface="Times New Roman"/>
              </a:rPr>
              <a:t>ed</a:t>
            </a:r>
            <a:r>
              <a:rPr dirty="0" sz="2000" spc="-24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acc</a:t>
            </a:r>
            <a:r>
              <a:rPr dirty="0" sz="2000" spc="40">
                <a:latin typeface="Times New Roman"/>
                <a:cs typeface="Times New Roman"/>
              </a:rPr>
              <a:t>u</a:t>
            </a:r>
            <a:r>
              <a:rPr dirty="0" sz="2000" spc="10">
                <a:latin typeface="Times New Roman"/>
                <a:cs typeface="Times New Roman"/>
              </a:rPr>
              <a:t>rac</a:t>
            </a:r>
            <a:r>
              <a:rPr dirty="0" sz="2000" spc="-30">
                <a:latin typeface="Times New Roman"/>
                <a:cs typeface="Times New Roman"/>
              </a:rPr>
              <a:t>y</a:t>
            </a:r>
            <a:r>
              <a:rPr dirty="0" sz="2000" spc="5">
                <a:latin typeface="Times New Roman"/>
                <a:cs typeface="Times New Roman"/>
              </a:rPr>
              <a:t>.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T</a:t>
            </a:r>
            <a:r>
              <a:rPr dirty="0" sz="2000" spc="40">
                <a:latin typeface="Times New Roman"/>
                <a:cs typeface="Times New Roman"/>
              </a:rPr>
              <a:t>h</a:t>
            </a:r>
            <a:r>
              <a:rPr dirty="0" sz="2000" spc="-35">
                <a:latin typeface="Times New Roman"/>
                <a:cs typeface="Times New Roman"/>
              </a:rPr>
              <a:t>i</a:t>
            </a:r>
            <a:r>
              <a:rPr dirty="0" sz="2000" spc="5">
                <a:latin typeface="Times New Roman"/>
                <a:cs typeface="Times New Roman"/>
              </a:rPr>
              <a:t>s  </a:t>
            </a:r>
            <a:r>
              <a:rPr dirty="0" sz="2000" spc="5">
                <a:latin typeface="Times New Roman"/>
                <a:cs typeface="Times New Roman"/>
              </a:rPr>
              <a:t>empowers </a:t>
            </a:r>
            <a:r>
              <a:rPr dirty="0" sz="2000">
                <a:latin typeface="Times New Roman"/>
                <a:cs typeface="Times New Roman"/>
              </a:rPr>
              <a:t>proactive </a:t>
            </a:r>
            <a:r>
              <a:rPr dirty="0" sz="2000" spc="5">
                <a:latin typeface="Times New Roman"/>
                <a:cs typeface="Times New Roman"/>
              </a:rPr>
              <a:t>interventions, revolutionizing 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patient</a:t>
            </a:r>
            <a:r>
              <a:rPr dirty="0" sz="2000" spc="-16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care,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20">
                <a:latin typeface="Times New Roman"/>
                <a:cs typeface="Times New Roman"/>
              </a:rPr>
              <a:t>and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resource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optimization,</a:t>
            </a:r>
            <a:r>
              <a:rPr dirty="0" sz="2000" spc="-175">
                <a:latin typeface="Times New Roman"/>
                <a:cs typeface="Times New Roman"/>
              </a:rPr>
              <a:t> </a:t>
            </a:r>
            <a:r>
              <a:rPr dirty="0" sz="2000" spc="30">
                <a:latin typeface="Times New Roman"/>
                <a:cs typeface="Times New Roman"/>
              </a:rPr>
              <a:t>thus</a:t>
            </a:r>
            <a:r>
              <a:rPr dirty="0" sz="2000" spc="-23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setting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a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45">
                <a:latin typeface="Times New Roman"/>
                <a:cs typeface="Times New Roman"/>
              </a:rPr>
              <a:t>n</a:t>
            </a:r>
            <a:r>
              <a:rPr dirty="0" sz="2000" spc="15">
                <a:latin typeface="Times New Roman"/>
                <a:cs typeface="Times New Roman"/>
              </a:rPr>
              <a:t>ew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35">
                <a:latin typeface="Times New Roman"/>
                <a:cs typeface="Times New Roman"/>
              </a:rPr>
              <a:t>s</a:t>
            </a:r>
            <a:r>
              <a:rPr dirty="0" sz="2000" spc="35">
                <a:latin typeface="Times New Roman"/>
                <a:cs typeface="Times New Roman"/>
              </a:rPr>
              <a:t>t</a:t>
            </a:r>
            <a:r>
              <a:rPr dirty="0" sz="2000" spc="10">
                <a:latin typeface="Times New Roman"/>
                <a:cs typeface="Times New Roman"/>
              </a:rPr>
              <a:t>a</a:t>
            </a:r>
            <a:r>
              <a:rPr dirty="0" sz="2000" spc="45">
                <a:latin typeface="Times New Roman"/>
                <a:cs typeface="Times New Roman"/>
              </a:rPr>
              <a:t>nd</a:t>
            </a:r>
            <a:r>
              <a:rPr dirty="0" sz="2000" spc="10">
                <a:latin typeface="Times New Roman"/>
                <a:cs typeface="Times New Roman"/>
              </a:rPr>
              <a:t>ard</a:t>
            </a:r>
            <a:r>
              <a:rPr dirty="0" sz="2000" spc="-170">
                <a:latin typeface="Times New Roman"/>
                <a:cs typeface="Times New Roman"/>
              </a:rPr>
              <a:t> </a:t>
            </a:r>
            <a:r>
              <a:rPr dirty="0" sz="2000" spc="-70">
                <a:latin typeface="Times New Roman"/>
                <a:cs typeface="Times New Roman"/>
              </a:rPr>
              <a:t>f</a:t>
            </a:r>
            <a:r>
              <a:rPr dirty="0" sz="2000" spc="45">
                <a:latin typeface="Times New Roman"/>
                <a:cs typeface="Times New Roman"/>
              </a:rPr>
              <a:t>o</a:t>
            </a:r>
            <a:r>
              <a:rPr dirty="0" sz="2000" spc="10">
                <a:latin typeface="Times New Roman"/>
                <a:cs typeface="Times New Roman"/>
              </a:rPr>
              <a:t>r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45">
                <a:latin typeface="Times New Roman"/>
                <a:cs typeface="Times New Roman"/>
              </a:rPr>
              <a:t>h</a:t>
            </a:r>
            <a:r>
              <a:rPr dirty="0" sz="2000" spc="10">
                <a:latin typeface="Times New Roman"/>
                <a:cs typeface="Times New Roman"/>
              </a:rPr>
              <a:t>ea</a:t>
            </a:r>
            <a:r>
              <a:rPr dirty="0" sz="2000" spc="40">
                <a:latin typeface="Times New Roman"/>
                <a:cs typeface="Times New Roman"/>
              </a:rPr>
              <a:t>lth</a:t>
            </a:r>
            <a:r>
              <a:rPr dirty="0" sz="2000" spc="10">
                <a:latin typeface="Times New Roman"/>
                <a:cs typeface="Times New Roman"/>
              </a:rPr>
              <a:t>care</a:t>
            </a:r>
            <a:r>
              <a:rPr dirty="0" sz="2000" spc="-28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e</a:t>
            </a:r>
            <a:r>
              <a:rPr dirty="0" sz="2000" spc="-30">
                <a:latin typeface="Times New Roman"/>
                <a:cs typeface="Times New Roman"/>
              </a:rPr>
              <a:t>x</a:t>
            </a:r>
            <a:r>
              <a:rPr dirty="0" sz="2000" spc="10">
                <a:latin typeface="Times New Roman"/>
                <a:cs typeface="Times New Roman"/>
              </a:rPr>
              <a:t>ce</a:t>
            </a:r>
            <a:r>
              <a:rPr dirty="0" sz="2000" spc="35">
                <a:latin typeface="Times New Roman"/>
                <a:cs typeface="Times New Roman"/>
              </a:rPr>
              <a:t>ll</a:t>
            </a:r>
            <a:r>
              <a:rPr dirty="0" sz="2000" spc="10">
                <a:latin typeface="Times New Roman"/>
                <a:cs typeface="Times New Roman"/>
              </a:rPr>
              <a:t>e</a:t>
            </a:r>
            <a:r>
              <a:rPr dirty="0" sz="2000" spc="45">
                <a:latin typeface="Times New Roman"/>
                <a:cs typeface="Times New Roman"/>
              </a:rPr>
              <a:t>n</a:t>
            </a:r>
            <a:r>
              <a:rPr dirty="0" sz="2000" spc="10">
                <a:latin typeface="Times New Roman"/>
                <a:cs typeface="Times New Roman"/>
              </a:rPr>
              <a:t>ce.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D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3944" y="0"/>
                </a:moveTo>
                <a:lnTo>
                  <a:pt x="0" y="0"/>
                </a:lnTo>
                <a:lnTo>
                  <a:pt x="0" y="323723"/>
                </a:lnTo>
                <a:lnTo>
                  <a:pt x="313944" y="323723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467" y="0"/>
                </a:moveTo>
                <a:lnTo>
                  <a:pt x="0" y="0"/>
                </a:lnTo>
                <a:lnTo>
                  <a:pt x="0" y="180720"/>
                </a:lnTo>
                <a:lnTo>
                  <a:pt x="180467" y="180720"/>
                </a:lnTo>
                <a:lnTo>
                  <a:pt x="180467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312906" y="6464300"/>
            <a:ext cx="100330" cy="1968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10">
                <a:solidFill>
                  <a:srgbClr val="2C926B"/>
                </a:solidFill>
                <a:latin typeface="Trebuchet MS"/>
                <a:cs typeface="Trebuchet MS"/>
              </a:rPr>
              <a:t>9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6600" y="254952"/>
            <a:ext cx="3303270" cy="758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spc="-10">
                <a:latin typeface="Trebuchet MS"/>
                <a:cs typeface="Trebuchet MS"/>
              </a:rPr>
              <a:t>MODELLING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8514" y="1823338"/>
            <a:ext cx="8573770" cy="381444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30"/>
              </a:spcBef>
            </a:pPr>
            <a:r>
              <a:rPr dirty="0" sz="2000" spc="25">
                <a:latin typeface="Times New Roman"/>
                <a:cs typeface="Times New Roman"/>
              </a:rPr>
              <a:t>Modeling </a:t>
            </a:r>
            <a:r>
              <a:rPr dirty="0" sz="2000" spc="15">
                <a:latin typeface="Times New Roman"/>
                <a:cs typeface="Times New Roman"/>
              </a:rPr>
              <a:t>heart </a:t>
            </a:r>
            <a:r>
              <a:rPr dirty="0" sz="2000">
                <a:latin typeface="Times New Roman"/>
                <a:cs typeface="Times New Roman"/>
              </a:rPr>
              <a:t>failure </a:t>
            </a:r>
            <a:r>
              <a:rPr dirty="0" sz="2000" spc="15">
                <a:latin typeface="Times New Roman"/>
                <a:cs typeface="Times New Roman"/>
              </a:rPr>
              <a:t>prediction </a:t>
            </a:r>
            <a:r>
              <a:rPr dirty="0" sz="2000" spc="-10">
                <a:latin typeface="Times New Roman"/>
                <a:cs typeface="Times New Roman"/>
              </a:rPr>
              <a:t>involves </a:t>
            </a:r>
            <a:r>
              <a:rPr dirty="0" sz="2000" spc="25">
                <a:latin typeface="Times New Roman"/>
                <a:cs typeface="Times New Roman"/>
              </a:rPr>
              <a:t>data </a:t>
            </a:r>
            <a:r>
              <a:rPr dirty="0" sz="2000" spc="15">
                <a:latin typeface="Times New Roman"/>
                <a:cs typeface="Times New Roman"/>
              </a:rPr>
              <a:t>preparation, </a:t>
            </a:r>
            <a:r>
              <a:rPr dirty="0" sz="2000" spc="10">
                <a:latin typeface="Times New Roman"/>
                <a:cs typeface="Times New Roman"/>
              </a:rPr>
              <a:t>feature 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selection/engineering,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selecting</a:t>
            </a:r>
            <a:r>
              <a:rPr dirty="0" sz="2000" spc="-1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algorithms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like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logistic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regression</a:t>
            </a:r>
            <a:r>
              <a:rPr dirty="0" sz="2000" spc="85">
                <a:latin typeface="Times New Roman"/>
                <a:cs typeface="Times New Roman"/>
              </a:rPr>
              <a:t> </a:t>
            </a:r>
            <a:r>
              <a:rPr dirty="0" sz="2000" spc="25">
                <a:latin typeface="Times New Roman"/>
                <a:cs typeface="Times New Roman"/>
              </a:rPr>
              <a:t>or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 spc="30">
                <a:latin typeface="Times New Roman"/>
                <a:cs typeface="Times New Roman"/>
              </a:rPr>
              <a:t>random</a:t>
            </a:r>
            <a:r>
              <a:rPr dirty="0" sz="2000" spc="-1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forest,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training</a:t>
            </a:r>
            <a:r>
              <a:rPr dirty="0" sz="2000" spc="-16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models,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evaluating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performance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metrics </a:t>
            </a:r>
            <a:r>
              <a:rPr dirty="0" sz="2000" spc="-5">
                <a:latin typeface="Times New Roman"/>
                <a:cs typeface="Times New Roman"/>
              </a:rPr>
              <a:t>like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accuracy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 spc="20">
                <a:latin typeface="Times New Roman"/>
                <a:cs typeface="Times New Roman"/>
              </a:rPr>
              <a:t>and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AUC-ROC,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fine-tuning </a:t>
            </a:r>
            <a:r>
              <a:rPr dirty="0" sz="2000" spc="-5">
                <a:latin typeface="Times New Roman"/>
                <a:cs typeface="Times New Roman"/>
              </a:rPr>
              <a:t>for </a:t>
            </a:r>
            <a:r>
              <a:rPr dirty="0" sz="2000" spc="10">
                <a:latin typeface="Times New Roman"/>
                <a:cs typeface="Times New Roman"/>
              </a:rPr>
              <a:t>optimization, </a:t>
            </a:r>
            <a:r>
              <a:rPr dirty="0" sz="2000">
                <a:latin typeface="Times New Roman"/>
                <a:cs typeface="Times New Roman"/>
              </a:rPr>
              <a:t>validating </a:t>
            </a:r>
            <a:r>
              <a:rPr dirty="0" sz="2000" spc="30">
                <a:latin typeface="Times New Roman"/>
                <a:cs typeface="Times New Roman"/>
              </a:rPr>
              <a:t>on </a:t>
            </a:r>
            <a:r>
              <a:rPr dirty="0" sz="2000" spc="5">
                <a:latin typeface="Times New Roman"/>
                <a:cs typeface="Times New Roman"/>
              </a:rPr>
              <a:t>test </a:t>
            </a:r>
            <a:r>
              <a:rPr dirty="0" sz="2000" spc="20">
                <a:latin typeface="Times New Roman"/>
                <a:cs typeface="Times New Roman"/>
              </a:rPr>
              <a:t>data, </a:t>
            </a:r>
            <a:r>
              <a:rPr dirty="0" sz="2000" spc="10">
                <a:latin typeface="Times New Roman"/>
                <a:cs typeface="Times New Roman"/>
              </a:rPr>
              <a:t>ensuring </a:t>
            </a:r>
            <a:r>
              <a:rPr dirty="0" sz="2000" spc="5">
                <a:latin typeface="Times New Roman"/>
                <a:cs typeface="Times New Roman"/>
              </a:rPr>
              <a:t>interpretability, </a:t>
            </a:r>
            <a:r>
              <a:rPr dirty="0" sz="2000" spc="20">
                <a:latin typeface="Times New Roman"/>
                <a:cs typeface="Times New Roman"/>
              </a:rPr>
              <a:t>and 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20">
                <a:latin typeface="Times New Roman"/>
                <a:cs typeface="Times New Roman"/>
              </a:rPr>
              <a:t>deploying</a:t>
            </a:r>
            <a:r>
              <a:rPr dirty="0" sz="2000" spc="-240">
                <a:latin typeface="Times New Roman"/>
                <a:cs typeface="Times New Roman"/>
              </a:rPr>
              <a:t> </a:t>
            </a:r>
            <a:r>
              <a:rPr dirty="0" sz="2000" spc="30">
                <a:latin typeface="Times New Roman"/>
                <a:cs typeface="Times New Roman"/>
              </a:rPr>
              <a:t>the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best-performing</a:t>
            </a:r>
            <a:r>
              <a:rPr dirty="0" sz="2000" spc="-16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model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into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clinical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practice.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 marR="726440">
              <a:lnSpc>
                <a:spcPct val="100000"/>
              </a:lnSpc>
            </a:pPr>
            <a:r>
              <a:rPr dirty="0" sz="2000" spc="-30">
                <a:latin typeface="Times New Roman"/>
                <a:cs typeface="Times New Roman"/>
              </a:rPr>
              <a:t>In </a:t>
            </a:r>
            <a:r>
              <a:rPr dirty="0" sz="2000" spc="15">
                <a:latin typeface="Times New Roman"/>
                <a:cs typeface="Times New Roman"/>
              </a:rPr>
              <a:t>heart </a:t>
            </a:r>
            <a:r>
              <a:rPr dirty="0" sz="2000">
                <a:latin typeface="Times New Roman"/>
                <a:cs typeface="Times New Roman"/>
              </a:rPr>
              <a:t>failure </a:t>
            </a:r>
            <a:r>
              <a:rPr dirty="0" sz="2000" spc="15">
                <a:latin typeface="Times New Roman"/>
                <a:cs typeface="Times New Roman"/>
              </a:rPr>
              <a:t>prediction </a:t>
            </a:r>
            <a:r>
              <a:rPr dirty="0" sz="2000">
                <a:latin typeface="Times New Roman"/>
                <a:cs typeface="Times New Roman"/>
              </a:rPr>
              <a:t>modeling, </a:t>
            </a:r>
            <a:r>
              <a:rPr dirty="0" sz="2000" spc="10">
                <a:latin typeface="Times New Roman"/>
                <a:cs typeface="Times New Roman"/>
              </a:rPr>
              <a:t>thorough </a:t>
            </a:r>
            <a:r>
              <a:rPr dirty="0" sz="2000" spc="25">
                <a:latin typeface="Times New Roman"/>
                <a:cs typeface="Times New Roman"/>
              </a:rPr>
              <a:t>data </a:t>
            </a:r>
            <a:r>
              <a:rPr dirty="0" sz="2000" spc="20">
                <a:latin typeface="Times New Roman"/>
                <a:cs typeface="Times New Roman"/>
              </a:rPr>
              <a:t>preparation </a:t>
            </a:r>
            <a:r>
              <a:rPr dirty="0" sz="2000" spc="15">
                <a:latin typeface="Times New Roman"/>
                <a:cs typeface="Times New Roman"/>
              </a:rPr>
              <a:t>ensures 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accuracy.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 spc="20">
                <a:latin typeface="Times New Roman"/>
                <a:cs typeface="Times New Roman"/>
              </a:rPr>
              <a:t>Feature</a:t>
            </a:r>
            <a:r>
              <a:rPr dirty="0" sz="2000" spc="-1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engineering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25">
                <a:latin typeface="Times New Roman"/>
                <a:cs typeface="Times New Roman"/>
              </a:rPr>
              <a:t>enhances</a:t>
            </a:r>
            <a:r>
              <a:rPr dirty="0" sz="2000" spc="-229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predictive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power.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20">
                <a:latin typeface="Times New Roman"/>
                <a:cs typeface="Times New Roman"/>
              </a:rPr>
              <a:t>Models,</a:t>
            </a:r>
            <a:r>
              <a:rPr dirty="0" sz="2000" spc="-180">
                <a:latin typeface="Times New Roman"/>
                <a:cs typeface="Times New Roman"/>
              </a:rPr>
              <a:t> </a:t>
            </a:r>
            <a:r>
              <a:rPr dirty="0" sz="2000" spc="20">
                <a:latin typeface="Times New Roman"/>
                <a:cs typeface="Times New Roman"/>
              </a:rPr>
              <a:t>including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logistic regression </a:t>
            </a:r>
            <a:r>
              <a:rPr dirty="0" sz="2000" spc="25">
                <a:latin typeface="Times New Roman"/>
                <a:cs typeface="Times New Roman"/>
              </a:rPr>
              <a:t>or </a:t>
            </a:r>
            <a:r>
              <a:rPr dirty="0" sz="2000" spc="30">
                <a:latin typeface="Times New Roman"/>
                <a:cs typeface="Times New Roman"/>
              </a:rPr>
              <a:t>random </a:t>
            </a:r>
            <a:r>
              <a:rPr dirty="0" sz="2000">
                <a:latin typeface="Times New Roman"/>
                <a:cs typeface="Times New Roman"/>
              </a:rPr>
              <a:t>forest, </a:t>
            </a:r>
            <a:r>
              <a:rPr dirty="0" sz="2000" spc="10">
                <a:latin typeface="Times New Roman"/>
                <a:cs typeface="Times New Roman"/>
              </a:rPr>
              <a:t>are </a:t>
            </a:r>
            <a:r>
              <a:rPr dirty="0" sz="2000" spc="15">
                <a:latin typeface="Times New Roman"/>
                <a:cs typeface="Times New Roman"/>
              </a:rPr>
              <a:t>trained </a:t>
            </a:r>
            <a:r>
              <a:rPr dirty="0" sz="2000" spc="20">
                <a:latin typeface="Times New Roman"/>
                <a:cs typeface="Times New Roman"/>
              </a:rPr>
              <a:t>and </a:t>
            </a:r>
            <a:r>
              <a:rPr dirty="0" sz="2000" spc="10">
                <a:latin typeface="Times New Roman"/>
                <a:cs typeface="Times New Roman"/>
              </a:rPr>
              <a:t>evaluated meticulously.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Fine-tuning </a:t>
            </a:r>
            <a:r>
              <a:rPr dirty="0" sz="2000">
                <a:latin typeface="Times New Roman"/>
                <a:cs typeface="Times New Roman"/>
              </a:rPr>
              <a:t>optimizes </a:t>
            </a:r>
            <a:r>
              <a:rPr dirty="0" sz="2000" spc="5">
                <a:latin typeface="Times New Roman"/>
                <a:cs typeface="Times New Roman"/>
              </a:rPr>
              <a:t>performance, </a:t>
            </a:r>
            <a:r>
              <a:rPr dirty="0" sz="2000">
                <a:latin typeface="Times New Roman"/>
                <a:cs typeface="Times New Roman"/>
              </a:rPr>
              <a:t>validated </a:t>
            </a:r>
            <a:r>
              <a:rPr dirty="0" sz="2000" spc="25">
                <a:latin typeface="Times New Roman"/>
                <a:cs typeface="Times New Roman"/>
              </a:rPr>
              <a:t>on </a:t>
            </a:r>
            <a:r>
              <a:rPr dirty="0" sz="2000" spc="5">
                <a:latin typeface="Times New Roman"/>
                <a:cs typeface="Times New Roman"/>
              </a:rPr>
              <a:t>test </a:t>
            </a:r>
            <a:r>
              <a:rPr dirty="0" sz="2000" spc="20">
                <a:latin typeface="Times New Roman"/>
                <a:cs typeface="Times New Roman"/>
              </a:rPr>
              <a:t>data. </a:t>
            </a:r>
            <a:r>
              <a:rPr dirty="0" sz="2000" spc="10">
                <a:latin typeface="Times New Roman"/>
                <a:cs typeface="Times New Roman"/>
              </a:rPr>
              <a:t>The selected </a:t>
            </a:r>
            <a:r>
              <a:rPr dirty="0" sz="2000" spc="15">
                <a:latin typeface="Times New Roman"/>
                <a:cs typeface="Times New Roman"/>
              </a:rPr>
              <a:t> model, </a:t>
            </a:r>
            <a:r>
              <a:rPr dirty="0" sz="2000">
                <a:latin typeface="Times New Roman"/>
                <a:cs typeface="Times New Roman"/>
              </a:rPr>
              <a:t>with </a:t>
            </a:r>
            <a:r>
              <a:rPr dirty="0" sz="2000" spc="15">
                <a:latin typeface="Times New Roman"/>
                <a:cs typeface="Times New Roman"/>
              </a:rPr>
              <a:t>ensured </a:t>
            </a:r>
            <a:r>
              <a:rPr dirty="0" sz="2000" spc="10">
                <a:latin typeface="Times New Roman"/>
                <a:cs typeface="Times New Roman"/>
              </a:rPr>
              <a:t>interpretability, </a:t>
            </a:r>
            <a:r>
              <a:rPr dirty="0" sz="2000" spc="-15">
                <a:latin typeface="Times New Roman"/>
                <a:cs typeface="Times New Roman"/>
              </a:rPr>
              <a:t>is </a:t>
            </a:r>
            <a:r>
              <a:rPr dirty="0" sz="2000" spc="25">
                <a:latin typeface="Times New Roman"/>
                <a:cs typeface="Times New Roman"/>
              </a:rPr>
              <a:t>deployed </a:t>
            </a:r>
            <a:r>
              <a:rPr dirty="0" sz="2000" spc="-15">
                <a:latin typeface="Times New Roman"/>
                <a:cs typeface="Times New Roman"/>
              </a:rPr>
              <a:t>effectively </a:t>
            </a:r>
            <a:r>
              <a:rPr dirty="0" sz="2000" spc="15">
                <a:latin typeface="Times New Roman"/>
                <a:cs typeface="Times New Roman"/>
              </a:rPr>
              <a:t>into </a:t>
            </a:r>
            <a:r>
              <a:rPr dirty="0" sz="2000" spc="5">
                <a:latin typeface="Times New Roman"/>
                <a:cs typeface="Times New Roman"/>
              </a:rPr>
              <a:t>clinical </a:t>
            </a:r>
            <a:r>
              <a:rPr dirty="0" sz="2000" spc="10">
                <a:latin typeface="Times New Roman"/>
                <a:cs typeface="Times New Roman"/>
              </a:rPr>
              <a:t> practice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proactive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heart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failure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2024-04-04T15:07:56Z</dcterms:created>
  <dcterms:modified xsi:type="dcterms:W3CDTF">2024-04-04T15:07:56Z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2024-04-03T00:00:00Z</vt:filetime>
  </property>
  <property fmtid="{D5CDD505-2E9C-101B-9397-08002B2CF9AE}" pid="3" name="LastSaved">
    <vt:filetime>2024-04-04T00:00:00Z</vt:filetime>
  </property>
</Properties>
</file>