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17"/>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4"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86420"/>
  </p:normalViewPr>
  <p:slideViewPr>
    <p:cSldViewPr snapToGrid="0">
      <p:cViewPr varScale="1">
        <p:scale>
          <a:sx n="111" d="100"/>
          <a:sy n="111" d="100"/>
        </p:scale>
        <p:origin x="672" y="200"/>
      </p:cViewPr>
      <p:guideLst/>
    </p:cSldViewPr>
  </p:slideViewPr>
  <p:outlineViewPr>
    <p:cViewPr>
      <p:scale>
        <a:sx n="33" d="100"/>
        <a:sy n="33" d="100"/>
      </p:scale>
      <p:origin x="0" y="-13856"/>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CACDD8-EB7F-6449-8F0A-438615224D1A}" type="datetimeFigureOut">
              <a:rPr lang="en-US" smtClean="0"/>
              <a:t>3/11/20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1058D0-0739-6948-A40C-3771ABF815CC}" type="slidenum">
              <a:rPr lang="en-US" smtClean="0"/>
              <a:t>‹#›</a:t>
            </a:fld>
            <a:endParaRPr lang="en-US"/>
          </a:p>
        </p:txBody>
      </p:sp>
    </p:spTree>
    <p:extLst>
      <p:ext uri="{BB962C8B-B14F-4D97-AF65-F5344CB8AC3E}">
        <p14:creationId xmlns:p14="http://schemas.microsoft.com/office/powerpoint/2010/main" val="1940165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A1058D0-0739-6948-A40C-3771ABF815CC}" type="slidenum">
              <a:rPr lang="en-US" smtClean="0"/>
              <a:t>1</a:t>
            </a:fld>
            <a:endParaRPr lang="en-US"/>
          </a:p>
        </p:txBody>
      </p:sp>
    </p:spTree>
    <p:extLst>
      <p:ext uri="{BB962C8B-B14F-4D97-AF65-F5344CB8AC3E}">
        <p14:creationId xmlns:p14="http://schemas.microsoft.com/office/powerpoint/2010/main" val="1780711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A1058D0-0739-6948-A40C-3771ABF815CC}" type="slidenum">
              <a:rPr lang="en-US" smtClean="0"/>
              <a:t>15</a:t>
            </a:fld>
            <a:endParaRPr lang="en-US"/>
          </a:p>
        </p:txBody>
      </p:sp>
    </p:spTree>
    <p:extLst>
      <p:ext uri="{BB962C8B-B14F-4D97-AF65-F5344CB8AC3E}">
        <p14:creationId xmlns:p14="http://schemas.microsoft.com/office/powerpoint/2010/main" val="454911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9452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9370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6645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8841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177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61BEF0D-F0BB-DE4B-95CE-6DB70DBA9567}" type="datetimeFigureOut">
              <a:rPr lang="en-US" smtClean="0"/>
              <a:pPr/>
              <a:t>3/11/20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8716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B61BEF0D-F0BB-DE4B-95CE-6DB70DBA9567}" type="datetimeFigureOut">
              <a:rPr lang="en-US" smtClean="0"/>
              <a:pPr/>
              <a:t>3/11/20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2571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B61BEF0D-F0BB-DE4B-95CE-6DB70DBA9567}" type="datetimeFigureOut">
              <a:rPr lang="en-US" smtClean="0"/>
              <a:pPr/>
              <a:t>3/11/20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126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61BEF0D-F0BB-DE4B-95CE-6DB70DBA9567}" type="datetimeFigureOut">
              <a:rPr lang="en-US" smtClean="0"/>
              <a:pPr/>
              <a:t>3/11/20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0147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61BEF0D-F0BB-DE4B-95CE-6DB70DBA9567}" type="datetimeFigureOut">
              <a:rPr lang="en-US" smtClean="0"/>
              <a:pPr/>
              <a:t>3/11/20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0027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61BEF0D-F0BB-DE4B-95CE-6DB70DBA9567}" type="datetimeFigureOut">
              <a:rPr lang="en-US" smtClean="0"/>
              <a:pPr/>
              <a:t>3/11/20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9010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B61BEF0D-F0BB-DE4B-95CE-6DB70DBA9567}" type="datetimeFigureOut">
              <a:rPr lang="en-US" smtClean="0"/>
              <a:pPr/>
              <a:t>3/11/20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47645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userzoom.com/blog/quantitative-and-qualitative-user-research-methods-complete-guide/" TargetMode="External"/><Relationship Id="rId2" Type="http://schemas.openxmlformats.org/officeDocument/2006/relationships/hyperlink" Target="https://www.nngroup.com/articles/diary-studi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B5C2D-A3B4-49FB-AC3E-2280AB6BC4DC}"/>
              </a:ext>
            </a:extLst>
          </p:cNvPr>
          <p:cNvSpPr>
            <a:spLocks noGrp="1"/>
          </p:cNvSpPr>
          <p:nvPr>
            <p:ph type="ctrTitle"/>
          </p:nvPr>
        </p:nvSpPr>
        <p:spPr>
          <a:xfrm>
            <a:off x="517356" y="669445"/>
            <a:ext cx="8150394" cy="3588230"/>
          </a:xfrm>
        </p:spPr>
        <p:txBody>
          <a:bodyPr>
            <a:normAutofit/>
          </a:bodyPr>
          <a:lstStyle/>
          <a:p>
            <a:pPr algn="ctr"/>
            <a:r>
              <a:rPr lang="en-US" sz="6600" dirty="0">
                <a:solidFill>
                  <a:srgbClr val="FFFFFF"/>
                </a:solidFill>
              </a:rPr>
              <a:t>User-E</a:t>
            </a:r>
            <a:r>
              <a:rPr lang="en-US" sz="6600" dirty="0"/>
              <a:t>xperience Research Methods</a:t>
            </a:r>
            <a:br>
              <a:rPr lang="en-US" sz="6600" dirty="0"/>
            </a:br>
            <a:endParaRPr lang="en-US" sz="6600" dirty="0">
              <a:solidFill>
                <a:srgbClr val="FFFFFF"/>
              </a:solidFill>
            </a:endParaRPr>
          </a:p>
        </p:txBody>
      </p:sp>
      <p:sp>
        <p:nvSpPr>
          <p:cNvPr id="3" name="Subtitle 2">
            <a:extLst>
              <a:ext uri="{FF2B5EF4-FFF2-40B4-BE49-F238E27FC236}">
                <a16:creationId xmlns:a16="http://schemas.microsoft.com/office/drawing/2014/main" id="{93E8DD69-B3BB-4484-A5C6-EBF9A00B6769}"/>
              </a:ext>
            </a:extLst>
          </p:cNvPr>
          <p:cNvSpPr>
            <a:spLocks noGrp="1"/>
          </p:cNvSpPr>
          <p:nvPr>
            <p:ph type="subTitle" idx="1"/>
          </p:nvPr>
        </p:nvSpPr>
        <p:spPr>
          <a:xfrm>
            <a:off x="9166860" y="2064730"/>
            <a:ext cx="3143250" cy="2728536"/>
          </a:xfrm>
        </p:spPr>
        <p:txBody>
          <a:bodyPr anchor="ctr">
            <a:normAutofit/>
          </a:bodyPr>
          <a:lstStyle/>
          <a:p>
            <a:pPr algn="ctr"/>
            <a:endParaRPr lang="en-US" sz="2400" dirty="0">
              <a:solidFill>
                <a:schemeClr val="tx1"/>
              </a:solidFill>
            </a:endParaRPr>
          </a:p>
        </p:txBody>
      </p:sp>
      <p:sp>
        <p:nvSpPr>
          <p:cNvPr id="4" name="Rectangle 3">
            <a:extLst>
              <a:ext uri="{FF2B5EF4-FFF2-40B4-BE49-F238E27FC236}">
                <a16:creationId xmlns:a16="http://schemas.microsoft.com/office/drawing/2014/main" id="{0A522DCE-D37B-4181-AD9E-B6F1EA8B3208}"/>
              </a:ext>
            </a:extLst>
          </p:cNvPr>
          <p:cNvSpPr/>
          <p:nvPr/>
        </p:nvSpPr>
        <p:spPr>
          <a:xfrm>
            <a:off x="1544553" y="3853130"/>
            <a:ext cx="6096000" cy="1323439"/>
          </a:xfrm>
          <a:prstGeom prst="rect">
            <a:avLst/>
          </a:prstGeom>
        </p:spPr>
        <p:txBody>
          <a:bodyPr>
            <a:spAutoFit/>
          </a:bodyPr>
          <a:lstStyle/>
          <a:p>
            <a:pPr algn="ctr"/>
            <a:r>
              <a:rPr lang="en-US" sz="4000" dirty="0">
                <a:solidFill>
                  <a:srgbClr val="FFFFFF"/>
                </a:solidFill>
              </a:rPr>
              <a:t>Diary Studies</a:t>
            </a:r>
            <a:br>
              <a:rPr lang="en-US" sz="4000" dirty="0">
                <a:solidFill>
                  <a:srgbClr val="FFFFFF"/>
                </a:solidFill>
              </a:rPr>
            </a:br>
            <a:r>
              <a:rPr lang="en-US" sz="4000" dirty="0">
                <a:solidFill>
                  <a:srgbClr val="FFFFFF"/>
                </a:solidFill>
              </a:rPr>
              <a:t>Customer Feedback</a:t>
            </a:r>
            <a:endParaRPr lang="en-US" sz="4000" dirty="0"/>
          </a:p>
        </p:txBody>
      </p:sp>
    </p:spTree>
    <p:extLst>
      <p:ext uri="{BB962C8B-B14F-4D97-AF65-F5344CB8AC3E}">
        <p14:creationId xmlns:p14="http://schemas.microsoft.com/office/powerpoint/2010/main" val="1458860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1D7BD-D4D6-4708-BD65-A84F79131D02}"/>
              </a:ext>
            </a:extLst>
          </p:cNvPr>
          <p:cNvSpPr>
            <a:spLocks noGrp="1"/>
          </p:cNvSpPr>
          <p:nvPr>
            <p:ph type="title"/>
          </p:nvPr>
        </p:nvSpPr>
        <p:spPr/>
        <p:txBody>
          <a:bodyPr/>
          <a:lstStyle/>
          <a:p>
            <a:r>
              <a:rPr lang="en-US" dirty="0"/>
              <a:t>Importance</a:t>
            </a:r>
          </a:p>
        </p:txBody>
      </p:sp>
      <p:sp>
        <p:nvSpPr>
          <p:cNvPr id="3" name="Content Placeholder 2">
            <a:extLst>
              <a:ext uri="{FF2B5EF4-FFF2-40B4-BE49-F238E27FC236}">
                <a16:creationId xmlns:a16="http://schemas.microsoft.com/office/drawing/2014/main" id="{4C3A6255-9FE8-4D45-881F-56517FB467E8}"/>
              </a:ext>
            </a:extLst>
          </p:cNvPr>
          <p:cNvSpPr>
            <a:spLocks noGrp="1"/>
          </p:cNvSpPr>
          <p:nvPr>
            <p:ph idx="1"/>
          </p:nvPr>
        </p:nvSpPr>
        <p:spPr>
          <a:xfrm>
            <a:off x="3526367" y="1794510"/>
            <a:ext cx="8122707" cy="3280410"/>
          </a:xfrm>
        </p:spPr>
        <p:txBody>
          <a:bodyPr>
            <a:normAutofit fontScale="92500"/>
          </a:bodyPr>
          <a:lstStyle/>
          <a:p>
            <a:pPr marL="0" indent="0">
              <a:buNone/>
            </a:pPr>
            <a:r>
              <a:rPr lang="en-US" sz="2200" dirty="0"/>
              <a:t>Conducting customer feedback study will help gain useful insights to data:</a:t>
            </a:r>
          </a:p>
          <a:p>
            <a:pPr>
              <a:buFont typeface="Wingdings" pitchFamily="2" charset="2"/>
              <a:buChar char="v"/>
            </a:pPr>
            <a:r>
              <a:rPr lang="en-US" sz="2200" dirty="0"/>
              <a:t> Obtain valuable statistics about the users and what they want from the website.</a:t>
            </a:r>
          </a:p>
          <a:p>
            <a:pPr>
              <a:buFont typeface="Wingdings" pitchFamily="2" charset="2"/>
              <a:buChar char="v"/>
            </a:pPr>
            <a:r>
              <a:rPr lang="en-US" sz="2200" dirty="0"/>
              <a:t> Find out if visitors leave the website while having accomplished their goals.</a:t>
            </a:r>
          </a:p>
          <a:p>
            <a:pPr>
              <a:buFont typeface="Wingdings" pitchFamily="2" charset="2"/>
              <a:buChar char="v"/>
            </a:pPr>
            <a:r>
              <a:rPr lang="en-US" sz="2200" dirty="0"/>
              <a:t> Analyze whether a visitor’s online experience was positive, neutral or  negative.</a:t>
            </a:r>
          </a:p>
          <a:p>
            <a:pPr>
              <a:buFont typeface="Wingdings" pitchFamily="2" charset="2"/>
              <a:buChar char="v"/>
            </a:pPr>
            <a:r>
              <a:rPr lang="en-US" sz="2200" dirty="0"/>
              <a:t> Get the Net Promoter Score and find out if visitors would recommend your website to others.</a:t>
            </a:r>
          </a:p>
          <a:p>
            <a:endParaRPr lang="en-US" sz="4200" dirty="0"/>
          </a:p>
          <a:p>
            <a:pPr marL="0" indent="0">
              <a:buNone/>
            </a:pPr>
            <a:endParaRPr lang="en-US" dirty="0"/>
          </a:p>
        </p:txBody>
      </p:sp>
    </p:spTree>
    <p:extLst>
      <p:ext uri="{BB962C8B-B14F-4D97-AF65-F5344CB8AC3E}">
        <p14:creationId xmlns:p14="http://schemas.microsoft.com/office/powerpoint/2010/main" val="193203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1D7BD-D4D6-4708-BD65-A84F79131D02}"/>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4C3A6255-9FE8-4D45-881F-56517FB467E8}"/>
              </a:ext>
            </a:extLst>
          </p:cNvPr>
          <p:cNvSpPr>
            <a:spLocks noGrp="1"/>
          </p:cNvSpPr>
          <p:nvPr>
            <p:ph idx="1"/>
          </p:nvPr>
        </p:nvSpPr>
        <p:spPr>
          <a:xfrm>
            <a:off x="3526367" y="1520190"/>
            <a:ext cx="8122707" cy="3554730"/>
          </a:xfrm>
        </p:spPr>
        <p:txBody>
          <a:bodyPr>
            <a:normAutofit lnSpcReduction="10000"/>
          </a:bodyPr>
          <a:lstStyle/>
          <a:p>
            <a:r>
              <a:rPr lang="en-US" dirty="0"/>
              <a:t>Users are often selected through a feedback link, button, form or email.</a:t>
            </a:r>
          </a:p>
          <a:p>
            <a:r>
              <a:rPr lang="en-US" dirty="0"/>
              <a:t> They then visit the relevant website with a clear idea of what they intend to do. </a:t>
            </a:r>
          </a:p>
          <a:p>
            <a:r>
              <a:rPr lang="en-US" dirty="0"/>
              <a:t>Visitors are invited to participate in a short survey as they arrive to the site’s homepage or any target page of your choice. </a:t>
            </a:r>
          </a:p>
          <a:p>
            <a:r>
              <a:rPr lang="en-US" dirty="0"/>
              <a:t>Before users actually participate and fill out the survey, they are told to continue doing what they came to do as they normally would on the site. </a:t>
            </a:r>
          </a:p>
          <a:p>
            <a:r>
              <a:rPr lang="en-US" dirty="0"/>
              <a:t>Users spend as little or as long as they wish on the site accomplishing their goal. </a:t>
            </a:r>
          </a:p>
          <a:p>
            <a:r>
              <a:rPr lang="en-US" dirty="0"/>
              <a:t>Only when they are done, they can choose to start the questionnaire.</a:t>
            </a:r>
            <a:endParaRPr lang="en-US" sz="4200" dirty="0"/>
          </a:p>
          <a:p>
            <a:pPr marL="0" indent="0">
              <a:buNone/>
            </a:pPr>
            <a:endParaRPr lang="en-US" dirty="0"/>
          </a:p>
        </p:txBody>
      </p:sp>
    </p:spTree>
    <p:extLst>
      <p:ext uri="{BB962C8B-B14F-4D97-AF65-F5344CB8AC3E}">
        <p14:creationId xmlns:p14="http://schemas.microsoft.com/office/powerpoint/2010/main" val="2756219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1D7BD-D4D6-4708-BD65-A84F79131D02}"/>
              </a:ext>
            </a:extLst>
          </p:cNvPr>
          <p:cNvSpPr>
            <a:spLocks noGrp="1"/>
          </p:cNvSpPr>
          <p:nvPr>
            <p:ph type="title"/>
          </p:nvPr>
        </p:nvSpPr>
        <p:spPr/>
        <p:txBody>
          <a:bodyPr/>
          <a:lstStyle/>
          <a:p>
            <a:r>
              <a:rPr lang="en-US" dirty="0"/>
              <a:t>Questionnaire</a:t>
            </a:r>
          </a:p>
        </p:txBody>
      </p:sp>
      <p:sp>
        <p:nvSpPr>
          <p:cNvPr id="3" name="Content Placeholder 2">
            <a:extLst>
              <a:ext uri="{FF2B5EF4-FFF2-40B4-BE49-F238E27FC236}">
                <a16:creationId xmlns:a16="http://schemas.microsoft.com/office/drawing/2014/main" id="{4C3A6255-9FE8-4D45-881F-56517FB467E8}"/>
              </a:ext>
            </a:extLst>
          </p:cNvPr>
          <p:cNvSpPr>
            <a:spLocks noGrp="1"/>
          </p:cNvSpPr>
          <p:nvPr>
            <p:ph idx="1"/>
          </p:nvPr>
        </p:nvSpPr>
        <p:spPr>
          <a:xfrm>
            <a:off x="3514937" y="1497330"/>
            <a:ext cx="8122707" cy="3589020"/>
          </a:xfrm>
        </p:spPr>
        <p:txBody>
          <a:bodyPr>
            <a:normAutofit/>
          </a:bodyPr>
          <a:lstStyle/>
          <a:p>
            <a:r>
              <a:rPr lang="en-US" dirty="0"/>
              <a:t>During the survey, participants are asked a series of qualitative questions</a:t>
            </a:r>
          </a:p>
          <a:p>
            <a:r>
              <a:rPr lang="en-US" dirty="0"/>
              <a:t>These questions are  aimed at better understanding their experience</a:t>
            </a:r>
          </a:p>
          <a:p>
            <a:r>
              <a:rPr lang="en-US" dirty="0"/>
              <a:t>Few of such questions can be:</a:t>
            </a:r>
          </a:p>
          <a:p>
            <a:pPr lvl="1">
              <a:buFont typeface="Wingdings" pitchFamily="2" charset="2"/>
              <a:buChar char="v"/>
            </a:pPr>
            <a:r>
              <a:rPr lang="en-US" sz="2000" dirty="0"/>
              <a:t> What did you come to do?</a:t>
            </a:r>
          </a:p>
          <a:p>
            <a:pPr lvl="1">
              <a:buFont typeface="Wingdings" pitchFamily="2" charset="2"/>
              <a:buChar char="v"/>
            </a:pPr>
            <a:r>
              <a:rPr lang="en-US" sz="2000" dirty="0"/>
              <a:t>Can you tell us a bit about yourself?</a:t>
            </a:r>
          </a:p>
          <a:p>
            <a:pPr lvl="1">
              <a:buFont typeface="Wingdings" pitchFamily="2" charset="2"/>
              <a:buChar char="v"/>
            </a:pPr>
            <a:r>
              <a:rPr lang="en-US" sz="2000" dirty="0"/>
              <a:t>Did you accomplish your goal?</a:t>
            </a:r>
          </a:p>
          <a:p>
            <a:pPr lvl="1">
              <a:buFont typeface="Wingdings" pitchFamily="2" charset="2"/>
              <a:buChar char="v"/>
            </a:pPr>
            <a:r>
              <a:rPr lang="en-US" sz="2000" dirty="0"/>
              <a:t>Were you happy with your experience?</a:t>
            </a:r>
          </a:p>
          <a:p>
            <a:pPr lvl="1">
              <a:buFont typeface="Wingdings" pitchFamily="2" charset="2"/>
              <a:buChar char="v"/>
            </a:pPr>
            <a:r>
              <a:rPr lang="en-US" sz="2000" dirty="0"/>
              <a:t>How likely are you to recommend the site to others?</a:t>
            </a:r>
          </a:p>
          <a:p>
            <a:pPr lvl="1">
              <a:buFont typeface="Wingdings" pitchFamily="2" charset="2"/>
              <a:buChar char="v"/>
            </a:pPr>
            <a:r>
              <a:rPr lang="en-US" sz="2000" dirty="0"/>
              <a:t>How can we make our site better?</a:t>
            </a:r>
          </a:p>
          <a:p>
            <a:pPr marL="0" indent="0">
              <a:buNone/>
            </a:pPr>
            <a:endParaRPr lang="en-US" dirty="0"/>
          </a:p>
        </p:txBody>
      </p:sp>
    </p:spTree>
    <p:extLst>
      <p:ext uri="{BB962C8B-B14F-4D97-AF65-F5344CB8AC3E}">
        <p14:creationId xmlns:p14="http://schemas.microsoft.com/office/powerpoint/2010/main" val="1988552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6221-5B39-4194-B1D5-E3E1A69FADD8}"/>
              </a:ext>
            </a:extLst>
          </p:cNvPr>
          <p:cNvSpPr>
            <a:spLocks noGrp="1"/>
          </p:cNvSpPr>
          <p:nvPr>
            <p:ph type="title"/>
          </p:nvPr>
        </p:nvSpPr>
        <p:spPr/>
        <p:txBody>
          <a:bodyPr/>
          <a:lstStyle/>
          <a:p>
            <a:r>
              <a:rPr lang="en-US" dirty="0"/>
              <a:t>Conclusion</a:t>
            </a:r>
            <a:br>
              <a:rPr lang="en-US" dirty="0"/>
            </a:br>
            <a:endParaRPr lang="en-US" sz="2000" dirty="0"/>
          </a:p>
        </p:txBody>
      </p:sp>
      <p:sp>
        <p:nvSpPr>
          <p:cNvPr id="3" name="Content Placeholder 2">
            <a:extLst>
              <a:ext uri="{FF2B5EF4-FFF2-40B4-BE49-F238E27FC236}">
                <a16:creationId xmlns:a16="http://schemas.microsoft.com/office/drawing/2014/main" id="{A5BB60A8-7B49-43FB-82D3-FF2B2190D3EF}"/>
              </a:ext>
            </a:extLst>
          </p:cNvPr>
          <p:cNvSpPr>
            <a:spLocks noGrp="1"/>
          </p:cNvSpPr>
          <p:nvPr>
            <p:ph idx="1"/>
          </p:nvPr>
        </p:nvSpPr>
        <p:spPr>
          <a:xfrm>
            <a:off x="3593043" y="864108"/>
            <a:ext cx="8094132" cy="5120640"/>
          </a:xfrm>
        </p:spPr>
        <p:txBody>
          <a:bodyPr/>
          <a:lstStyle/>
          <a:p>
            <a:r>
              <a:rPr lang="en-US" dirty="0"/>
              <a:t>Though diary studies require a lot of time and effort, they allow you to get a contextual understanding of users’ behavior and experiences over time.</a:t>
            </a:r>
          </a:p>
          <a:p>
            <a:r>
              <a:rPr lang="en-US" dirty="0"/>
              <a:t>Conducting customer feedback study will help  gain true insights to data that could not otherwise be captured in an artificial environment or with artificial task scenario</a:t>
            </a:r>
          </a:p>
          <a:p>
            <a:endParaRPr lang="en-US" dirty="0"/>
          </a:p>
        </p:txBody>
      </p:sp>
    </p:spTree>
    <p:extLst>
      <p:ext uri="{BB962C8B-B14F-4D97-AF65-F5344CB8AC3E}">
        <p14:creationId xmlns:p14="http://schemas.microsoft.com/office/powerpoint/2010/main" val="38205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1D7BD-D4D6-4708-BD65-A84F79131D0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C3A6255-9FE8-4D45-881F-56517FB467E8}"/>
              </a:ext>
            </a:extLst>
          </p:cNvPr>
          <p:cNvSpPr>
            <a:spLocks noGrp="1"/>
          </p:cNvSpPr>
          <p:nvPr>
            <p:ph idx="1"/>
          </p:nvPr>
        </p:nvSpPr>
        <p:spPr>
          <a:xfrm>
            <a:off x="3514937" y="1497330"/>
            <a:ext cx="8122707" cy="3589020"/>
          </a:xfrm>
        </p:spPr>
        <p:txBody>
          <a:bodyPr>
            <a:normAutofit/>
          </a:bodyPr>
          <a:lstStyle/>
          <a:p>
            <a:r>
              <a:rPr lang="en-US" dirty="0">
                <a:hlinkClick r:id="rId2"/>
              </a:rPr>
              <a:t>https://www.nngroup.com/articles/diary-studies/</a:t>
            </a:r>
            <a:endParaRPr lang="en-US" dirty="0"/>
          </a:p>
          <a:p>
            <a:r>
              <a:rPr lang="en-US" dirty="0">
                <a:hlinkClick r:id="rId3"/>
              </a:rPr>
              <a:t>https://www.userzoom.com/blog/quantitative-and-qualitative-user-research-methods-complete-guide/</a:t>
            </a:r>
            <a:endParaRPr lang="en-US" dirty="0"/>
          </a:p>
          <a:p>
            <a:endParaRPr lang="en-US" dirty="0"/>
          </a:p>
          <a:p>
            <a:pPr marL="0" indent="0">
              <a:buNone/>
            </a:pPr>
            <a:endParaRPr lang="en-US" dirty="0"/>
          </a:p>
        </p:txBody>
      </p:sp>
    </p:spTree>
    <p:extLst>
      <p:ext uri="{BB962C8B-B14F-4D97-AF65-F5344CB8AC3E}">
        <p14:creationId xmlns:p14="http://schemas.microsoft.com/office/powerpoint/2010/main" val="3392841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B5C2D-A3B4-49FB-AC3E-2280AB6BC4DC}"/>
              </a:ext>
            </a:extLst>
          </p:cNvPr>
          <p:cNvSpPr>
            <a:spLocks noGrp="1"/>
          </p:cNvSpPr>
          <p:nvPr>
            <p:ph type="ctrTitle"/>
          </p:nvPr>
        </p:nvSpPr>
        <p:spPr>
          <a:xfrm>
            <a:off x="528786" y="1469545"/>
            <a:ext cx="8150394" cy="3588230"/>
          </a:xfrm>
        </p:spPr>
        <p:txBody>
          <a:bodyPr>
            <a:normAutofit fontScale="90000"/>
          </a:bodyPr>
          <a:lstStyle/>
          <a:p>
            <a:pPr algn="ctr"/>
            <a:br>
              <a:rPr lang="en-US" sz="6600" dirty="0">
                <a:solidFill>
                  <a:srgbClr val="FFFFFF"/>
                </a:solidFill>
              </a:rPr>
            </a:br>
            <a:br>
              <a:rPr lang="en-US" sz="6600" dirty="0">
                <a:solidFill>
                  <a:srgbClr val="FFFFFF"/>
                </a:solidFill>
              </a:rPr>
            </a:br>
            <a:br>
              <a:rPr lang="en-US" sz="6600" dirty="0">
                <a:solidFill>
                  <a:srgbClr val="FFFFFF"/>
                </a:solidFill>
              </a:rPr>
            </a:br>
            <a:r>
              <a:rPr lang="en-US" sz="6600" dirty="0">
                <a:solidFill>
                  <a:srgbClr val="FFFFFF"/>
                </a:solidFill>
              </a:rPr>
              <a:t>Thank  You</a:t>
            </a:r>
            <a:br>
              <a:rPr lang="en-US" sz="6600" dirty="0"/>
            </a:br>
            <a:endParaRPr lang="en-US" sz="6600" dirty="0">
              <a:solidFill>
                <a:srgbClr val="FFFFFF"/>
              </a:solidFill>
            </a:endParaRPr>
          </a:p>
        </p:txBody>
      </p:sp>
    </p:spTree>
    <p:extLst>
      <p:ext uri="{BB962C8B-B14F-4D97-AF65-F5344CB8AC3E}">
        <p14:creationId xmlns:p14="http://schemas.microsoft.com/office/powerpoint/2010/main" val="1720835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1D7BD-D4D6-4708-BD65-A84F79131D02}"/>
              </a:ext>
            </a:extLst>
          </p:cNvPr>
          <p:cNvSpPr>
            <a:spLocks noGrp="1"/>
          </p:cNvSpPr>
          <p:nvPr>
            <p:ph type="title"/>
          </p:nvPr>
        </p:nvSpPr>
        <p:spPr/>
        <p:txBody>
          <a:bodyPr/>
          <a:lstStyle/>
          <a:p>
            <a:r>
              <a:rPr lang="en-US" dirty="0"/>
              <a:t>Diary Studies</a:t>
            </a:r>
          </a:p>
        </p:txBody>
      </p:sp>
      <p:sp>
        <p:nvSpPr>
          <p:cNvPr id="3" name="Content Placeholder 2">
            <a:extLst>
              <a:ext uri="{FF2B5EF4-FFF2-40B4-BE49-F238E27FC236}">
                <a16:creationId xmlns:a16="http://schemas.microsoft.com/office/drawing/2014/main" id="{4C3A6255-9FE8-4D45-881F-56517FB467E8}"/>
              </a:ext>
            </a:extLst>
          </p:cNvPr>
          <p:cNvSpPr>
            <a:spLocks noGrp="1"/>
          </p:cNvSpPr>
          <p:nvPr>
            <p:ph idx="1"/>
          </p:nvPr>
        </p:nvSpPr>
        <p:spPr>
          <a:xfrm>
            <a:off x="3526367" y="2324100"/>
            <a:ext cx="8122707" cy="2581275"/>
          </a:xfrm>
        </p:spPr>
        <p:txBody>
          <a:bodyPr>
            <a:normAutofit fontScale="77500" lnSpcReduction="20000"/>
          </a:bodyPr>
          <a:lstStyle/>
          <a:p>
            <a:r>
              <a:rPr lang="en-US" sz="2800" dirty="0"/>
              <a:t>A diary study is a research method used to collect qualitative data about user behaviors, activities, and experiences over time</a:t>
            </a:r>
          </a:p>
          <a:p>
            <a:pPr marL="0" indent="0">
              <a:buNone/>
            </a:pPr>
            <a:endParaRPr lang="en-US" sz="2800" dirty="0"/>
          </a:p>
          <a:p>
            <a:r>
              <a:rPr lang="en-US" sz="2800" dirty="0"/>
              <a:t>Data is self- reported by participants</a:t>
            </a:r>
          </a:p>
          <a:p>
            <a:pPr marL="0" indent="0">
              <a:buNone/>
            </a:pPr>
            <a:endParaRPr lang="en-US" sz="2800" dirty="0"/>
          </a:p>
          <a:p>
            <a:r>
              <a:rPr lang="en-US" sz="2800" dirty="0"/>
              <a:t>Context and time period make it different from other survey methods like common user-search and surveys, usability tests</a:t>
            </a:r>
          </a:p>
          <a:p>
            <a:pPr marL="0" indent="0">
              <a:buNone/>
            </a:pPr>
            <a:endParaRPr lang="en-US" dirty="0"/>
          </a:p>
        </p:txBody>
      </p:sp>
    </p:spTree>
    <p:extLst>
      <p:ext uri="{BB962C8B-B14F-4D97-AF65-F5344CB8AC3E}">
        <p14:creationId xmlns:p14="http://schemas.microsoft.com/office/powerpoint/2010/main" val="2180095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C40F5-6140-466A-B571-F539296A3D7F}"/>
              </a:ext>
            </a:extLst>
          </p:cNvPr>
          <p:cNvSpPr>
            <a:spLocks noGrp="1"/>
          </p:cNvSpPr>
          <p:nvPr>
            <p:ph type="title"/>
          </p:nvPr>
        </p:nvSpPr>
        <p:spPr/>
        <p:txBody>
          <a:bodyPr/>
          <a:lstStyle/>
          <a:p>
            <a:r>
              <a:rPr lang="en-US" dirty="0"/>
              <a:t>When To Conduct This Study?</a:t>
            </a:r>
          </a:p>
        </p:txBody>
      </p:sp>
      <p:sp>
        <p:nvSpPr>
          <p:cNvPr id="6" name="Content Placeholder 5">
            <a:extLst>
              <a:ext uri="{FF2B5EF4-FFF2-40B4-BE49-F238E27FC236}">
                <a16:creationId xmlns:a16="http://schemas.microsoft.com/office/drawing/2014/main" id="{A6FA5127-0C86-41D7-9664-3152315A2756}"/>
              </a:ext>
            </a:extLst>
          </p:cNvPr>
          <p:cNvSpPr txBox="1">
            <a:spLocks noGrp="1"/>
          </p:cNvSpPr>
          <p:nvPr>
            <p:ph idx="1"/>
          </p:nvPr>
        </p:nvSpPr>
        <p:spPr>
          <a:xfrm>
            <a:off x="3573462" y="1331547"/>
            <a:ext cx="8085137" cy="4185761"/>
          </a:xfrm>
          <a:prstGeom prst="rect">
            <a:avLst/>
          </a:prstGeom>
          <a:noFill/>
        </p:spPr>
        <p:txBody>
          <a:bodyPr wrap="square" rtlCol="0">
            <a:spAutoFit/>
          </a:bodyPr>
          <a:lstStyle/>
          <a:p>
            <a:pPr marL="0" indent="0">
              <a:buNone/>
            </a:pPr>
            <a:r>
              <a:rPr lang="en-US" dirty="0"/>
              <a:t>Diary studies are useful for understanding long-term behaviors such as:</a:t>
            </a:r>
          </a:p>
          <a:p>
            <a:r>
              <a:rPr lang="en-US" b="1" dirty="0"/>
              <a:t>Habits: </a:t>
            </a:r>
            <a:r>
              <a:rPr lang="en-US" dirty="0"/>
              <a:t>what time of the day the product is being used by a user.</a:t>
            </a:r>
          </a:p>
          <a:p>
            <a:r>
              <a:rPr lang="en-US" b="1" dirty="0"/>
              <a:t>Usage Scenarios:</a:t>
            </a:r>
            <a:r>
              <a:rPr lang="en-US" dirty="0"/>
              <a:t> In what capacity the user uses this product.</a:t>
            </a:r>
          </a:p>
          <a:p>
            <a:r>
              <a:rPr lang="en-US" b="1" dirty="0"/>
              <a:t>Attitudes and Motivations:</a:t>
            </a:r>
            <a:r>
              <a:rPr lang="en-US" dirty="0"/>
              <a:t> What motivates people to perform specific tasks.</a:t>
            </a:r>
          </a:p>
          <a:p>
            <a:r>
              <a:rPr lang="en-US" b="1" dirty="0"/>
              <a:t>Changes in behaviors and perceptions: </a:t>
            </a:r>
            <a:r>
              <a:rPr lang="en-US" dirty="0"/>
              <a:t>how learnable is the system and how to perceive the brand after they engage with the brand.</a:t>
            </a:r>
          </a:p>
          <a:p>
            <a:r>
              <a:rPr lang="en-US" b="1" dirty="0"/>
              <a:t>Customer Journey: </a:t>
            </a:r>
            <a:r>
              <a:rPr lang="en-US" dirty="0"/>
              <a:t>What is the typical customer journey and cross-channel user experience as customers interact with your organization using different devices and channels such as, email, phone, websites, mobile applications, kiosks, social media, and online chat</a:t>
            </a:r>
            <a:br>
              <a:rPr lang="en-US" dirty="0"/>
            </a:br>
            <a:endParaRPr lang="en-US" dirty="0"/>
          </a:p>
        </p:txBody>
      </p:sp>
    </p:spTree>
    <p:extLst>
      <p:ext uri="{BB962C8B-B14F-4D97-AF65-F5344CB8AC3E}">
        <p14:creationId xmlns:p14="http://schemas.microsoft.com/office/powerpoint/2010/main" val="3144851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6E7B3-0658-4937-8E60-2657FE783E58}"/>
              </a:ext>
            </a:extLst>
          </p:cNvPr>
          <p:cNvSpPr>
            <a:spLocks noGrp="1"/>
          </p:cNvSpPr>
          <p:nvPr>
            <p:ph type="title"/>
          </p:nvPr>
        </p:nvSpPr>
        <p:spPr/>
        <p:txBody>
          <a:bodyPr/>
          <a:lstStyle/>
          <a:p>
            <a:r>
              <a:rPr lang="en-US" dirty="0"/>
              <a:t>Focus</a:t>
            </a:r>
          </a:p>
        </p:txBody>
      </p:sp>
      <p:sp>
        <p:nvSpPr>
          <p:cNvPr id="3" name="Content Placeholder 2">
            <a:extLst>
              <a:ext uri="{FF2B5EF4-FFF2-40B4-BE49-F238E27FC236}">
                <a16:creationId xmlns:a16="http://schemas.microsoft.com/office/drawing/2014/main" id="{9082CCBC-2624-4813-B2A4-B6DB557E9E19}"/>
              </a:ext>
            </a:extLst>
          </p:cNvPr>
          <p:cNvSpPr>
            <a:spLocks noGrp="1"/>
          </p:cNvSpPr>
          <p:nvPr>
            <p:ph idx="1"/>
          </p:nvPr>
        </p:nvSpPr>
        <p:spPr>
          <a:xfrm>
            <a:off x="3593042" y="864108"/>
            <a:ext cx="8065557" cy="5120640"/>
          </a:xfrm>
        </p:spPr>
        <p:txBody>
          <a:bodyPr/>
          <a:lstStyle/>
          <a:p>
            <a:pPr marL="0" indent="0">
              <a:buNone/>
            </a:pPr>
            <a:r>
              <a:rPr lang="en-US" dirty="0"/>
              <a:t>The focus can range from  very broad to extremely targeted:</a:t>
            </a:r>
          </a:p>
          <a:p>
            <a:r>
              <a:rPr lang="en-US" b="1" dirty="0"/>
              <a:t>Product or Website: </a:t>
            </a:r>
            <a:r>
              <a:rPr lang="en-US" dirty="0"/>
              <a:t>Understanding all the interactions of the website over the course of time</a:t>
            </a:r>
          </a:p>
          <a:p>
            <a:r>
              <a:rPr lang="en-US" b="1" dirty="0"/>
              <a:t>Behavior: </a:t>
            </a:r>
            <a:r>
              <a:rPr lang="en-US" dirty="0"/>
              <a:t>Gathering general behavior about the user</a:t>
            </a:r>
          </a:p>
          <a:p>
            <a:r>
              <a:rPr lang="en-US" b="1" dirty="0"/>
              <a:t>General Activity: </a:t>
            </a:r>
            <a:r>
              <a:rPr lang="en-US" dirty="0"/>
              <a:t>How people complete the general activity</a:t>
            </a:r>
          </a:p>
          <a:p>
            <a:r>
              <a:rPr lang="en-US" b="1" dirty="0"/>
              <a:t>Specific Activity: </a:t>
            </a:r>
            <a:r>
              <a:rPr lang="en-US" dirty="0"/>
              <a:t>How people complete the specific activity</a:t>
            </a:r>
          </a:p>
        </p:txBody>
      </p:sp>
    </p:spTree>
    <p:extLst>
      <p:ext uri="{BB962C8B-B14F-4D97-AF65-F5344CB8AC3E}">
        <p14:creationId xmlns:p14="http://schemas.microsoft.com/office/powerpoint/2010/main" val="1143744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8AAB7-CDE8-4BA9-BE07-0F24E86EA366}"/>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8BD29C3C-DC30-414C-A501-DC2AFED5321D}"/>
              </a:ext>
            </a:extLst>
          </p:cNvPr>
          <p:cNvSpPr>
            <a:spLocks noGrp="1"/>
          </p:cNvSpPr>
          <p:nvPr>
            <p:ph idx="1"/>
          </p:nvPr>
        </p:nvSpPr>
        <p:spPr>
          <a:xfrm>
            <a:off x="3631143" y="645032"/>
            <a:ext cx="7894108" cy="5822443"/>
          </a:xfrm>
        </p:spPr>
        <p:txBody>
          <a:bodyPr>
            <a:normAutofit fontScale="85000" lnSpcReduction="20000"/>
          </a:bodyPr>
          <a:lstStyle/>
          <a:p>
            <a:pPr marL="0" indent="0">
              <a:buNone/>
            </a:pPr>
            <a:r>
              <a:rPr lang="en-US" b="1" dirty="0"/>
              <a:t>Planning and Preparation</a:t>
            </a:r>
            <a:endParaRPr lang="en-US" dirty="0"/>
          </a:p>
          <a:p>
            <a:r>
              <a:rPr lang="en-US" dirty="0"/>
              <a:t>Define the focus of study and long term behavior to understand.</a:t>
            </a:r>
          </a:p>
          <a:p>
            <a:r>
              <a:rPr lang="en-US" dirty="0"/>
              <a:t>Prepare the tools for participants to report data. </a:t>
            </a:r>
          </a:p>
          <a:p>
            <a:pPr marL="0" indent="0">
              <a:buNone/>
            </a:pPr>
            <a:r>
              <a:rPr lang="en-US" b="1" dirty="0"/>
              <a:t>Prestudy </a:t>
            </a:r>
            <a:endParaRPr lang="en-US" dirty="0"/>
          </a:p>
          <a:p>
            <a:r>
              <a:rPr lang="en-US" b="1" dirty="0"/>
              <a:t> </a:t>
            </a:r>
            <a:r>
              <a:rPr lang="en-US" dirty="0"/>
              <a:t>Take time upfront to get participants ready to log. </a:t>
            </a:r>
          </a:p>
          <a:p>
            <a:r>
              <a:rPr lang="en-US" dirty="0"/>
              <a:t>Discuss the tools they will be using and be sure each participant has familiarized themselves with the technology</a:t>
            </a:r>
          </a:p>
          <a:p>
            <a:r>
              <a:rPr lang="en-US" dirty="0"/>
              <a:t>Answer any questions they may have before beginning.</a:t>
            </a:r>
          </a:p>
          <a:p>
            <a:pPr marL="0" indent="0">
              <a:buNone/>
            </a:pPr>
            <a:r>
              <a:rPr lang="en-US" b="1" dirty="0"/>
              <a:t>Logging period</a:t>
            </a:r>
            <a:endParaRPr lang="en-US" dirty="0"/>
          </a:p>
          <a:p>
            <a:r>
              <a:rPr lang="en-US" dirty="0"/>
              <a:t>Provide a sample framework for effectivity logging.</a:t>
            </a:r>
          </a:p>
          <a:p>
            <a:r>
              <a:rPr lang="en-US" dirty="0"/>
              <a:t>Two common techniques to collect data:</a:t>
            </a:r>
          </a:p>
          <a:p>
            <a:pPr marL="0" indent="0">
              <a:buNone/>
            </a:pPr>
            <a:r>
              <a:rPr lang="en-US" b="1" dirty="0"/>
              <a:t>     1. In-Situ Logging</a:t>
            </a:r>
          </a:p>
          <a:p>
            <a:pPr marL="0" indent="0">
              <a:buNone/>
            </a:pPr>
            <a:r>
              <a:rPr lang="en-US" dirty="0"/>
              <a:t>	Users are asked to log Information about the relevant activities for a 	particular situation. </a:t>
            </a:r>
          </a:p>
          <a:p>
            <a:pPr marL="0" indent="0">
              <a:buNone/>
            </a:pPr>
            <a:r>
              <a:rPr lang="en-US" b="1" dirty="0"/>
              <a:t>     2. Snippet Technique</a:t>
            </a:r>
          </a:p>
          <a:p>
            <a:pPr marL="0" indent="0">
              <a:buNone/>
            </a:pPr>
            <a:r>
              <a:rPr lang="en-US" dirty="0"/>
              <a:t>	This method is less intrusive. Participants only record short snippets of 	information about activities as they occur. When Users have the time they 	elaborate on them.</a:t>
            </a:r>
            <a:br>
              <a:rPr lang="en-US" dirty="0"/>
            </a:br>
            <a:endParaRPr lang="en-US" dirty="0"/>
          </a:p>
        </p:txBody>
      </p:sp>
    </p:spTree>
    <p:extLst>
      <p:ext uri="{BB962C8B-B14F-4D97-AF65-F5344CB8AC3E}">
        <p14:creationId xmlns:p14="http://schemas.microsoft.com/office/powerpoint/2010/main" val="745371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8DB4-73AA-4D19-9FD5-D2BF04E4D48F}"/>
              </a:ext>
            </a:extLst>
          </p:cNvPr>
          <p:cNvSpPr>
            <a:spLocks noGrp="1"/>
          </p:cNvSpPr>
          <p:nvPr>
            <p:ph type="title"/>
          </p:nvPr>
        </p:nvSpPr>
        <p:spPr/>
        <p:txBody>
          <a:bodyPr/>
          <a:lstStyle/>
          <a:p>
            <a:r>
              <a:rPr lang="en-US" dirty="0"/>
              <a:t>Methodology (contd)</a:t>
            </a:r>
          </a:p>
        </p:txBody>
      </p:sp>
      <p:sp>
        <p:nvSpPr>
          <p:cNvPr id="3" name="Content Placeholder 2">
            <a:extLst>
              <a:ext uri="{FF2B5EF4-FFF2-40B4-BE49-F238E27FC236}">
                <a16:creationId xmlns:a16="http://schemas.microsoft.com/office/drawing/2014/main" id="{9457ABC3-BC14-4D01-9DE9-FD53BDD5A0AB}"/>
              </a:ext>
            </a:extLst>
          </p:cNvPr>
          <p:cNvSpPr>
            <a:spLocks noGrp="1"/>
          </p:cNvSpPr>
          <p:nvPr>
            <p:ph idx="1"/>
          </p:nvPr>
        </p:nvSpPr>
        <p:spPr>
          <a:xfrm>
            <a:off x="3535892" y="864108"/>
            <a:ext cx="8084607" cy="5120640"/>
          </a:xfrm>
        </p:spPr>
        <p:txBody>
          <a:bodyPr/>
          <a:lstStyle/>
          <a:p>
            <a:pPr marL="0" indent="0">
              <a:buNone/>
            </a:pPr>
            <a:r>
              <a:rPr lang="en-US" b="1" dirty="0"/>
              <a:t>Post Study Interview</a:t>
            </a:r>
            <a:endParaRPr lang="en-US" dirty="0"/>
          </a:p>
          <a:p>
            <a:r>
              <a:rPr lang="en-US" dirty="0"/>
              <a:t>Evaluate all the information provided by the each customer and followed by an interview to discuss logs details</a:t>
            </a:r>
          </a:p>
          <a:p>
            <a:pPr marL="0" indent="0">
              <a:buNone/>
            </a:pPr>
            <a:r>
              <a:rPr lang="en-US" b="1" dirty="0"/>
              <a:t>Data Analysis:</a:t>
            </a:r>
            <a:endParaRPr lang="en-US" dirty="0"/>
          </a:p>
          <a:p>
            <a:r>
              <a:rPr lang="en-US" dirty="0"/>
              <a:t>Diary studies are longitudinal, they generate a large amount of qualitative data.</a:t>
            </a:r>
          </a:p>
          <a:p>
            <a:r>
              <a:rPr lang="en-US" dirty="0"/>
              <a:t>Evaluate the behaviors you’ve targeted throughout the study.</a:t>
            </a:r>
          </a:p>
          <a:p>
            <a:r>
              <a:rPr lang="en-US" dirty="0"/>
              <a:t>How they evolve?</a:t>
            </a:r>
          </a:p>
          <a:p>
            <a:r>
              <a:rPr lang="en-US" dirty="0"/>
              <a:t>Changed over time?</a:t>
            </a:r>
          </a:p>
          <a:p>
            <a:endParaRPr lang="en-US" dirty="0"/>
          </a:p>
        </p:txBody>
      </p:sp>
    </p:spTree>
    <p:extLst>
      <p:ext uri="{BB962C8B-B14F-4D97-AF65-F5344CB8AC3E}">
        <p14:creationId xmlns:p14="http://schemas.microsoft.com/office/powerpoint/2010/main" val="89840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C6CD7-006D-4394-959B-7160FF860223}"/>
              </a:ext>
            </a:extLst>
          </p:cNvPr>
          <p:cNvSpPr>
            <a:spLocks noGrp="1"/>
          </p:cNvSpPr>
          <p:nvPr>
            <p:ph type="title"/>
          </p:nvPr>
        </p:nvSpPr>
        <p:spPr/>
        <p:txBody>
          <a:bodyPr/>
          <a:lstStyle/>
          <a:p>
            <a:r>
              <a:rPr lang="en-US" dirty="0"/>
              <a:t>Motivating Users</a:t>
            </a:r>
          </a:p>
        </p:txBody>
      </p:sp>
      <p:sp>
        <p:nvSpPr>
          <p:cNvPr id="3" name="Content Placeholder 2">
            <a:extLst>
              <a:ext uri="{FF2B5EF4-FFF2-40B4-BE49-F238E27FC236}">
                <a16:creationId xmlns:a16="http://schemas.microsoft.com/office/drawing/2014/main" id="{F09D852D-CF0C-4CB2-92CF-8A3621138B70}"/>
              </a:ext>
            </a:extLst>
          </p:cNvPr>
          <p:cNvSpPr>
            <a:spLocks noGrp="1"/>
          </p:cNvSpPr>
          <p:nvPr>
            <p:ph idx="1"/>
          </p:nvPr>
        </p:nvSpPr>
        <p:spPr>
          <a:xfrm>
            <a:off x="3554942" y="959358"/>
            <a:ext cx="8027457" cy="5120640"/>
          </a:xfrm>
        </p:spPr>
        <p:txBody>
          <a:bodyPr/>
          <a:lstStyle/>
          <a:p>
            <a:pPr lvl="0"/>
            <a:r>
              <a:rPr lang="en-US" dirty="0"/>
              <a:t>Involve with the participants to obtain the required insights.</a:t>
            </a:r>
          </a:p>
          <a:p>
            <a:pPr lvl="0"/>
            <a:r>
              <a:rPr lang="en-US" dirty="0"/>
              <a:t>Plan and send the participants reminders (can be daily or occasional).</a:t>
            </a:r>
          </a:p>
          <a:p>
            <a:pPr lvl="0"/>
            <a:r>
              <a:rPr lang="en-US" dirty="0"/>
              <a:t>Appreciate the participants who are doing well with the snippets.</a:t>
            </a:r>
          </a:p>
          <a:p>
            <a:pPr lvl="0"/>
            <a:r>
              <a:rPr lang="en-US" dirty="0"/>
              <a:t>Encourage the participants who are less involved and clarify their doubts to make sure that they are on the right track.</a:t>
            </a:r>
          </a:p>
          <a:p>
            <a:pPr lvl="0"/>
            <a:r>
              <a:rPr lang="en-US" dirty="0"/>
              <a:t>Agree upon a means to communicate with the participants.</a:t>
            </a:r>
          </a:p>
          <a:p>
            <a:pPr lvl="0"/>
            <a:r>
              <a:rPr lang="en-US" dirty="0"/>
              <a:t>To keep the participants involved provide them with incentives on an installment basis, in proportion to the work that been done.</a:t>
            </a:r>
          </a:p>
          <a:p>
            <a:endParaRPr lang="en-US" dirty="0"/>
          </a:p>
        </p:txBody>
      </p:sp>
    </p:spTree>
    <p:extLst>
      <p:ext uri="{BB962C8B-B14F-4D97-AF65-F5344CB8AC3E}">
        <p14:creationId xmlns:p14="http://schemas.microsoft.com/office/powerpoint/2010/main" val="2420092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DFF6D-DCD2-43CE-9214-DE90725CC1D8}"/>
              </a:ext>
            </a:extLst>
          </p:cNvPr>
          <p:cNvSpPr>
            <a:spLocks noGrp="1"/>
          </p:cNvSpPr>
          <p:nvPr>
            <p:ph type="title"/>
          </p:nvPr>
        </p:nvSpPr>
        <p:spPr/>
        <p:txBody>
          <a:bodyPr/>
          <a:lstStyle/>
          <a:p>
            <a:r>
              <a:rPr lang="en-US" dirty="0"/>
              <a:t>Tips</a:t>
            </a:r>
          </a:p>
        </p:txBody>
      </p:sp>
      <p:sp>
        <p:nvSpPr>
          <p:cNvPr id="3" name="Content Placeholder 2">
            <a:extLst>
              <a:ext uri="{FF2B5EF4-FFF2-40B4-BE49-F238E27FC236}">
                <a16:creationId xmlns:a16="http://schemas.microsoft.com/office/drawing/2014/main" id="{8E674513-73AA-435A-BE19-D944BC8B8D0D}"/>
              </a:ext>
            </a:extLst>
          </p:cNvPr>
          <p:cNvSpPr>
            <a:spLocks noGrp="1"/>
          </p:cNvSpPr>
          <p:nvPr>
            <p:ph idx="1"/>
          </p:nvPr>
        </p:nvSpPr>
        <p:spPr>
          <a:xfrm>
            <a:off x="3545417" y="1123837"/>
            <a:ext cx="8056033" cy="5120640"/>
          </a:xfrm>
        </p:spPr>
        <p:txBody>
          <a:bodyPr/>
          <a:lstStyle/>
          <a:p>
            <a:pPr lvl="0"/>
            <a:r>
              <a:rPr lang="en-US" dirty="0"/>
              <a:t>Make sure that the duration of your study is neither too short nor too long.</a:t>
            </a:r>
          </a:p>
          <a:p>
            <a:pPr lvl="0"/>
            <a:r>
              <a:rPr lang="en-US" dirty="0"/>
              <a:t>Recruit participants who are dedicated. Tell the users what you want upfront and question them to know their level of commitment.</a:t>
            </a:r>
          </a:p>
          <a:p>
            <a:pPr lvl="0"/>
            <a:r>
              <a:rPr lang="en-US" dirty="0"/>
              <a:t>Be sure that the participants are available for the entire length of the study.</a:t>
            </a:r>
          </a:p>
          <a:p>
            <a:pPr lvl="0"/>
            <a:r>
              <a:rPr lang="en-US" dirty="0"/>
              <a:t>Always analyze the data as and when it is available, so that you can ask the participant further details when it remains fresh in their memory. This makes the follow up process much easier.</a:t>
            </a:r>
          </a:p>
          <a:p>
            <a:pPr lvl="0"/>
            <a:r>
              <a:rPr lang="en-US" dirty="0"/>
              <a:t>Conduct a pilot study. This helps in checking whether your logging materials, test designs and study materials are understandable or not. Ask for feedback from your pilot participants and change your plan accordingly.</a:t>
            </a:r>
          </a:p>
          <a:p>
            <a:endParaRPr lang="en-US" dirty="0"/>
          </a:p>
        </p:txBody>
      </p:sp>
    </p:spTree>
    <p:extLst>
      <p:ext uri="{BB962C8B-B14F-4D97-AF65-F5344CB8AC3E}">
        <p14:creationId xmlns:p14="http://schemas.microsoft.com/office/powerpoint/2010/main" val="3706930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1D7BD-D4D6-4708-BD65-A84F79131D02}"/>
              </a:ext>
            </a:extLst>
          </p:cNvPr>
          <p:cNvSpPr>
            <a:spLocks noGrp="1"/>
          </p:cNvSpPr>
          <p:nvPr>
            <p:ph type="title"/>
          </p:nvPr>
        </p:nvSpPr>
        <p:spPr/>
        <p:txBody>
          <a:bodyPr/>
          <a:lstStyle/>
          <a:p>
            <a:r>
              <a:rPr lang="en-US" dirty="0"/>
              <a:t>Customer Feedback</a:t>
            </a:r>
          </a:p>
        </p:txBody>
      </p:sp>
      <p:sp>
        <p:nvSpPr>
          <p:cNvPr id="3" name="Content Placeholder 2">
            <a:extLst>
              <a:ext uri="{FF2B5EF4-FFF2-40B4-BE49-F238E27FC236}">
                <a16:creationId xmlns:a16="http://schemas.microsoft.com/office/drawing/2014/main" id="{4C3A6255-9FE8-4D45-881F-56517FB467E8}"/>
              </a:ext>
            </a:extLst>
          </p:cNvPr>
          <p:cNvSpPr>
            <a:spLocks noGrp="1"/>
          </p:cNvSpPr>
          <p:nvPr>
            <p:ph idx="1"/>
          </p:nvPr>
        </p:nvSpPr>
        <p:spPr>
          <a:xfrm>
            <a:off x="3526367" y="1714500"/>
            <a:ext cx="8122707" cy="2823210"/>
          </a:xfrm>
        </p:spPr>
        <p:txBody>
          <a:bodyPr>
            <a:normAutofit fontScale="47500" lnSpcReduction="20000"/>
          </a:bodyPr>
          <a:lstStyle/>
          <a:p>
            <a:r>
              <a:rPr lang="en-US" sz="4200" dirty="0"/>
              <a:t>Customer feedback is open-ended and/or close-ended information.</a:t>
            </a:r>
          </a:p>
          <a:p>
            <a:r>
              <a:rPr lang="en-US" sz="4200" dirty="0"/>
              <a:t>This information provided by a self-selected sample of users.</a:t>
            </a:r>
          </a:p>
          <a:p>
            <a:r>
              <a:rPr lang="en-US" sz="4200" dirty="0"/>
              <a:t>It is done often through a feedback link, button, form, or email.</a:t>
            </a:r>
          </a:p>
          <a:p>
            <a:r>
              <a:rPr lang="en-US" sz="4200" dirty="0"/>
              <a:t>It is also known as Voice of Customer Study</a:t>
            </a:r>
          </a:p>
          <a:p>
            <a:r>
              <a:rPr lang="en-US" sz="4200" dirty="0"/>
              <a:t>Customer feedback is aimed at collecting ‘true’ data on the participants </a:t>
            </a:r>
            <a:r>
              <a:rPr lang="en-US" sz="3600" dirty="0"/>
              <a:t>who</a:t>
            </a:r>
            <a:r>
              <a:rPr lang="en-US" sz="4200" dirty="0"/>
              <a:t> are visiting the site.</a:t>
            </a:r>
          </a:p>
          <a:p>
            <a:r>
              <a:rPr lang="en-US" sz="4200" dirty="0"/>
              <a:t>The data thus collected can be used to create customer segmentation and user personas.</a:t>
            </a:r>
          </a:p>
          <a:p>
            <a:pPr marL="0" indent="0">
              <a:buNone/>
            </a:pPr>
            <a:endParaRPr lang="en-US" dirty="0"/>
          </a:p>
        </p:txBody>
      </p:sp>
    </p:spTree>
    <p:extLst>
      <p:ext uri="{BB962C8B-B14F-4D97-AF65-F5344CB8AC3E}">
        <p14:creationId xmlns:p14="http://schemas.microsoft.com/office/powerpoint/2010/main" val="3854480718"/>
      </p:ext>
    </p:extLst>
  </p:cSld>
  <p:clrMapOvr>
    <a:masterClrMapping/>
  </p:clrMapOvr>
</p:sld>
</file>

<file path=ppt/theme/theme1.xml><?xml version="1.0" encoding="utf-8"?>
<a:theme xmlns:a="http://schemas.openxmlformats.org/drawingml/2006/main" name="Fra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95</TotalTime>
  <Words>1098</Words>
  <Application>Microsoft Macintosh PowerPoint</Application>
  <PresentationFormat>Widescreen</PresentationFormat>
  <Paragraphs>96</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Corbel</vt:lpstr>
      <vt:lpstr>Wingdings</vt:lpstr>
      <vt:lpstr>Wingdings 2</vt:lpstr>
      <vt:lpstr>Frame</vt:lpstr>
      <vt:lpstr>User-Experience Research Methods </vt:lpstr>
      <vt:lpstr>Diary Studies</vt:lpstr>
      <vt:lpstr>When To Conduct This Study?</vt:lpstr>
      <vt:lpstr>Focus</vt:lpstr>
      <vt:lpstr>Methodology</vt:lpstr>
      <vt:lpstr>Methodology (contd)</vt:lpstr>
      <vt:lpstr>Motivating Users</vt:lpstr>
      <vt:lpstr>Tips</vt:lpstr>
      <vt:lpstr>Customer Feedback</vt:lpstr>
      <vt:lpstr>Importance</vt:lpstr>
      <vt:lpstr>Process</vt:lpstr>
      <vt:lpstr>Questionnaire</vt:lpstr>
      <vt:lpstr>Conclusion </vt:lpstr>
      <vt:lpstr>References</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User-Experience Research Methods </dc:title>
  <dc:creator>Prima Aranha</dc:creator>
  <cp:lastModifiedBy>Microsoft Office User</cp:lastModifiedBy>
  <cp:revision>17</cp:revision>
  <dcterms:created xsi:type="dcterms:W3CDTF">2019-11-17T01:17:22Z</dcterms:created>
  <dcterms:modified xsi:type="dcterms:W3CDTF">2020-03-11T14:36:08Z</dcterms:modified>
</cp:coreProperties>
</file>