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 /><Relationship Id="rId2" Type="http://schemas.microsoft.com/office/2011/relationships/chartColorStyle" Target="colors1.xml" /><Relationship Id="rId1" Type="http://schemas.microsoft.com/office/2011/relationships/chartStyle" Target="style1.xml" /><Relationship Id="rId4" Type="http://schemas.openxmlformats.org/officeDocument/2006/relationships/oleObject" Target="file:///storage/emulated/0/Android/data/cn.wps.moffice_eng/.cache/KingsoftOffice/file/download/6acfbcde-134b-44a6-9e2e-41a44b1916d1/com.whatsapp.provider.media/Untitled%2520spreadsheet.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multiLvlStrRef>
              <c:f>Sheet1!$A$24:$B$34</c:f>
              <c:multiLvlStrCache>
                <c:ptCount val="11"/>
                <c:lvl>
                  <c:pt idx="0">
                    <c:v>Veronica</c:v>
                  </c:pt>
                  <c:pt idx="1">
                    <c:v>Aylin</c:v>
                  </c:pt>
                  <c:pt idx="2">
                    <c:v>Neveah</c:v>
                  </c:pt>
                  <c:pt idx="3">
                    <c:v>Keith</c:v>
                  </c:pt>
                  <c:pt idx="4">
                    <c:v>Chaz</c:v>
                  </c:pt>
                  <c:pt idx="5">
                    <c:v>Maya</c:v>
                  </c:pt>
                  <c:pt idx="6">
                    <c:v>Aaron</c:v>
                  </c:pt>
                  <c:pt idx="7">
                    <c:v>Ellie</c:v>
                  </c:pt>
                  <c:pt idx="8">
                    <c:v>Rayne</c:v>
                  </c:pt>
                  <c:pt idx="9">
                    <c:v>Samara</c:v>
                  </c:pt>
                  <c:pt idx="10">
                    <c:v>Ryann</c:v>
                  </c:pt>
                </c:lvl>
                <c:lvl>
                  <c:pt idx="0">
                    <c:v>3535</c:v>
                  </c:pt>
                  <c:pt idx="1">
                    <c:v>3536</c:v>
                  </c:pt>
                  <c:pt idx="2">
                    <c:v>3537</c:v>
                  </c:pt>
                  <c:pt idx="3">
                    <c:v>3538</c:v>
                  </c:pt>
                  <c:pt idx="4">
                    <c:v>3539</c:v>
                  </c:pt>
                  <c:pt idx="5">
                    <c:v>3540</c:v>
                  </c:pt>
                  <c:pt idx="6">
                    <c:v>3541</c:v>
                  </c:pt>
                  <c:pt idx="7">
                    <c:v>3542</c:v>
                  </c:pt>
                  <c:pt idx="8">
                    <c:v>3543</c:v>
                  </c:pt>
                  <c:pt idx="9">
                    <c:v>3544</c:v>
                  </c:pt>
                  <c:pt idx="10">
                    <c:v>3545</c:v>
                  </c:pt>
                </c:lvl>
              </c:multiLvlStrCache>
            </c:multiLvlStrRef>
          </c:cat>
          <c:val>
            <c:numRef>
              <c:f>Sheet1!$C$24:$C$34</c:f>
              <c:numCache>
                <c:formatCode>General</c:formatCode>
                <c:ptCount val="11"/>
                <c:pt idx="0">
                  <c:v>4</c:v>
                </c:pt>
                <c:pt idx="1">
                  <c:v>2</c:v>
                </c:pt>
                <c:pt idx="2">
                  <c:v>2</c:v>
                </c:pt>
                <c:pt idx="3">
                  <c:v>2</c:v>
                </c:pt>
                <c:pt idx="4">
                  <c:v>5</c:v>
                </c:pt>
                <c:pt idx="5">
                  <c:v>4</c:v>
                </c:pt>
                <c:pt idx="6">
                  <c:v>2</c:v>
                </c:pt>
                <c:pt idx="7">
                  <c:v>1</c:v>
                </c:pt>
                <c:pt idx="8">
                  <c:v>2</c:v>
                </c:pt>
                <c:pt idx="9">
                  <c:v>2</c:v>
                </c:pt>
                <c:pt idx="10">
                  <c:v>1</c:v>
                </c:pt>
              </c:numCache>
            </c:numRef>
          </c:val>
          <c:extLst>
            <c:ext xmlns:c16="http://schemas.microsoft.com/office/drawing/2014/chart" uri="{C3380CC4-5D6E-409C-BE32-E72D297353CC}">
              <c16:uniqueId val="{00000000-0952-444F-8CE1-3E937808F32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B2341F-660A-420A-BCFD-BC0DF69DB203}"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n-US"/>
        </a:p>
      </dgm:t>
    </dgm:pt>
    <dgm:pt modelId="{D12BC7DB-DA74-4C98-85AD-7640BD8B8AA0}">
      <dgm:prSet custT="1"/>
      <dgm:spPr/>
      <dgm:t>
        <a:bodyPr/>
        <a:lstStyle/>
        <a:p>
          <a:r>
            <a:rPr lang="en-US" sz="3600">
              <a:latin typeface="Times New Roman" panose="02020603050405020304"/>
            </a:rPr>
            <a:t>Employee Performance Analysis Using Excel</a:t>
          </a:r>
        </a:p>
      </dgm:t>
    </dgm:pt>
    <dgm:pt modelId="{ADE3B32D-0790-4BA3-8D88-49A3EB7A9836}" type="parTrans" cxnId="{155E25FE-6D86-4067-B731-1019D0538274}">
      <dgm:prSet/>
      <dgm:spPr/>
      <dgm:t>
        <a:bodyPr/>
        <a:lstStyle/>
        <a:p>
          <a:endParaRPr lang="en-US"/>
        </a:p>
      </dgm:t>
    </dgm:pt>
    <dgm:pt modelId="{4239E1FD-5E03-442F-BD2A-3DE824B0F208}" type="sibTrans" cxnId="{155E25FE-6D86-4067-B731-1019D0538274}">
      <dgm:prSet/>
      <dgm:spPr/>
      <dgm:t>
        <a:bodyPr/>
        <a:lstStyle/>
        <a:p>
          <a:endParaRPr lang="en-US"/>
        </a:p>
      </dgm:t>
    </dgm:pt>
    <dgm:pt modelId="{3AAFCA47-C0DE-48AD-B404-94F8257DDC50}" type="pres">
      <dgm:prSet presAssocID="{01B2341F-660A-420A-BCFD-BC0DF69DB203}" presName="Name0" presStyleCnt="0">
        <dgm:presLayoutVars>
          <dgm:chMax val="7"/>
          <dgm:dir/>
          <dgm:animLvl val="lvl"/>
          <dgm:resizeHandles val="exact"/>
        </dgm:presLayoutVars>
      </dgm:prSet>
      <dgm:spPr/>
    </dgm:pt>
    <dgm:pt modelId="{C1EEDF7A-88FD-4FF4-B0BF-FAA26F928297}" type="pres">
      <dgm:prSet presAssocID="{D12BC7DB-DA74-4C98-85AD-7640BD8B8AA0}" presName="circle1" presStyleLbl="node1" presStyleIdx="0" presStyleCnt="1"/>
      <dgm:spPr/>
    </dgm:pt>
    <dgm:pt modelId="{1D44C9C1-EE53-423D-8B7E-498819AD7E73}" type="pres">
      <dgm:prSet presAssocID="{D12BC7DB-DA74-4C98-85AD-7640BD8B8AA0}" presName="space" presStyleCnt="0"/>
      <dgm:spPr/>
    </dgm:pt>
    <dgm:pt modelId="{220E02D8-68AA-4C0E-BF51-BA594B8BAF6D}" type="pres">
      <dgm:prSet presAssocID="{D12BC7DB-DA74-4C98-85AD-7640BD8B8AA0}" presName="rect1" presStyleLbl="alignAcc1" presStyleIdx="0" presStyleCnt="1"/>
      <dgm:spPr/>
    </dgm:pt>
    <dgm:pt modelId="{4D50A400-A1F8-49CD-B33C-C5376B2701F1}" type="pres">
      <dgm:prSet presAssocID="{D12BC7DB-DA74-4C98-85AD-7640BD8B8AA0}" presName="rect1ParTxNoCh" presStyleLbl="alignAcc1" presStyleIdx="0" presStyleCnt="1">
        <dgm:presLayoutVars>
          <dgm:chMax val="1"/>
          <dgm:bulletEnabled val="1"/>
        </dgm:presLayoutVars>
      </dgm:prSet>
      <dgm:spPr/>
    </dgm:pt>
  </dgm:ptLst>
  <dgm:cxnLst>
    <dgm:cxn modelId="{C49155D8-A494-4385-9E37-F7648B0D637D}" type="presOf" srcId="{D12BC7DB-DA74-4C98-85AD-7640BD8B8AA0}" destId="{220E02D8-68AA-4C0E-BF51-BA594B8BAF6D}" srcOrd="0" destOrd="0" presId="urn:microsoft.com/office/officeart/2005/8/layout/target3"/>
    <dgm:cxn modelId="{787A2EE2-F54B-429C-937D-DBC8D42E9222}" type="presOf" srcId="{01B2341F-660A-420A-BCFD-BC0DF69DB203}" destId="{3AAFCA47-C0DE-48AD-B404-94F8257DDC50}" srcOrd="0" destOrd="0" presId="urn:microsoft.com/office/officeart/2005/8/layout/target3"/>
    <dgm:cxn modelId="{557C28E6-D16A-447F-820C-B6F228743AA2}" type="presOf" srcId="{D12BC7DB-DA74-4C98-85AD-7640BD8B8AA0}" destId="{4D50A400-A1F8-49CD-B33C-C5376B2701F1}" srcOrd="1" destOrd="0" presId="urn:microsoft.com/office/officeart/2005/8/layout/target3"/>
    <dgm:cxn modelId="{155E25FE-6D86-4067-B731-1019D0538274}" srcId="{01B2341F-660A-420A-BCFD-BC0DF69DB203}" destId="{D12BC7DB-DA74-4C98-85AD-7640BD8B8AA0}" srcOrd="0" destOrd="0" parTransId="{ADE3B32D-0790-4BA3-8D88-49A3EB7A9836}" sibTransId="{4239E1FD-5E03-442F-BD2A-3DE824B0F208}"/>
    <dgm:cxn modelId="{DE824B9D-282E-47A2-A74E-10466A67A541}" type="presParOf" srcId="{3AAFCA47-C0DE-48AD-B404-94F8257DDC50}" destId="{C1EEDF7A-88FD-4FF4-B0BF-FAA26F928297}" srcOrd="0" destOrd="0" presId="urn:microsoft.com/office/officeart/2005/8/layout/target3"/>
    <dgm:cxn modelId="{0C7A2BE7-7E74-4177-AEEC-0AF05913F459}" type="presParOf" srcId="{3AAFCA47-C0DE-48AD-B404-94F8257DDC50}" destId="{1D44C9C1-EE53-423D-8B7E-498819AD7E73}" srcOrd="1" destOrd="0" presId="urn:microsoft.com/office/officeart/2005/8/layout/target3"/>
    <dgm:cxn modelId="{9BE453F2-DDFB-4C14-8EB9-35395451BA2E}" type="presParOf" srcId="{3AAFCA47-C0DE-48AD-B404-94F8257DDC50}" destId="{220E02D8-68AA-4C0E-BF51-BA594B8BAF6D}" srcOrd="2" destOrd="0" presId="urn:microsoft.com/office/officeart/2005/8/layout/target3"/>
    <dgm:cxn modelId="{D64F14F2-9B6B-4D57-AE30-10021370C853}" type="presParOf" srcId="{3AAFCA47-C0DE-48AD-B404-94F8257DDC50}" destId="{4D50A400-A1F8-49CD-B33C-C5376B2701F1}" srcOrd="3"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EDF7A-88FD-4FF4-B0BF-FAA26F928297}">
      <dsp:nvSpPr>
        <dsp:cNvPr id="0" name=""/>
        <dsp:cNvSpPr/>
      </dsp:nvSpPr>
      <dsp:spPr>
        <a:xfrm>
          <a:off x="0" y="0"/>
          <a:ext cx="1200329" cy="120032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20E02D8-68AA-4C0E-BF51-BA594B8BAF6D}">
      <dsp:nvSpPr>
        <dsp:cNvPr id="0" name=""/>
        <dsp:cNvSpPr/>
      </dsp:nvSpPr>
      <dsp:spPr>
        <a:xfrm>
          <a:off x="600164" y="0"/>
          <a:ext cx="6768044" cy="120032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sz="3600" kern="1200">
              <a:latin typeface="Times New Roman" panose="02020603050405020304"/>
            </a:rPr>
            <a:t>Employee Performance Analysis Using Excel</a:t>
          </a:r>
        </a:p>
      </dsp:txBody>
      <dsp:txXfrm>
        <a:off x="600164" y="0"/>
        <a:ext cx="6768044" cy="1200329"/>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3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10"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11"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12"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13"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14"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15"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 name="Group 15"/>
          <p:cNvGrpSpPr/>
          <p:nvPr/>
        </p:nvGrpSpPr>
        <p:grpSpPr>
          <a:xfrm>
            <a:off x="0" y="-8467"/>
            <a:ext cx="12192000" cy="6866467"/>
            <a:chOff x="0" y="-8467"/>
            <a:chExt cx="12192000" cy="6866467"/>
          </a:xfrm>
        </p:grpSpPr>
        <p:sp>
          <p:nvSpPr>
            <p:cNvPr id="1048589"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3145730" name="Straight Connector 18"/>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19"/>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9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599" name="Date Placeholder 3"/>
          <p:cNvSpPr>
            <a:spLocks noGrp="1"/>
          </p:cNvSpPr>
          <p:nvPr>
            <p:ph type="dt" sz="half" idx="10"/>
          </p:nvPr>
        </p:nvSpPr>
        <p:spPr/>
        <p:txBody>
          <a:bodyPr/>
          <a:lstStyle/>
          <a:p>
            <a:fld id="{B61BEF0D-F0BB-DE4B-95CE-6DB70DBA9567}" type="datetimeFigureOut">
              <a:rPr lang="en-US" dirty="0"/>
              <a:t>11/18/2024</a:t>
            </a:fld>
            <a:endParaRPr lang="en-US" dirty="0"/>
          </a:p>
        </p:txBody>
      </p:sp>
      <p:sp>
        <p:nvSpPr>
          <p:cNvPr id="1048600" name="Footer Placeholder 4"/>
          <p:cNvSpPr>
            <a:spLocks noGrp="1"/>
          </p:cNvSpPr>
          <p:nvPr>
            <p:ph type="ftr" sz="quarter" idx="11"/>
          </p:nvPr>
        </p:nvSpPr>
        <p:spPr/>
        <p:txBody>
          <a:bodyPr/>
          <a:lstStyle/>
          <a:p>
            <a:endParaRPr lang="en-US" dirty="0"/>
          </a:p>
        </p:txBody>
      </p:sp>
      <p:sp>
        <p:nvSpPr>
          <p:cNvPr id="104860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68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104868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84" name="Date Placeholder 3"/>
          <p:cNvSpPr>
            <a:spLocks noGrp="1"/>
          </p:cNvSpPr>
          <p:nvPr>
            <p:ph type="dt" sz="half" idx="10"/>
          </p:nvPr>
        </p:nvSpPr>
        <p:spPr/>
        <p:txBody>
          <a:bodyPr/>
          <a:lstStyle/>
          <a:p>
            <a:fld id="{B61BEF0D-F0BB-DE4B-95CE-6DB70DBA9567}" type="datetimeFigureOut">
              <a:rPr lang="en-US" dirty="0"/>
              <a:t>11/18/2024</a:t>
            </a:fld>
            <a:endParaRPr lang="en-US" dirty="0"/>
          </a:p>
        </p:txBody>
      </p:sp>
      <p:sp>
        <p:nvSpPr>
          <p:cNvPr id="1048685" name="Footer Placeholder 4"/>
          <p:cNvSpPr>
            <a:spLocks noGrp="1"/>
          </p:cNvSpPr>
          <p:nvPr>
            <p:ph type="ftr" sz="quarter" idx="11"/>
          </p:nvPr>
        </p:nvSpPr>
        <p:spPr/>
        <p:txBody>
          <a:bodyPr/>
          <a:lstStyle/>
          <a:p>
            <a:endParaRPr lang="en-US" dirty="0"/>
          </a:p>
        </p:txBody>
      </p:sp>
      <p:sp>
        <p:nvSpPr>
          <p:cNvPr id="104868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51"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52"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53" name="Date Placeholder 3"/>
          <p:cNvSpPr>
            <a:spLocks noGrp="1"/>
          </p:cNvSpPr>
          <p:nvPr>
            <p:ph type="dt" sz="half" idx="10"/>
          </p:nvPr>
        </p:nvSpPr>
        <p:spPr/>
        <p:txBody>
          <a:bodyPr/>
          <a:lstStyle/>
          <a:p>
            <a:fld id="{B61BEF0D-F0BB-DE4B-95CE-6DB70DBA9567}" type="datetimeFigureOut">
              <a:rPr lang="en-US" dirty="0"/>
              <a:t>11/18/2024</a:t>
            </a:fld>
            <a:endParaRPr lang="en-US" dirty="0"/>
          </a:p>
        </p:txBody>
      </p:sp>
      <p:sp>
        <p:nvSpPr>
          <p:cNvPr id="1048654" name="Footer Placeholder 4"/>
          <p:cNvSpPr>
            <a:spLocks noGrp="1"/>
          </p:cNvSpPr>
          <p:nvPr>
            <p:ph type="ftr" sz="quarter" idx="11"/>
          </p:nvPr>
        </p:nvSpPr>
        <p:spPr/>
        <p:txBody>
          <a:bodyPr/>
          <a:lstStyle/>
          <a:p>
            <a:endParaRPr lang="en-US" dirty="0"/>
          </a:p>
        </p:txBody>
      </p:sp>
      <p:sp>
        <p:nvSpPr>
          <p:cNvPr id="1048655"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56"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677"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1048678"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79" name="Date Placeholder 3"/>
          <p:cNvSpPr>
            <a:spLocks noGrp="1"/>
          </p:cNvSpPr>
          <p:nvPr>
            <p:ph type="dt" sz="half" idx="10"/>
          </p:nvPr>
        </p:nvSpPr>
        <p:spPr/>
        <p:txBody>
          <a:bodyPr/>
          <a:lstStyle/>
          <a:p>
            <a:fld id="{B61BEF0D-F0BB-DE4B-95CE-6DB70DBA9567}" type="datetimeFigureOut">
              <a:rPr lang="en-US" dirty="0"/>
              <a:t>11/18/2024</a:t>
            </a:fld>
            <a:endParaRPr lang="en-US" dirty="0"/>
          </a:p>
        </p:txBody>
      </p:sp>
      <p:sp>
        <p:nvSpPr>
          <p:cNvPr id="1048680" name="Footer Placeholder 4"/>
          <p:cNvSpPr>
            <a:spLocks noGrp="1"/>
          </p:cNvSpPr>
          <p:nvPr>
            <p:ph type="ftr" sz="quarter" idx="11"/>
          </p:nvPr>
        </p:nvSpPr>
        <p:spPr/>
        <p:txBody>
          <a:bodyPr/>
          <a:lstStyle/>
          <a:p>
            <a:endParaRPr lang="en-US" dirty="0"/>
          </a:p>
        </p:txBody>
      </p:sp>
      <p:sp>
        <p:nvSpPr>
          <p:cNvPr id="1048681"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4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104864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44"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45" name="Date Placeholder 3"/>
          <p:cNvSpPr>
            <a:spLocks noGrp="1"/>
          </p:cNvSpPr>
          <p:nvPr>
            <p:ph type="dt" sz="half" idx="10"/>
          </p:nvPr>
        </p:nvSpPr>
        <p:spPr/>
        <p:txBody>
          <a:bodyPr/>
          <a:lstStyle/>
          <a:p>
            <a:fld id="{B61BEF0D-F0BB-DE4B-95CE-6DB70DBA9567}" type="datetimeFigureOut">
              <a:rPr lang="en-US" dirty="0"/>
              <a:t>11/18/2024</a:t>
            </a:fld>
            <a:endParaRPr lang="en-US" dirty="0"/>
          </a:p>
        </p:txBody>
      </p:sp>
      <p:sp>
        <p:nvSpPr>
          <p:cNvPr id="1048646" name="Footer Placeholder 4"/>
          <p:cNvSpPr>
            <a:spLocks noGrp="1"/>
          </p:cNvSpPr>
          <p:nvPr>
            <p:ph type="ftr" sz="quarter" idx="11"/>
          </p:nvPr>
        </p:nvSpPr>
        <p:spPr/>
        <p:txBody>
          <a:bodyPr/>
          <a:lstStyle/>
          <a:p>
            <a:endParaRPr lang="en-US" dirty="0"/>
          </a:p>
        </p:txBody>
      </p:sp>
      <p:sp>
        <p:nvSpPr>
          <p:cNvPr id="1048647"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
        <p:nvSpPr>
          <p:cNvPr id="1048648"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1048649"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693"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1048694"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95"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96" name="Date Placeholder 3"/>
          <p:cNvSpPr>
            <a:spLocks noGrp="1"/>
          </p:cNvSpPr>
          <p:nvPr>
            <p:ph type="dt" sz="half" idx="10"/>
          </p:nvPr>
        </p:nvSpPr>
        <p:spPr/>
        <p:txBody>
          <a:bodyPr/>
          <a:lstStyle/>
          <a:p>
            <a:fld id="{B61BEF0D-F0BB-DE4B-95CE-6DB70DBA9567}" type="datetimeFigureOut">
              <a:rPr lang="en-US" dirty="0"/>
              <a:t>11/18/2024</a:t>
            </a:fld>
            <a:endParaRPr lang="en-US" dirty="0"/>
          </a:p>
        </p:txBody>
      </p:sp>
      <p:sp>
        <p:nvSpPr>
          <p:cNvPr id="1048697" name="Footer Placeholder 4"/>
          <p:cNvSpPr>
            <a:spLocks noGrp="1"/>
          </p:cNvSpPr>
          <p:nvPr>
            <p:ph type="ftr" sz="quarter" idx="11"/>
          </p:nvPr>
        </p:nvSpPr>
        <p:spPr/>
        <p:txBody>
          <a:bodyPr/>
          <a:lstStyle/>
          <a:p>
            <a:endParaRPr lang="en-US" dirty="0"/>
          </a:p>
        </p:txBody>
      </p:sp>
      <p:sp>
        <p:nvSpPr>
          <p:cNvPr id="104869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4" name="Title 1"/>
          <p:cNvSpPr>
            <a:spLocks noGrp="1"/>
          </p:cNvSpPr>
          <p:nvPr>
            <p:ph type="title"/>
          </p:nvPr>
        </p:nvSpPr>
        <p:spPr/>
        <p:txBody>
          <a:bodyPr/>
          <a:lstStyle/>
          <a:p>
            <a:r>
              <a:rPr lang="en-US"/>
              <a:t>Click to edit Master title style</a:t>
            </a:r>
            <a:endParaRPr lang="en-US" dirty="0"/>
          </a:p>
        </p:txBody>
      </p:sp>
      <p:sp>
        <p:nvSpPr>
          <p:cNvPr id="1048665"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66" name="Date Placeholder 3"/>
          <p:cNvSpPr>
            <a:spLocks noGrp="1"/>
          </p:cNvSpPr>
          <p:nvPr>
            <p:ph type="dt" sz="half" idx="10"/>
          </p:nvPr>
        </p:nvSpPr>
        <p:spPr/>
        <p:txBody>
          <a:bodyPr/>
          <a:lstStyle/>
          <a:p>
            <a:fld id="{55C6B4A9-1611-4792-9094-5F34BCA07E0B}" type="datetimeFigureOut">
              <a:rPr lang="en-US" dirty="0"/>
              <a:t>11/18/2024</a:t>
            </a:fld>
            <a:endParaRPr lang="en-US" dirty="0"/>
          </a:p>
        </p:txBody>
      </p:sp>
      <p:sp>
        <p:nvSpPr>
          <p:cNvPr id="1048667" name="Footer Placeholder 4"/>
          <p:cNvSpPr>
            <a:spLocks noGrp="1"/>
          </p:cNvSpPr>
          <p:nvPr>
            <p:ph type="ftr" sz="quarter" idx="11"/>
          </p:nvPr>
        </p:nvSpPr>
        <p:spPr/>
        <p:txBody>
          <a:bodyPr/>
          <a:lstStyle/>
          <a:p>
            <a:endParaRPr lang="en-US" dirty="0"/>
          </a:p>
        </p:txBody>
      </p:sp>
      <p:sp>
        <p:nvSpPr>
          <p:cNvPr id="1048668"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05"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1048706"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7" name="Date Placeholder 3"/>
          <p:cNvSpPr>
            <a:spLocks noGrp="1"/>
          </p:cNvSpPr>
          <p:nvPr>
            <p:ph type="dt" sz="half" idx="10"/>
          </p:nvPr>
        </p:nvSpPr>
        <p:spPr/>
        <p:txBody>
          <a:bodyPr/>
          <a:lstStyle/>
          <a:p>
            <a:fld id="{B61BEF0D-F0BB-DE4B-95CE-6DB70DBA9567}" type="datetimeFigureOut">
              <a:rPr lang="en-US" dirty="0"/>
              <a:t>11/18/2024</a:t>
            </a:fld>
            <a:endParaRPr lang="en-US" dirty="0"/>
          </a:p>
        </p:txBody>
      </p:sp>
      <p:sp>
        <p:nvSpPr>
          <p:cNvPr id="1048708" name="Footer Placeholder 4"/>
          <p:cNvSpPr>
            <a:spLocks noGrp="1"/>
          </p:cNvSpPr>
          <p:nvPr>
            <p:ph type="ftr" sz="quarter" idx="11"/>
          </p:nvPr>
        </p:nvSpPr>
        <p:spPr/>
        <p:txBody>
          <a:bodyPr/>
          <a:lstStyle/>
          <a:p>
            <a:endParaRPr lang="en-US" dirty="0"/>
          </a:p>
        </p:txBody>
      </p:sp>
      <p:sp>
        <p:nvSpPr>
          <p:cNvPr id="1048709"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9" name="Title 1"/>
          <p:cNvSpPr>
            <a:spLocks noGrp="1"/>
          </p:cNvSpPr>
          <p:nvPr>
            <p:ph type="title"/>
          </p:nvPr>
        </p:nvSpPr>
        <p:spPr/>
        <p:txBody>
          <a:bodyPr/>
          <a:lstStyle/>
          <a:p>
            <a:r>
              <a:rPr lang="en-US"/>
              <a:t>Click to edit Master title style</a:t>
            </a:r>
            <a:endParaRPr lang="en-US" dirty="0"/>
          </a:p>
        </p:txBody>
      </p:sp>
      <p:sp>
        <p:nvSpPr>
          <p:cNvPr id="1048620"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21" name="Date Placeholder 3"/>
          <p:cNvSpPr>
            <a:spLocks noGrp="1"/>
          </p:cNvSpPr>
          <p:nvPr>
            <p:ph type="dt" sz="half" idx="10"/>
          </p:nvPr>
        </p:nvSpPr>
        <p:spPr/>
        <p:txBody>
          <a:bodyPr/>
          <a:lstStyle/>
          <a:p>
            <a:fld id="{42A54C80-263E-416B-A8E0-580EDEADCBDC}" type="datetimeFigureOut">
              <a:rPr lang="en-US" dirty="0"/>
              <a:t>11/18/2024</a:t>
            </a:fld>
            <a:endParaRPr lang="en-US" dirty="0"/>
          </a:p>
        </p:txBody>
      </p:sp>
      <p:sp>
        <p:nvSpPr>
          <p:cNvPr id="1048622" name="Footer Placeholder 4"/>
          <p:cNvSpPr>
            <a:spLocks noGrp="1"/>
          </p:cNvSpPr>
          <p:nvPr>
            <p:ph type="ftr" sz="quarter" idx="11"/>
          </p:nvPr>
        </p:nvSpPr>
        <p:spPr/>
        <p:txBody>
          <a:bodyPr/>
          <a:lstStyle/>
          <a:p>
            <a:endParaRPr lang="en-US" dirty="0"/>
          </a:p>
        </p:txBody>
      </p:sp>
      <p:sp>
        <p:nvSpPr>
          <p:cNvPr id="1048623"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04"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1048605"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06" name="Date Placeholder 3"/>
          <p:cNvSpPr>
            <a:spLocks noGrp="1"/>
          </p:cNvSpPr>
          <p:nvPr>
            <p:ph type="dt" sz="half" idx="10"/>
          </p:nvPr>
        </p:nvSpPr>
        <p:spPr/>
        <p:txBody>
          <a:bodyPr/>
          <a:lstStyle/>
          <a:p>
            <a:fld id="{B61BEF0D-F0BB-DE4B-95CE-6DB70DBA9567}" type="datetimeFigureOut">
              <a:rPr lang="en-US" dirty="0"/>
              <a:t>11/18/2024</a:t>
            </a:fld>
            <a:endParaRPr lang="en-US" dirty="0"/>
          </a:p>
        </p:txBody>
      </p:sp>
      <p:sp>
        <p:nvSpPr>
          <p:cNvPr id="1048607" name="Footer Placeholder 4"/>
          <p:cNvSpPr>
            <a:spLocks noGrp="1"/>
          </p:cNvSpPr>
          <p:nvPr>
            <p:ph type="ftr" sz="quarter" idx="11"/>
          </p:nvPr>
        </p:nvSpPr>
        <p:spPr/>
        <p:txBody>
          <a:bodyPr/>
          <a:lstStyle/>
          <a:p>
            <a:endParaRPr lang="en-US" dirty="0"/>
          </a:p>
        </p:txBody>
      </p:sp>
      <p:sp>
        <p:nvSpPr>
          <p:cNvPr id="1048608"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87" name="Title 1"/>
          <p:cNvSpPr>
            <a:spLocks noGrp="1"/>
          </p:cNvSpPr>
          <p:nvPr>
            <p:ph type="title"/>
          </p:nvPr>
        </p:nvSpPr>
        <p:spPr/>
        <p:txBody>
          <a:bodyPr/>
          <a:lstStyle/>
          <a:p>
            <a:r>
              <a:rPr lang="en-US"/>
              <a:t>Click to edit Master title style</a:t>
            </a:r>
            <a:endParaRPr lang="en-US" dirty="0"/>
          </a:p>
        </p:txBody>
      </p:sp>
      <p:sp>
        <p:nvSpPr>
          <p:cNvPr id="1048688"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89"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90" name="Date Placeholder 4"/>
          <p:cNvSpPr>
            <a:spLocks noGrp="1"/>
          </p:cNvSpPr>
          <p:nvPr>
            <p:ph type="dt" sz="half" idx="10"/>
          </p:nvPr>
        </p:nvSpPr>
        <p:spPr/>
        <p:txBody>
          <a:bodyPr/>
          <a:lstStyle/>
          <a:p>
            <a:fld id="{42A54C80-263E-416B-A8E0-580EDEADCBDC}" type="datetimeFigureOut">
              <a:rPr lang="en-US" dirty="0"/>
              <a:t>11/18/2024</a:t>
            </a:fld>
            <a:endParaRPr lang="en-US" dirty="0"/>
          </a:p>
        </p:txBody>
      </p:sp>
      <p:sp>
        <p:nvSpPr>
          <p:cNvPr id="1048691" name="Footer Placeholder 5"/>
          <p:cNvSpPr>
            <a:spLocks noGrp="1"/>
          </p:cNvSpPr>
          <p:nvPr>
            <p:ph type="ftr" sz="quarter" idx="11"/>
          </p:nvPr>
        </p:nvSpPr>
        <p:spPr/>
        <p:txBody>
          <a:bodyPr/>
          <a:lstStyle/>
          <a:p>
            <a:endParaRPr lang="en-US" dirty="0"/>
          </a:p>
        </p:txBody>
      </p:sp>
      <p:sp>
        <p:nvSpPr>
          <p:cNvPr id="1048692"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69" name="Title 1"/>
          <p:cNvSpPr>
            <a:spLocks noGrp="1"/>
          </p:cNvSpPr>
          <p:nvPr>
            <p:ph type="title"/>
          </p:nvPr>
        </p:nvSpPr>
        <p:spPr/>
        <p:txBody>
          <a:bodyPr/>
          <a:lstStyle/>
          <a:p>
            <a:r>
              <a:rPr lang="en-US"/>
              <a:t>Click to edit Master title style</a:t>
            </a:r>
            <a:endParaRPr lang="en-US" dirty="0"/>
          </a:p>
        </p:txBody>
      </p:sp>
      <p:sp>
        <p:nvSpPr>
          <p:cNvPr id="1048670"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71"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2"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73"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74" name="Date Placeholder 6"/>
          <p:cNvSpPr>
            <a:spLocks noGrp="1"/>
          </p:cNvSpPr>
          <p:nvPr>
            <p:ph type="dt" sz="half" idx="10"/>
          </p:nvPr>
        </p:nvSpPr>
        <p:spPr/>
        <p:txBody>
          <a:bodyPr/>
          <a:lstStyle/>
          <a:p>
            <a:fld id="{B61BEF0D-F0BB-DE4B-95CE-6DB70DBA9567}" type="datetimeFigureOut">
              <a:rPr lang="en-US" dirty="0"/>
              <a:t>11/18/2024</a:t>
            </a:fld>
            <a:endParaRPr lang="en-US" dirty="0"/>
          </a:p>
        </p:txBody>
      </p:sp>
      <p:sp>
        <p:nvSpPr>
          <p:cNvPr id="1048675" name="Footer Placeholder 7"/>
          <p:cNvSpPr>
            <a:spLocks noGrp="1"/>
          </p:cNvSpPr>
          <p:nvPr>
            <p:ph type="ftr" sz="quarter" idx="11"/>
          </p:nvPr>
        </p:nvSpPr>
        <p:spPr/>
        <p:txBody>
          <a:bodyPr/>
          <a:lstStyle/>
          <a:p>
            <a:endParaRPr lang="en-US" dirty="0"/>
          </a:p>
        </p:txBody>
      </p:sp>
      <p:sp>
        <p:nvSpPr>
          <p:cNvPr id="1048676" name="Slide Number Placeholder 8"/>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8"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1048639" name="Date Placeholder 2"/>
          <p:cNvSpPr>
            <a:spLocks noGrp="1"/>
          </p:cNvSpPr>
          <p:nvPr>
            <p:ph type="dt" sz="half" idx="10"/>
          </p:nvPr>
        </p:nvSpPr>
        <p:spPr/>
        <p:txBody>
          <a:bodyPr/>
          <a:lstStyle/>
          <a:p>
            <a:fld id="{B61BEF0D-F0BB-DE4B-95CE-6DB70DBA9567}" type="datetimeFigureOut">
              <a:rPr lang="en-US" dirty="0"/>
              <a:t>11/18/2024</a:t>
            </a:fld>
            <a:endParaRPr lang="en-US" dirty="0"/>
          </a:p>
        </p:txBody>
      </p:sp>
      <p:sp>
        <p:nvSpPr>
          <p:cNvPr id="1048640" name="Footer Placeholder 3"/>
          <p:cNvSpPr>
            <a:spLocks noGrp="1"/>
          </p:cNvSpPr>
          <p:nvPr>
            <p:ph type="ftr" sz="quarter" idx="11"/>
          </p:nvPr>
        </p:nvSpPr>
        <p:spPr/>
        <p:txBody>
          <a:bodyPr/>
          <a:lstStyle/>
          <a:p>
            <a:endParaRPr lang="en-US" dirty="0"/>
          </a:p>
        </p:txBody>
      </p:sp>
      <p:sp>
        <p:nvSpPr>
          <p:cNvPr id="1048641"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14" name="Date Placeholder 1"/>
          <p:cNvSpPr>
            <a:spLocks noGrp="1"/>
          </p:cNvSpPr>
          <p:nvPr>
            <p:ph type="dt" sz="half" idx="10"/>
          </p:nvPr>
        </p:nvSpPr>
        <p:spPr/>
        <p:txBody>
          <a:bodyPr/>
          <a:lstStyle/>
          <a:p>
            <a:fld id="{B61BEF0D-F0BB-DE4B-95CE-6DB70DBA9567}" type="datetimeFigureOut">
              <a:rPr lang="en-US" dirty="0"/>
              <a:t>11/18/2024</a:t>
            </a:fld>
            <a:endParaRPr lang="en-US" dirty="0"/>
          </a:p>
        </p:txBody>
      </p:sp>
      <p:sp>
        <p:nvSpPr>
          <p:cNvPr id="1048615" name="Footer Placeholder 2"/>
          <p:cNvSpPr>
            <a:spLocks noGrp="1"/>
          </p:cNvSpPr>
          <p:nvPr>
            <p:ph type="ftr" sz="quarter" idx="11"/>
          </p:nvPr>
        </p:nvSpPr>
        <p:spPr/>
        <p:txBody>
          <a:bodyPr/>
          <a:lstStyle/>
          <a:p>
            <a:endParaRPr lang="en-US" dirty="0"/>
          </a:p>
        </p:txBody>
      </p:sp>
      <p:sp>
        <p:nvSpPr>
          <p:cNvPr id="1048616"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99"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1048700"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1"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1048702" name="Date Placeholder 4"/>
          <p:cNvSpPr>
            <a:spLocks noGrp="1"/>
          </p:cNvSpPr>
          <p:nvPr>
            <p:ph type="dt" sz="half" idx="10"/>
          </p:nvPr>
        </p:nvSpPr>
        <p:spPr/>
        <p:txBody>
          <a:bodyPr/>
          <a:lstStyle/>
          <a:p>
            <a:fld id="{42A54C80-263E-416B-A8E0-580EDEADCBDC}" type="datetimeFigureOut">
              <a:rPr lang="en-US" dirty="0"/>
              <a:t>11/18/2024</a:t>
            </a:fld>
            <a:endParaRPr lang="en-US" dirty="0"/>
          </a:p>
        </p:txBody>
      </p:sp>
      <p:sp>
        <p:nvSpPr>
          <p:cNvPr id="1048703" name="Footer Placeholder 5"/>
          <p:cNvSpPr>
            <a:spLocks noGrp="1"/>
          </p:cNvSpPr>
          <p:nvPr>
            <p:ph type="ftr" sz="quarter" idx="11"/>
          </p:nvPr>
        </p:nvSpPr>
        <p:spPr/>
        <p:txBody>
          <a:bodyPr/>
          <a:lstStyle/>
          <a:p>
            <a:endParaRPr lang="en-US" dirty="0"/>
          </a:p>
        </p:txBody>
      </p:sp>
      <p:sp>
        <p:nvSpPr>
          <p:cNvPr id="1048704"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8"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1048659"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60"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61" name="Footer Placeholder 5"/>
          <p:cNvSpPr>
            <a:spLocks noGrp="1"/>
          </p:cNvSpPr>
          <p:nvPr>
            <p:ph type="ftr" sz="quarter" idx="11"/>
          </p:nvPr>
        </p:nvSpPr>
        <p:spPr/>
        <p:txBody>
          <a:bodyPr/>
          <a:lstStyle/>
          <a:p>
            <a:endParaRPr lang="en-US" dirty="0"/>
          </a:p>
        </p:txBody>
      </p:sp>
      <p:sp>
        <p:nvSpPr>
          <p:cNvPr id="1048662"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
        <p:nvSpPr>
          <p:cNvPr id="1048663" name="Date Placeholder 4"/>
          <p:cNvSpPr>
            <a:spLocks noGrp="1"/>
          </p:cNvSpPr>
          <p:nvPr>
            <p:ph type="dt" sz="half" idx="10"/>
          </p:nvPr>
        </p:nvSpPr>
        <p:spPr/>
        <p:txBody>
          <a:bodyPr/>
          <a:lstStyle/>
          <a:p>
            <a:fld id="{B61BEF0D-F0BB-DE4B-95CE-6DB70DBA9567}" type="datetimeFigureOut">
              <a:rPr lang="en-US" dirty="0"/>
              <a:t>11/18/2024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43"/>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11/18/2024</a:t>
            </a:fld>
            <a:endParaRPr lang="en-US" dirty="0"/>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3.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1"/>
          <p:cNvSpPr>
            <a:spLocks noGrp="1"/>
          </p:cNvSpPr>
          <p:nvPr>
            <p:ph type="ctrTitle"/>
          </p:nvPr>
        </p:nvSpPr>
        <p:spPr>
          <a:xfrm>
            <a:off x="1175763" y="549229"/>
            <a:ext cx="7766936" cy="1646302"/>
          </a:xfrm>
        </p:spPr>
        <p:txBody>
          <a:bodyPr/>
          <a:lstStyle/>
          <a:p>
            <a:pPr algn="l"/>
            <a:r>
              <a:rPr lang="en-US" sz="3600" b="1" dirty="0">
                <a:solidFill>
                  <a:schemeClr val="tx1"/>
                </a:solidFill>
                <a:latin typeface="Times New Roman" panose="02020603050405020304" pitchFamily="18" charset="0"/>
                <a:cs typeface="Times New Roman" panose="02020603050405020304" pitchFamily="18" charset="0"/>
              </a:rPr>
              <a:t>Employee Performance Analysis Using Excel</a:t>
            </a:r>
          </a:p>
        </p:txBody>
      </p:sp>
      <p:sp>
        <p:nvSpPr>
          <p:cNvPr id="1048603" name="TextBox 3"/>
          <p:cNvSpPr txBox="1"/>
          <p:nvPr/>
        </p:nvSpPr>
        <p:spPr>
          <a:xfrm>
            <a:off x="1375894" y="3265714"/>
            <a:ext cx="9042290" cy="230832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PRESENTED B</a:t>
            </a:r>
            <a:r>
              <a:rPr lang="en-IN" sz="2400"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POOJA R</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REGISTERNO:</a:t>
            </a:r>
            <a:r>
              <a:rPr lang="en-IN" sz="2400" dirty="0">
                <a:latin typeface="Times New Roman" panose="02020603050405020304" pitchFamily="18" charset="0"/>
                <a:cs typeface="Times New Roman" panose="02020603050405020304" pitchFamily="18" charset="0"/>
              </a:rPr>
              <a:t>312214640</a:t>
            </a:r>
            <a:endParaRPr lang="zh-CN" altLang="en-US" dirty="0"/>
          </a:p>
          <a:p>
            <a:r>
              <a:rPr lang="en-IN" sz="2400" dirty="0">
                <a:latin typeface="Times New Roman" panose="02020603050405020304" pitchFamily="18" charset="0"/>
                <a:cs typeface="Times New Roman" panose="02020603050405020304" pitchFamily="18" charset="0"/>
              </a:rPr>
              <a:t>USERNAME:asunm1475312214640</a:t>
            </a:r>
            <a:endParaRPr lang="en-GB"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PG&amp; RESEARCH DEPARTMENT OF COMMERCE </a:t>
            </a:r>
          </a:p>
          <a:p>
            <a:r>
              <a:rPr lang="en-US" sz="2400" dirty="0">
                <a:latin typeface="Times New Roman" panose="02020603050405020304" pitchFamily="18" charset="0"/>
                <a:cs typeface="Times New Roman" panose="02020603050405020304" pitchFamily="18" charset="0"/>
              </a:rPr>
              <a:t>COLLEGE:</a:t>
            </a:r>
            <a:r>
              <a:rPr lang="en-IN" sz="2400" dirty="0">
                <a:latin typeface="Times New Roman" panose="02020603050405020304" pitchFamily="18" charset="0"/>
                <a:cs typeface="Times New Roman" panose="02020603050405020304" pitchFamily="18" charset="0"/>
              </a:rPr>
              <a:t> SRI KANYAKA PARAMESWARI ARTS&amp; SCIENCE COLLEGE FOR WOMENS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TextBox 1"/>
          <p:cNvSpPr txBox="1"/>
          <p:nvPr/>
        </p:nvSpPr>
        <p:spPr>
          <a:xfrm>
            <a:off x="583095" y="598509"/>
            <a:ext cx="6944140" cy="584775"/>
          </a:xfrm>
          <a:prstGeom prst="rect">
            <a:avLst/>
          </a:prstGeom>
          <a:noFill/>
        </p:spPr>
        <p:txBody>
          <a:bodyPr wrap="square" rtlCol="0">
            <a:spAutoFit/>
          </a:bodyPr>
          <a:lstStyle/>
          <a:p>
            <a:r>
              <a:rPr lang="en-US" sz="3200" b="1" dirty="0">
                <a:latin typeface="Times New Roman" panose="02020603050405020304"/>
              </a:rPr>
              <a:t>RESULTS</a:t>
            </a:r>
          </a:p>
        </p:txBody>
      </p:sp>
      <p:graphicFrame>
        <p:nvGraphicFramePr>
          <p:cNvPr id="4194305" name="图表 1"/>
          <p:cNvGraphicFramePr>
            <a:graphicFrameLocks/>
          </p:cNvGraphicFramePr>
          <p:nvPr/>
        </p:nvGraphicFramePr>
        <p:xfrm>
          <a:off x="2596096" y="1082126"/>
          <a:ext cx="5802449" cy="514946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extBox 1"/>
          <p:cNvSpPr txBox="1"/>
          <p:nvPr/>
        </p:nvSpPr>
        <p:spPr>
          <a:xfrm>
            <a:off x="596348" y="437321"/>
            <a:ext cx="565867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CONCLUSION</a:t>
            </a:r>
          </a:p>
        </p:txBody>
      </p:sp>
      <p:sp>
        <p:nvSpPr>
          <p:cNvPr id="1048635" name="TextBox 3"/>
          <p:cNvSpPr txBox="1"/>
          <p:nvPr/>
        </p:nvSpPr>
        <p:spPr>
          <a:xfrm>
            <a:off x="1297213" y="1509769"/>
            <a:ext cx="7858881" cy="3444240"/>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1"/>
          <p:cNvSpPr>
            <a:spLocks noGrp="1"/>
          </p:cNvSpPr>
          <p:nvPr>
            <p:ph type="title"/>
          </p:nvPr>
        </p:nvSpPr>
        <p:spPr>
          <a:xfrm>
            <a:off x="452047" y="715617"/>
            <a:ext cx="8596668" cy="896353"/>
          </a:xfrm>
        </p:spPr>
        <p:txBody>
          <a:bodyPr>
            <a:noAutofit/>
          </a:bodyPr>
          <a:lstStyle/>
          <a:p>
            <a:r>
              <a:rPr lang="en-US" sz="4400" b="1" dirty="0">
                <a:solidFill>
                  <a:schemeClr val="tx1"/>
                </a:solidFill>
                <a:latin typeface="Times New Roman" panose="02020603050405020304" pitchFamily="18" charset="0"/>
                <a:cs typeface="Times New Roman" panose="02020603050405020304" pitchFamily="18" charset="0"/>
              </a:rPr>
              <a:t>PROJECT TITLE</a:t>
            </a:r>
          </a:p>
        </p:txBody>
      </p:sp>
      <p:graphicFrame>
        <p:nvGraphicFramePr>
          <p:cNvPr id="4194304" name="Diagram 4"/>
          <p:cNvGraphicFramePr>
            <a:graphicFrameLocks/>
          </p:cNvGraphicFramePr>
          <p:nvPr/>
        </p:nvGraphicFramePr>
        <p:xfrm>
          <a:off x="702365" y="2623930"/>
          <a:ext cx="7368209" cy="12003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Title 1"/>
          <p:cNvSpPr>
            <a:spLocks noGrp="1"/>
          </p:cNvSpPr>
          <p:nvPr>
            <p:ph type="title"/>
          </p:nvPr>
        </p:nvSpPr>
        <p:spPr>
          <a:xfrm>
            <a:off x="491805" y="795130"/>
            <a:ext cx="8596668" cy="620035"/>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AGENDA</a:t>
            </a:r>
          </a:p>
        </p:txBody>
      </p:sp>
      <p:sp>
        <p:nvSpPr>
          <p:cNvPr id="1048611" name="Text Placeholder 2"/>
          <p:cNvSpPr>
            <a:spLocks noGrp="1"/>
          </p:cNvSpPr>
          <p:nvPr>
            <p:ph type="body" idx="1"/>
          </p:nvPr>
        </p:nvSpPr>
        <p:spPr>
          <a:xfrm>
            <a:off x="1905688" y="2021709"/>
            <a:ext cx="5551186" cy="320345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1.Problem Statement</a:t>
            </a:r>
          </a:p>
          <a:p>
            <a:r>
              <a:rPr lang="en-US" dirty="0">
                <a:solidFill>
                  <a:schemeClr val="tx1"/>
                </a:solidFill>
                <a:latin typeface="Times New Roman" panose="02020603050405020304" pitchFamily="18" charset="0"/>
                <a:cs typeface="Times New Roman" panose="02020603050405020304" pitchFamily="18" charset="0"/>
              </a:rPr>
              <a:t>2. Project Overview</a:t>
            </a:r>
          </a:p>
          <a:p>
            <a:r>
              <a:rPr lang="en-US" dirty="0">
                <a:solidFill>
                  <a:schemeClr val="tx1"/>
                </a:solidFill>
                <a:latin typeface="Times New Roman" panose="02020603050405020304" pitchFamily="18" charset="0"/>
                <a:cs typeface="Times New Roman" panose="02020603050405020304" pitchFamily="18" charset="0"/>
              </a:rPr>
              <a:t>3.End Users</a:t>
            </a:r>
          </a:p>
          <a:p>
            <a:r>
              <a:rPr lang="en-US" dirty="0">
                <a:solidFill>
                  <a:schemeClr val="tx1"/>
                </a:solidFill>
                <a:latin typeface="Times New Roman" panose="02020603050405020304" pitchFamily="18" charset="0"/>
                <a:cs typeface="Times New Roman" panose="02020603050405020304" pitchFamily="18" charset="0"/>
              </a:rPr>
              <a:t>4.Our Solution and Proposition</a:t>
            </a:r>
          </a:p>
          <a:p>
            <a:r>
              <a:rPr lang="en-US" dirty="0">
                <a:solidFill>
                  <a:schemeClr val="tx1"/>
                </a:solidFill>
                <a:latin typeface="Times New Roman" panose="02020603050405020304" pitchFamily="18" charset="0"/>
                <a:cs typeface="Times New Roman" panose="02020603050405020304" pitchFamily="18" charset="0"/>
              </a:rPr>
              <a:t>5. Dataset Description</a:t>
            </a:r>
          </a:p>
          <a:p>
            <a:r>
              <a:rPr lang="en-US" dirty="0">
                <a:solidFill>
                  <a:schemeClr val="tx1"/>
                </a:solidFill>
                <a:latin typeface="Times New Roman" panose="02020603050405020304" pitchFamily="18" charset="0"/>
                <a:cs typeface="Times New Roman" panose="02020603050405020304" pitchFamily="18" charset="0"/>
              </a:rPr>
              <a:t>6. Modelling Approach</a:t>
            </a:r>
          </a:p>
          <a:p>
            <a:r>
              <a:rPr lang="en-US" dirty="0">
                <a:solidFill>
                  <a:schemeClr val="tx1"/>
                </a:solidFill>
                <a:latin typeface="Times New Roman" panose="02020603050405020304" pitchFamily="18" charset="0"/>
                <a:cs typeface="Times New Roman" panose="02020603050405020304" pitchFamily="18" charset="0"/>
              </a:rPr>
              <a:t>7. Results and Discussion</a:t>
            </a:r>
          </a:p>
          <a:p>
            <a:r>
              <a:rPr lang="en-US" dirty="0">
                <a:solidFill>
                  <a:schemeClr val="tx1"/>
                </a:solidFill>
                <a:latin typeface="Times New Roman" panose="02020603050405020304" pitchFamily="18" charset="0"/>
                <a:cs typeface="Times New Roman" panose="02020603050405020304" pitchFamily="18" charset="0"/>
              </a:rPr>
              <a:t>8.Conclusion</a:t>
            </a:r>
          </a:p>
        </p:txBody>
      </p:sp>
      <p:cxnSp>
        <p:nvCxnSpPr>
          <p:cNvPr id="3145732" name="Straight Connector 7"/>
          <p:cNvCxnSpPr>
            <a:cxnSpLocks/>
          </p:cNvCxnSpPr>
          <p:nvPr/>
        </p:nvCxnSpPr>
        <p:spPr>
          <a:xfrm flipV="1">
            <a:off x="1789043" y="196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3" name="Straight Connector 10"/>
          <p:cNvCxnSpPr>
            <a:cxnSpLocks/>
          </p:cNvCxnSpPr>
          <p:nvPr/>
        </p:nvCxnSpPr>
        <p:spPr>
          <a:xfrm flipV="1">
            <a:off x="1789043" y="5773151"/>
            <a:ext cx="4717774" cy="2"/>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4" name="Straight Connector 12"/>
          <p:cNvCxnSpPr>
            <a:cxnSpLocks/>
          </p:cNvCxnSpPr>
          <p:nvPr/>
        </p:nvCxnSpPr>
        <p:spPr>
          <a:xfrm>
            <a:off x="1789043" y="1963151"/>
            <a:ext cx="0" cy="3810000"/>
          </a:xfrm>
          <a:prstGeom prst="line">
            <a:avLst/>
          </a:prstGeom>
        </p:spPr>
        <p:style>
          <a:lnRef idx="3">
            <a:schemeClr val="accent1"/>
          </a:lnRef>
          <a:fillRef idx="0">
            <a:schemeClr val="accent1"/>
          </a:fillRef>
          <a:effectRef idx="2">
            <a:schemeClr val="accent1"/>
          </a:effectRef>
          <a:fontRef idx="minor">
            <a:schemeClr val="tx1"/>
          </a:fontRef>
        </p:style>
      </p:cxnSp>
      <p:cxnSp>
        <p:nvCxnSpPr>
          <p:cNvPr id="3145735" name="Straight Connector 17"/>
          <p:cNvCxnSpPr>
            <a:cxnSpLocks/>
          </p:cNvCxnSpPr>
          <p:nvPr/>
        </p:nvCxnSpPr>
        <p:spPr>
          <a:xfrm>
            <a:off x="6506817" y="1963151"/>
            <a:ext cx="0" cy="381000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1"/>
          <p:cNvSpPr>
            <a:spLocks noGrp="1"/>
          </p:cNvSpPr>
          <p:nvPr>
            <p:ph type="title"/>
          </p:nvPr>
        </p:nvSpPr>
        <p:spPr>
          <a:xfrm>
            <a:off x="438796" y="609752"/>
            <a:ext cx="8596668" cy="860400"/>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PROBLEM STATEMENT</a:t>
            </a:r>
          </a:p>
        </p:txBody>
      </p:sp>
      <p:sp>
        <p:nvSpPr>
          <p:cNvPr id="1048613" name="Text Placeholder 3"/>
          <p:cNvSpPr>
            <a:spLocks noGrp="1"/>
          </p:cNvSpPr>
          <p:nvPr>
            <p:ph type="body" idx="1"/>
          </p:nvPr>
        </p:nvSpPr>
        <p:spPr>
          <a:xfrm>
            <a:off x="1028097" y="1959429"/>
            <a:ext cx="8596668" cy="3367943"/>
          </a:xfrm>
        </p:spPr>
        <p:txBody>
          <a:bodyPr>
            <a:noAutofit/>
          </a:bodyPr>
          <a:lstStyle/>
          <a:p>
            <a:pPr algn="just"/>
            <a:r>
              <a:rPr lang="en-GB" sz="2400" dirty="0">
                <a:solidFill>
                  <a:schemeClr val="tx1"/>
                </a:solidFill>
                <a:latin typeface="Times New Roman" panose="02020603050405020304" pitchFamily="18" charset="0"/>
                <a:cs typeface="Times New Roman" panose="02020603050405020304"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en-IN"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TextBox 1"/>
          <p:cNvSpPr txBox="1"/>
          <p:nvPr/>
        </p:nvSpPr>
        <p:spPr>
          <a:xfrm>
            <a:off x="601961" y="453669"/>
            <a:ext cx="7142922"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PROJECT OVERVIEW</a:t>
            </a:r>
          </a:p>
        </p:txBody>
      </p:sp>
      <p:sp>
        <p:nvSpPr>
          <p:cNvPr id="1048618" name="TextBox 3"/>
          <p:cNvSpPr txBox="1"/>
          <p:nvPr/>
        </p:nvSpPr>
        <p:spPr>
          <a:xfrm>
            <a:off x="1356810" y="1273316"/>
            <a:ext cx="7678333" cy="4714240"/>
          </a:xfrm>
          <a:prstGeom prst="rect">
            <a:avLst/>
          </a:prstGeom>
          <a:noFill/>
        </p:spPr>
        <p:txBody>
          <a:bodyPr wrap="square" anchor="t">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employee performance metrics to identify strengths, areas for improvement, and overall trends.</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PivotTables to summarize and categorize performance data.</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Compare individual employee performance against benchmarks or targets.   </a:t>
            </a:r>
            <a:endParaRPr lang="en-GB"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Analyze seasonal or project-specific performance variations. . </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 dashboards for easy visualization of performance metrics.</a:t>
            </a:r>
            <a:endParaRPr lang="en-GB"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Share analysis results with management for decision-making. </a:t>
            </a:r>
            <a:endParaRPr lang="en-GB"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TextBox 2"/>
          <p:cNvSpPr txBox="1"/>
          <p:nvPr/>
        </p:nvSpPr>
        <p:spPr>
          <a:xfrm>
            <a:off x="515573" y="790397"/>
            <a:ext cx="8865705"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WHO ARE THE END USERS?</a:t>
            </a:r>
          </a:p>
        </p:txBody>
      </p:sp>
      <p:sp>
        <p:nvSpPr>
          <p:cNvPr id="1048625" name="TextBox 3"/>
          <p:cNvSpPr txBox="1"/>
          <p:nvPr/>
        </p:nvSpPr>
        <p:spPr>
          <a:xfrm>
            <a:off x="2174119" y="1212404"/>
            <a:ext cx="6292548" cy="6847840"/>
          </a:xfrm>
          <a:prstGeom prst="rect">
            <a:avLst/>
          </a:prstGeom>
          <a:noFill/>
        </p:spPr>
        <p:txBody>
          <a:bodyPr wrap="square" anchor="t">
            <a:spAutoFit/>
          </a:bodyPr>
          <a:lstStyle/>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Human Resources Team</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Managers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Executives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Training and Development Teams</a:t>
            </a: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GB" sz="2400" dirty="0">
                <a:latin typeface="Times New Roman" panose="02020603050405020304" pitchFamily="18" charset="0"/>
                <a:cs typeface="Times New Roman" panose="02020603050405020304" pitchFamily="18" charset="0"/>
              </a:rPr>
              <a:t>Compensation and Benefits Teams </a:t>
            </a:r>
          </a:p>
          <a:p>
            <a:r>
              <a:rPr lang="en-GB" sz="2400" dirty="0">
                <a:latin typeface="Times New Roman" panose="02020603050405020304" pitchFamily="18" charset="0"/>
                <a:cs typeface="Times New Roman" panose="02020603050405020304" pitchFamily="18" charset="0"/>
              </a:rPr>
              <a:t>                                                                                                                         6.    Performance Review Committees</a:t>
            </a: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GB" sz="24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
        <p:nvSpPr>
          <p:cNvPr id="1048626" name="TextBox 5"/>
          <p:cNvSpPr txBox="1"/>
          <p:nvPr/>
        </p:nvSpPr>
        <p:spPr>
          <a:xfrm>
            <a:off x="5187647" y="2514600"/>
            <a:ext cx="1828800" cy="358141"/>
          </a:xfrm>
          <a:prstGeom prst="rect">
            <a:avLst/>
          </a:prstGeom>
          <a:noFill/>
        </p:spPr>
        <p:txBody>
          <a:bodyPr wrap="square" rtlCol="0">
            <a:spAutoFit/>
          </a:bodyPr>
          <a:lstStyle/>
          <a:p>
            <a:pPr algn="l"/>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TextBox 1"/>
          <p:cNvSpPr txBox="1"/>
          <p:nvPr/>
        </p:nvSpPr>
        <p:spPr>
          <a:xfrm>
            <a:off x="225287" y="291548"/>
            <a:ext cx="903798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OUR SOLUTION AND ITS VALUE PROPOSITION</a:t>
            </a:r>
          </a:p>
        </p:txBody>
      </p:sp>
      <p:sp>
        <p:nvSpPr>
          <p:cNvPr id="1048628" name="TextBox 9"/>
          <p:cNvSpPr txBox="1"/>
          <p:nvPr/>
        </p:nvSpPr>
        <p:spPr>
          <a:xfrm>
            <a:off x="1182229" y="1164460"/>
            <a:ext cx="7393293" cy="5577840"/>
          </a:xfrm>
          <a:prstGeom prst="rect">
            <a:avLst/>
          </a:prstGeom>
          <a:noFill/>
        </p:spPr>
        <p:txBody>
          <a:bodyPr wrap="square" anchor="t">
            <a:spAutoFit/>
          </a:bodyPr>
          <a:lstStyle/>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a:t>
            </a:r>
            <a:r>
              <a:rPr lang="en-GB" sz="2000" dirty="0">
                <a:latin typeface="Times New Roman" panose="02020603050405020304" pitchFamily="18" charset="0"/>
                <a:cs typeface="Times New Roman" panose="02020603050405020304" pitchFamily="18" charset="0"/>
              </a:rPr>
              <a:t>l</a:t>
            </a:r>
            <a:r>
              <a:rPr lang="en-US" sz="2000" dirty="0" err="1">
                <a:latin typeface="Times New Roman" panose="02020603050405020304" pitchFamily="18" charset="0"/>
                <a:cs typeface="Times New Roman" panose="02020603050405020304" pitchFamily="18" charset="0"/>
              </a:rPr>
              <a:t>exibility</a:t>
            </a:r>
            <a:r>
              <a:rPr lang="en-US" sz="2000" dirty="0">
                <a:latin typeface="Times New Roman" panose="02020603050405020304" pitchFamily="18" charset="0"/>
                <a:cs typeface="Times New Roman" panose="02020603050405020304" pitchFamily="18" charset="0"/>
              </a:rPr>
              <a:t> to adapt the analysis to different roles, departments, or performance criteria, ensuring relevance and accuracy in evaluations</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Solution Data-driven analysis that support performance reviews, promotions, compensation decisions, and targeted training.</a:t>
            </a:r>
            <a:endParaRPr lang="en-GB" sz="2000" dirty="0">
              <a:latin typeface="Times New Roman" panose="02020603050405020304" pitchFamily="18" charset="0"/>
              <a:cs typeface="Times New Roman" panose="02020603050405020304" pitchFamily="18" charset="0"/>
            </a:endParaRPr>
          </a:p>
          <a:p>
            <a:pPr algn="just"/>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Solutions The ability to analyze both current and historical performance data, with periodic updates to keep information.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Saves time and reduces the risk of human error, ensuring consistent and reliable reporting across the organization.</a:t>
            </a:r>
            <a:endParaRPr lang="en-GB"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endParaRPr lang="en-GB"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Value Proposition Ensures the tool evolves with the organization's needs, staying relevant and effective in a dynamic work environment.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TextBox 1"/>
          <p:cNvSpPr txBox="1"/>
          <p:nvPr/>
        </p:nvSpPr>
        <p:spPr>
          <a:xfrm>
            <a:off x="417759" y="627374"/>
            <a:ext cx="8004314" cy="584775"/>
          </a:xfrm>
          <a:prstGeom prst="rect">
            <a:avLst/>
          </a:prstGeom>
          <a:noFill/>
        </p:spPr>
        <p:txBody>
          <a:bodyPr wrap="square" rtlCol="0">
            <a:spAutoFit/>
          </a:bodyPr>
          <a:lstStyle/>
          <a:p>
            <a:r>
              <a:rPr lang="en-US" sz="3200" b="1" dirty="0">
                <a:latin typeface="Times New Roman" panose="02020603050405020304"/>
              </a:rPr>
              <a:t>DATASET DESCRIPTION</a:t>
            </a:r>
          </a:p>
        </p:txBody>
      </p:sp>
      <p:sp>
        <p:nvSpPr>
          <p:cNvPr id="1048630" name="TextBox 2"/>
          <p:cNvSpPr txBox="1"/>
          <p:nvPr/>
        </p:nvSpPr>
        <p:spPr>
          <a:xfrm>
            <a:off x="1012844" y="1603513"/>
            <a:ext cx="7699514" cy="4053840"/>
          </a:xfrm>
          <a:prstGeom prst="rect">
            <a:avLst/>
          </a:prstGeom>
          <a:noFill/>
        </p:spPr>
        <p:txBody>
          <a:bodyPr wrap="square" rtlCol="0">
            <a:spAutoFit/>
          </a:bodyPr>
          <a:lstStyle/>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EMPLOYEE ID</a:t>
            </a:r>
            <a:r>
              <a:rPr lang="en-US" sz="2000" dirty="0">
                <a:latin typeface="Times New Roman" panose="02020603050405020304" pitchFamily="18" charset="0"/>
                <a:cs typeface="Times New Roman" panose="02020603050405020304" pitchFamily="18" charset="0"/>
              </a:rPr>
              <a:t>: Unique identifier for each employee in the    organization.</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NAME</a:t>
            </a:r>
            <a:r>
              <a:rPr lang="en-US" sz="2000" dirty="0">
                <a:latin typeface="Times New Roman" panose="02020603050405020304" pitchFamily="18" charset="0"/>
                <a:cs typeface="Times New Roman" panose="02020603050405020304" pitchFamily="18" charset="0"/>
              </a:rPr>
              <a:t>: The first name of the employee.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PAY ZONE</a:t>
            </a:r>
            <a:r>
              <a:rPr lang="en-US" sz="2000" dirty="0">
                <a:latin typeface="Times New Roman" panose="02020603050405020304" pitchFamily="18" charset="0"/>
                <a:cs typeface="Times New Roman" panose="02020603050405020304" pitchFamily="18" charset="0"/>
              </a:rPr>
              <a:t>: The pay zone or salary band to which the employee's compensation falls.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DEPARTMENT TYPE</a:t>
            </a:r>
            <a:r>
              <a:rPr lang="en-US" sz="2000" dirty="0">
                <a:latin typeface="Times New Roman" panose="02020603050405020304" pitchFamily="18" charset="0"/>
                <a:cs typeface="Times New Roman" panose="02020603050405020304" pitchFamily="18" charset="0"/>
              </a:rPr>
              <a:t>: The broader category or type of department the employee's work is associated with.</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CURRENT EMPLOYEE RATING</a:t>
            </a:r>
            <a:r>
              <a:rPr lang="en-US" sz="2000" dirty="0">
                <a:latin typeface="Times New Roman" panose="02020603050405020304" pitchFamily="18" charset="0"/>
                <a:cs typeface="Times New Roman" panose="02020603050405020304" pitchFamily="18" charset="0"/>
              </a:rPr>
              <a:t>: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TextBox 1"/>
          <p:cNvSpPr txBox="1"/>
          <p:nvPr/>
        </p:nvSpPr>
        <p:spPr>
          <a:xfrm>
            <a:off x="543338" y="320213"/>
            <a:ext cx="6520070" cy="584775"/>
          </a:xfrm>
          <a:prstGeom prst="rect">
            <a:avLst/>
          </a:prstGeom>
          <a:noFill/>
        </p:spPr>
        <p:txBody>
          <a:bodyPr wrap="square" rtlCol="0">
            <a:spAutoFit/>
          </a:bodyPr>
          <a:lstStyle/>
          <a:p>
            <a:r>
              <a:rPr lang="en-US" sz="3200" b="1" dirty="0">
                <a:latin typeface="Times New Roman" panose="02020603050405020304"/>
              </a:rPr>
              <a:t>MODELLING</a:t>
            </a:r>
          </a:p>
        </p:txBody>
      </p:sp>
      <p:sp>
        <p:nvSpPr>
          <p:cNvPr id="1048632" name="TextBox 4"/>
          <p:cNvSpPr txBox="1"/>
          <p:nvPr/>
        </p:nvSpPr>
        <p:spPr>
          <a:xfrm>
            <a:off x="1303262" y="1166842"/>
            <a:ext cx="7538355" cy="5069840"/>
          </a:xfrm>
          <a:prstGeom prst="rect">
            <a:avLst/>
          </a:prstGeom>
          <a:noFill/>
        </p:spPr>
        <p:txBody>
          <a:bodyPr wrap="square">
            <a:spAutoFit/>
          </a:bodyPr>
          <a:lstStyle/>
          <a:p>
            <a:pPr algn="just"/>
            <a:r>
              <a:rPr lang="en-US" sz="2400" dirty="0">
                <a:latin typeface="Times New Roman" panose="02020603050405020304"/>
              </a:rPr>
              <a:t>DATA SET</a:t>
            </a:r>
            <a:r>
              <a:rPr lang="en-GB" sz="2400" dirty="0">
                <a:latin typeface="Times New Roman" panose="02020603050405020304"/>
              </a:rPr>
              <a:t>:</a:t>
            </a:r>
            <a:r>
              <a:rPr lang="en-US" sz="2400" dirty="0">
                <a:latin typeface="Times New Roman" panose="02020603050405020304"/>
              </a:rPr>
              <a:t> </a:t>
            </a:r>
            <a:r>
              <a:rPr lang="en-US" sz="2400" dirty="0" err="1">
                <a:latin typeface="Times New Roman" panose="02020603050405020304"/>
              </a:rPr>
              <a:t>Kaggle</a:t>
            </a:r>
            <a:r>
              <a:rPr lang="en-US" sz="2400" dirty="0">
                <a:latin typeface="Times New Roman" panose="02020603050405020304"/>
              </a:rPr>
              <a:t>, Employee dataset </a:t>
            </a:r>
            <a:endParaRPr lang="en-GB" sz="2400" dirty="0">
              <a:latin typeface="Times New Roman" panose="02020603050405020304"/>
            </a:endParaRPr>
          </a:p>
          <a:p>
            <a:pPr algn="just"/>
            <a:endParaRPr lang="en-GB" sz="2400" dirty="0">
              <a:latin typeface="Times New Roman" panose="02020603050405020304"/>
            </a:endParaRPr>
          </a:p>
          <a:p>
            <a:pPr algn="just"/>
            <a:r>
              <a:rPr lang="en-GB" sz="2400" dirty="0">
                <a:latin typeface="Times New Roman" panose="02020603050405020304"/>
              </a:rPr>
              <a:t>FEATURE </a:t>
            </a:r>
            <a:r>
              <a:rPr lang="en-US" sz="2400" dirty="0">
                <a:latin typeface="Times New Roman" panose="02020603050405020304"/>
              </a:rPr>
              <a:t>SELECTION: Slicer, Conditional Formatting, </a:t>
            </a:r>
            <a:r>
              <a:rPr lang="en-US" sz="2400" dirty="0" err="1">
                <a:latin typeface="Times New Roman" panose="02020603050405020304"/>
              </a:rPr>
              <a:t>Designin</a:t>
            </a:r>
            <a:r>
              <a:rPr lang="en-GB" sz="2400" dirty="0">
                <a:latin typeface="Times New Roman" panose="02020603050405020304"/>
              </a:rPr>
              <a:t>g</a:t>
            </a:r>
          </a:p>
          <a:p>
            <a:pPr algn="just"/>
            <a:r>
              <a:rPr lang="en-US" sz="2400" dirty="0">
                <a:latin typeface="Times New Roman" panose="02020603050405020304"/>
              </a:rPr>
              <a:t> </a:t>
            </a:r>
            <a:endParaRPr lang="en-GB" sz="2400" dirty="0">
              <a:latin typeface="Times New Roman" panose="02020603050405020304"/>
            </a:endParaRPr>
          </a:p>
          <a:p>
            <a:pPr algn="just"/>
            <a:r>
              <a:rPr lang="en-US" sz="2400" dirty="0">
                <a:latin typeface="Times New Roman" panose="02020603050405020304"/>
              </a:rPr>
              <a:t>DATA CLEANING Missing values, Irrelevant data, Correct Errors, Remove Unnecessary Columns and Rows </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PIVOT TABLE: Employee ID, First Name, Performance Score.</a:t>
            </a:r>
            <a:endParaRPr lang="en-GB" sz="2400" dirty="0">
              <a:latin typeface="Times New Roman" panose="02020603050405020304"/>
            </a:endParaRPr>
          </a:p>
          <a:p>
            <a:pPr algn="just"/>
            <a:endParaRPr lang="en-GB" sz="2400" dirty="0">
              <a:latin typeface="Times New Roman" panose="02020603050405020304"/>
            </a:endParaRPr>
          </a:p>
          <a:p>
            <a:pPr algn="just"/>
            <a:r>
              <a:rPr lang="en-US" sz="2400" dirty="0">
                <a:latin typeface="Times New Roman" panose="02020603050405020304"/>
              </a:rPr>
              <a:t> CHART: Report of Employee Performance based on their Current Ratings is resented as Column Chart</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4285F4"/>
    </a:accent1>
    <a:accent2>
      <a:srgbClr val="EA4335"/>
    </a:accent2>
    <a:accent3>
      <a:srgbClr val="FBBC04"/>
    </a:accent3>
    <a:accent4>
      <a:srgbClr val="34A853"/>
    </a:accent4>
    <a:accent5>
      <a:srgbClr val="FF6D01"/>
    </a:accent5>
    <a:accent6>
      <a:srgbClr val="46BDC6"/>
    </a:accent6>
    <a:hlink>
      <a:srgbClr val="1155CC"/>
    </a:hlink>
    <a:folHlink>
      <a:srgbClr val="1155CC"/>
    </a:folHlink>
  </a:clrScheme>
  <a:fontScheme name="Sheets">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Employee Performance Analysis Using Excel</vt:lpstr>
      <vt:lpstr>PROJECT TITLE</vt:lpstr>
      <vt:lpstr>AGENDA</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Pooja Kaviram</cp:lastModifiedBy>
  <cp:revision>1</cp:revision>
  <dcterms:created xsi:type="dcterms:W3CDTF">2024-08-20T13:32:52Z</dcterms:created>
  <dcterms:modified xsi:type="dcterms:W3CDTF">2024-11-18T14:59:44Z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29fafb2abce0425a8a0011c92b08dce6</vt:lpwstr>
  </property>
</Properties>
</file>