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4" r:id="rId14"/>
    <p:sldId id="265" r:id="rId15"/>
    <p:sldId id="275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avit\Desktop\pooja%20excel%202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avit\Desktop\pooja%20excel%2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[pooja excel 2.xlsx]Sheet2!PivotTable1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'[pooja excel 2.xlsx]Sheet2'!$B$5:$B$7</c:f>
              <c:strCache>
                <c:ptCount val="1"/>
                <c:pt idx="0">
                  <c:v>Count of EmployeeType - average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0000">
                  <a:schemeClr val="accent1"/>
                </a:gs>
              </a:gsLst>
              <a:lin ang="54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'[pooja excel 2.xlsx]Sheet2'!$A$8:$A$18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'[pooja excel 2.xlsx]Sheet2'!$B$8:$B$18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1"/>
          <c:order val="1"/>
          <c:tx>
            <c:strRef>
              <c:f>'[pooja excel 2.xlsx]Sheet2'!$C$5:$C$7</c:f>
              <c:strCache>
                <c:ptCount val="1"/>
                <c:pt idx="0">
                  <c:v>Count of EmployeeType - excellent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0000">
                  <a:schemeClr val="accent2"/>
                </a:gs>
              </a:gsLst>
              <a:lin ang="54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'[pooja excel 2.xlsx]Sheet2'!$A$8:$A$18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'[pooja excel 2.xlsx]Sheet2'!$C$8:$C$18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ser>
          <c:idx val="2"/>
          <c:order val="2"/>
          <c:tx>
            <c:strRef>
              <c:f>'[pooja excel 2.xlsx]Sheet2'!$D$5:$D$7</c:f>
              <c:strCache>
                <c:ptCount val="1"/>
                <c:pt idx="0">
                  <c:v>Count of EmployeeType - good</c:v>
                </c:pt>
              </c:strCache>
            </c:strRef>
          </c:tx>
          <c:spPr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90000">
                  <a:schemeClr val="accent3"/>
                </a:gs>
              </a:gsLst>
              <a:lin ang="5400000" scaled="0"/>
            </a:gradFill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3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'[pooja excel 2.xlsx]Sheet2'!$A$8:$A$18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'[pooja excel 2.xlsx]Sheet2'!$D$8:$D$18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3"/>
          <c:order val="3"/>
          <c:tx>
            <c:strRef>
              <c:f>'[pooja excel 2.xlsx]Sheet2'!$E$5:$E$7</c:f>
              <c:strCache>
                <c:ptCount val="1"/>
                <c:pt idx="0">
                  <c:v>Count of EmployeeType - poor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90000">
                  <a:schemeClr val="accent4"/>
                </a:gs>
              </a:gsLst>
              <a:lin ang="5400000" scaled="0"/>
            </a:gradFill>
            <a:ln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4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'[pooja excel 2.xlsx]Sheet2'!$A$8:$A$18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'[pooja excel 2.xlsx]Sheet2'!$E$8:$E$18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4"/>
          <c:order val="4"/>
          <c:tx>
            <c:strRef>
              <c:f>'[pooja excel 2.xlsx]Sheet2'!$F$5:$F$7</c:f>
              <c:strCache>
                <c:ptCount val="1"/>
                <c:pt idx="0">
                  <c:v>Count of FirstName - average</c:v>
                </c:pt>
              </c:strCache>
            </c:strRef>
          </c:tx>
          <c:spPr>
            <a:gradFill>
              <a:gsLst>
                <a:gs pos="0">
                  <a:schemeClr val="accent5">
                    <a:lumMod val="40000"/>
                    <a:lumOff val="60000"/>
                  </a:schemeClr>
                </a:gs>
                <a:gs pos="90000">
                  <a:schemeClr val="accent5"/>
                </a:gs>
              </a:gsLst>
              <a:lin ang="5400000" scaled="0"/>
            </a:gradFill>
            <a:ln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5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'[pooja excel 2.xlsx]Sheet2'!$A$8:$A$18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'[pooja excel 2.xlsx]Sheet2'!$F$8:$F$18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5"/>
          <c:order val="5"/>
          <c:tx>
            <c:strRef>
              <c:f>'[pooja excel 2.xlsx]Sheet2'!$G$5:$G$7</c:f>
              <c:strCache>
                <c:ptCount val="1"/>
                <c:pt idx="0">
                  <c:v>Count of FirstName - excellent</c:v>
                </c:pt>
              </c:strCache>
            </c:strRef>
          </c:tx>
          <c:spPr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90000">
                  <a:schemeClr val="accent6"/>
                </a:gs>
              </a:gsLst>
              <a:lin ang="5400000" scaled="0"/>
            </a:gradFill>
            <a:ln>
              <a:gradFill>
                <a:gsLst>
                  <a:gs pos="0">
                    <a:schemeClr val="accent6"/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6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'[pooja excel 2.xlsx]Sheet2'!$A$8:$A$18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'[pooja excel 2.xlsx]Sheet2'!$G$8:$G$18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ser>
          <c:idx val="6"/>
          <c:order val="6"/>
          <c:tx>
            <c:strRef>
              <c:f>'[pooja excel 2.xlsx]Sheet2'!$H$5:$H$7</c:f>
              <c:strCache>
                <c:ptCount val="1"/>
                <c:pt idx="0">
                  <c:v>Count of FirstName - good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60000"/>
                    <a:lumMod val="40000"/>
                    <a:lumOff val="60000"/>
                  </a:schemeClr>
                </a:gs>
                <a:gs pos="90000">
                  <a:schemeClr val="accent1">
                    <a:lumMod val="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60000"/>
                    </a:schemeClr>
                  </a:gs>
                  <a:gs pos="100000">
                    <a:schemeClr val="accent1">
                      <a:lumMod val="60000"/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60000"/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'[pooja excel 2.xlsx]Sheet2'!$A$8:$A$18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'[pooja excel 2.xlsx]Sheet2'!$H$8:$H$18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7"/>
          <c:order val="7"/>
          <c:tx>
            <c:strRef>
              <c:f>'[pooja excel 2.xlsx]Sheet2'!$I$5:$I$7</c:f>
              <c:strCache>
                <c:ptCount val="1"/>
                <c:pt idx="0">
                  <c:v>Count of FirstName - poor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60000"/>
                    <a:lumMod val="40000"/>
                    <a:lumOff val="60000"/>
                  </a:schemeClr>
                </a:gs>
                <a:gs pos="9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2">
                      <a:lumMod val="60000"/>
                    </a:schemeClr>
                  </a:gs>
                  <a:gs pos="100000">
                    <a:schemeClr val="accent2">
                      <a:lumMod val="60000"/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60000"/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'[pooja excel 2.xlsx]Sheet2'!$A$8:$A$18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'[pooja excel 2.xlsx]Sheet2'!$I$8:$I$18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881755160"/>
        <c:axId val="870479175"/>
      </c:barChart>
      <c:catAx>
        <c:axId val="8817551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0479175"/>
        <c:crosses val="autoZero"/>
        <c:auto val="1"/>
        <c:lblAlgn val="ctr"/>
        <c:lblOffset val="100"/>
        <c:noMultiLvlLbl val="0"/>
      </c:catAx>
      <c:valAx>
        <c:axId val="870479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1755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[pooja excel 2.xlsx]Sheet2!PivotTable1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0254474510136568"/>
          <c:y val="0.0953514421730608"/>
          <c:w val="0.893544829926202"/>
          <c:h val="0.862083450014002"/>
        </c:manualLayout>
      </c:layout>
      <c:pie3DChart>
        <c:varyColors val="1"/>
        <c:ser>
          <c:idx val="0"/>
          <c:order val="0"/>
          <c:tx>
            <c:strRef>
              <c:f>'[pooja excel 2.xlsx]Sheet2'!$B$5:$B$7</c:f>
              <c:strCache>
                <c:ptCount val="1"/>
                <c:pt idx="0">
                  <c:v>Count of EmployeeType - average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'[pooja excel 2.xlsx]Sheet2'!$A$8:$A$18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'[pooja excel 2.xlsx]Sheet2'!$B$8:$B$18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1"/>
          <c:order val="1"/>
          <c:tx>
            <c:strRef>
              <c:f>'[pooja excel 2.xlsx]Sheet2'!$C$5:$C$7</c:f>
              <c:strCache>
                <c:ptCount val="1"/>
                <c:pt idx="0">
                  <c:v>Count of EmployeeType - excellent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'[pooja excel 2.xlsx]Sheet2'!$A$8:$A$18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'[pooja excel 2.xlsx]Sheet2'!$C$8:$C$18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ser>
          <c:idx val="2"/>
          <c:order val="2"/>
          <c:tx>
            <c:strRef>
              <c:f>'[pooja excel 2.xlsx]Sheet2'!$D$5:$D$7</c:f>
              <c:strCache>
                <c:ptCount val="1"/>
                <c:pt idx="0">
                  <c:v>Count of EmployeeType - good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'[pooja excel 2.xlsx]Sheet2'!$A$8:$A$18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'[pooja excel 2.xlsx]Sheet2'!$D$8:$D$18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3"/>
          <c:order val="3"/>
          <c:tx>
            <c:strRef>
              <c:f>'[pooja excel 2.xlsx]Sheet2'!$E$5:$E$7</c:f>
              <c:strCache>
                <c:ptCount val="1"/>
                <c:pt idx="0">
                  <c:v>Count of EmployeeType - poor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'[pooja excel 2.xlsx]Sheet2'!$A$8:$A$18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'[pooja excel 2.xlsx]Sheet2'!$E$8:$E$18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4"/>
          <c:order val="4"/>
          <c:tx>
            <c:strRef>
              <c:f>'[pooja excel 2.xlsx]Sheet2'!$F$5:$F$7</c:f>
              <c:strCache>
                <c:ptCount val="1"/>
                <c:pt idx="0">
                  <c:v>Count of FirstName - average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'[pooja excel 2.xlsx]Sheet2'!$A$8:$A$18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'[pooja excel 2.xlsx]Sheet2'!$F$8:$F$18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5"/>
          <c:order val="5"/>
          <c:tx>
            <c:strRef>
              <c:f>'[pooja excel 2.xlsx]Sheet2'!$G$5:$G$7</c:f>
              <c:strCache>
                <c:ptCount val="1"/>
                <c:pt idx="0">
                  <c:v>Count of FirstName - excellent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'[pooja excel 2.xlsx]Sheet2'!$A$8:$A$18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'[pooja excel 2.xlsx]Sheet2'!$G$8:$G$18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ser>
          <c:idx val="6"/>
          <c:order val="6"/>
          <c:tx>
            <c:strRef>
              <c:f>'[pooja excel 2.xlsx]Sheet2'!$H$5:$H$7</c:f>
              <c:strCache>
                <c:ptCount val="1"/>
                <c:pt idx="0">
                  <c:v>Count of FirstName - good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'[pooja excel 2.xlsx]Sheet2'!$A$8:$A$18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'[pooja excel 2.xlsx]Sheet2'!$H$8:$H$18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7"/>
          <c:order val="7"/>
          <c:tx>
            <c:strRef>
              <c:f>'[pooja excel 2.xlsx]Sheet2'!$I$5:$I$7</c:f>
              <c:strCache>
                <c:ptCount val="1"/>
                <c:pt idx="0">
                  <c:v>Count of FirstName - poor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'[pooja excel 2.xlsx]Sheet2'!$A$8:$A$18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'[pooja excel 2.xlsx]Sheet2'!$I$8:$I$18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54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516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NAME:POOJA.M</a:t>
            </a:r>
            <a:endParaRPr lang="en-US" sz="2400" dirty="0"/>
          </a:p>
          <a:p>
            <a:r>
              <a:rPr lang="en-US" sz="2400" dirty="0"/>
              <a:t>REGISTER NO:122203088{unm14512022h26}</a:t>
            </a:r>
            <a:endParaRPr lang="en-US" sz="2400" dirty="0"/>
          </a:p>
          <a:p>
            <a:r>
              <a:rPr lang="en-US" sz="2400" dirty="0"/>
              <a:t>DEPARTMENT:BCOM CORPORATE SECRETARYSHIP</a:t>
            </a:r>
            <a:endParaRPr lang="en-US" sz="2400" dirty="0"/>
          </a:p>
          <a:p>
            <a:r>
              <a:rPr lang="en-US" sz="2400" dirty="0"/>
              <a:t>COLLEGE:MAHALASHMI WOMENS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609600" y="1377315"/>
            <a:ext cx="8924925" cy="4909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Data Collection: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 Downloaded the data from edunet student’s dashboard.</a:t>
            </a:r>
            <a:endParaRPr lang="en-US" sz="2800"/>
          </a:p>
          <a:p>
            <a:pPr indent="0">
              <a:buFont typeface="Arial" panose="020B0604020202020204" pitchFamily="34" charset="0"/>
              <a:buNone/>
            </a:pPr>
            <a:r>
              <a:rPr lang="en-US" sz="2800"/>
              <a:t>Feature Collection: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Highlighted data which is required using the fill option.</a:t>
            </a:r>
            <a:endParaRPr lang="en-US" sz="2800"/>
          </a:p>
          <a:p>
            <a:pPr indent="0">
              <a:buNone/>
            </a:pPr>
            <a:r>
              <a:rPr lang="en-US" sz="2800"/>
              <a:t>Data Cleaning: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Identified the missing values using conditionl formatting.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Removed/Filtered the missing data using filter-filter by colour.</a:t>
            </a:r>
            <a:endParaRPr lang="en-US" sz="2800"/>
          </a:p>
          <a:p>
            <a:pPr indent="0">
              <a:buNone/>
            </a:pPr>
            <a:r>
              <a:rPr lang="en-US" sz="2800"/>
              <a:t>Performance Level: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Performance Analysis is based on Department type</a:t>
            </a:r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609600"/>
            <a:ext cx="9261475" cy="4688840"/>
          </a:xfrm>
        </p:spPr>
        <p:txBody>
          <a:bodyPr>
            <a:noAutofit/>
          </a:bodyPr>
          <a:p>
            <a:r>
              <a:rPr lang="en-US" sz="2800"/>
              <a:t>Summary: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Pivot Table is created to summarise the data.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Row labels -  It is considered as department type.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Column labels - describe the performance level.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Fliter - By gender where I prefered the male employees in this data.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Values -To make a count used first name for count of employees in each field.</a:t>
            </a:r>
            <a:endParaRPr lang="en-US" sz="2800"/>
          </a:p>
          <a:p>
            <a:pPr indent="0">
              <a:buNone/>
            </a:pPr>
            <a:r>
              <a:rPr lang="en-US" sz="2800"/>
              <a:t>Visualization: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Used the graph chart to analyze the employees (in units) in the department type category.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Used the pie chart to analyze the employees overall percentage in the department type category.</a:t>
            </a:r>
            <a:endParaRPr 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3630" y="23520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1927225" y="1388745"/>
          <a:ext cx="6581775" cy="460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1828800" y="1371600"/>
          <a:ext cx="7486015" cy="453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0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982470"/>
            <a:ext cx="7348855" cy="3544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“In Conclusion, the employee performance analysis tool developed using Excel has successfully streamlined the process of tracking,analyzing,and visualizing employee performance data. The tool has enabled HR personnel to: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Easily track employee performance over time .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identify areas for improvement and strengths.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Make data-driven decisions on deveelopment,promotions,and incentives.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304800" y="1447800"/>
            <a:ext cx="7514590" cy="4854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/>
              <a:t>“Develop an Excel tool to analyze employee performance,tracking job roles,departments,ratings,and feedback.Calculate KPIs,visualize trends, and generate reports for data-driven decisions on development,promotions,and incentives.Ensure data accuracy, security,and ease of use for HR personnel and stakeholders”.</a:t>
            </a:r>
            <a:endParaRPr 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97535" y="1741170"/>
            <a:ext cx="8470265" cy="4493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an Excel-based employee performance analysis tool to track,analyze,and visualize performance data.The project involves designing a use-friendly dashboard ,developing formulas and charts,and generating reports to facilitate informed HR decisions . The tool will enchance performance management ,identify areas for improvement , and support strategic workforce planning .”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369060" y="1851025"/>
            <a:ext cx="7591425" cy="4109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sz="4400"/>
              <a:t>IT Companies</a:t>
            </a:r>
            <a:endParaRPr lang="en-US" sz="44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4400"/>
              <a:t>Banks</a:t>
            </a:r>
            <a:endParaRPr lang="en-US" sz="44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4400"/>
              <a:t>Industries</a:t>
            </a:r>
            <a:endParaRPr lang="en-US" sz="44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4400"/>
              <a:t>Human Resource Development</a:t>
            </a:r>
            <a:endParaRPr lang="en-US"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971800" y="2133600"/>
            <a:ext cx="6453505" cy="3715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sz="3200"/>
              <a:t>Conditional Formatting.</a:t>
            </a:r>
            <a:endParaRPr lang="en-US" sz="32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3200"/>
              <a:t>Filtering.</a:t>
            </a:r>
            <a:endParaRPr lang="en-US" sz="32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3200"/>
              <a:t>Formula used to identify performance level.</a:t>
            </a:r>
            <a:endParaRPr lang="en-US" sz="32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3200"/>
              <a:t>Pivot Table.</a:t>
            </a:r>
            <a:endParaRPr lang="en-US" sz="32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3200"/>
              <a:t>Summarising.</a:t>
            </a:r>
            <a:endParaRPr lang="en-US" sz="32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3200"/>
              <a:t>Piechart or Bar graph.</a:t>
            </a:r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524000" y="1807210"/>
            <a:ext cx="5549265" cy="3243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23545" y="1143635"/>
            <a:ext cx="10239375" cy="6985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sz="3200">
                <a:sym typeface="+mn-ea"/>
              </a:rPr>
              <a:t>1.Employee Data downloaded from Edunet Dashboard.</a:t>
            </a:r>
            <a:endParaRPr lang="en-US" sz="3200"/>
          </a:p>
          <a:p>
            <a:pPr indent="0">
              <a:buFont typeface="Wingdings" panose="05000000000000000000" charset="0"/>
              <a:buNone/>
            </a:pPr>
            <a:r>
              <a:rPr lang="en-US" sz="3200">
                <a:sym typeface="+mn-ea"/>
              </a:rPr>
              <a:t>Features total 26 Features were available in that 11 2.Features are considered.</a:t>
            </a:r>
            <a:endParaRPr lang="en-US" sz="32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3200">
                <a:sym typeface="+mn-ea"/>
              </a:rPr>
              <a:t>Title</a:t>
            </a:r>
            <a:endParaRPr lang="en-US" sz="32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3200">
                <a:sym typeface="+mn-ea"/>
              </a:rPr>
              <a:t>Payzone</a:t>
            </a:r>
            <a:endParaRPr lang="en-US" sz="32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3200">
                <a:sym typeface="+mn-ea"/>
              </a:rPr>
              <a:t>GenderCode</a:t>
            </a:r>
            <a:endParaRPr lang="en-US" sz="32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3200">
                <a:sym typeface="+mn-ea"/>
              </a:rPr>
              <a:t>Values</a:t>
            </a:r>
            <a:endParaRPr lang="en-US" sz="32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3200">
                <a:sym typeface="+mn-ea"/>
              </a:rPr>
              <a:t>Performance Level</a:t>
            </a:r>
            <a:endParaRPr lang="en-US" sz="32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3200">
                <a:sym typeface="+mn-ea"/>
              </a:rPr>
              <a:t>Business unit</a:t>
            </a:r>
            <a:endParaRPr lang="en-US" sz="32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3200">
                <a:sym typeface="+mn-ea"/>
              </a:rPr>
              <a:t>Count of employee</a:t>
            </a:r>
            <a:endParaRPr lang="en-US" sz="32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3200">
                <a:sym typeface="+mn-ea"/>
              </a:rPr>
              <a:t>Count of Firstname</a:t>
            </a:r>
            <a:endParaRPr lang="en-US" sz="3200"/>
          </a:p>
          <a:p>
            <a:pPr marL="342900" indent="-342900">
              <a:buFont typeface="Wingdings" panose="05000000000000000000" charset="0"/>
              <a:buChar char="Ø"/>
            </a:pPr>
            <a:endParaRPr 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895600" y="2359660"/>
            <a:ext cx="6970395" cy="3148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/>
              <a:t>To identify the Performance Level.</a:t>
            </a:r>
            <a:endParaRPr lang="en-US" sz="3600"/>
          </a:p>
          <a:p>
            <a:r>
              <a:rPr lang="en-US" sz="3600"/>
              <a:t>=IFS(K8&gt;=5,”excellent”,K8&gt;=4,”good”,K8&gt;=3,”average”,TRUE,”poor”)</a:t>
            </a:r>
            <a:endParaRPr 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3027</Words>
  <Application>WPS Presentation</Application>
  <PresentationFormat>Widescreen</PresentationFormat>
  <Paragraphs>127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pavit</cp:lastModifiedBy>
  <cp:revision>19</cp:revision>
  <dcterms:created xsi:type="dcterms:W3CDTF">2024-03-29T15:07:00Z</dcterms:created>
  <dcterms:modified xsi:type="dcterms:W3CDTF">2024-08-31T17:40:14Z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2024-03-20T09:00:00Z</vt:filetime>
  </property>
  <property fmtid="{D5CDD505-2E9C-101B-9397-08002B2CF9AE}" pid="3" name="LastSaved">
    <vt:filetime>2024-03-28T09:00:00Z</vt:filetime>
  </property>
  <property fmtid="{D5CDD505-2E9C-101B-9397-08002B2CF9AE}" pid="4" name="ICV">
    <vt:lpwstr>76859E491514479993811343BF061FFC_13</vt:lpwstr>
  </property>
  <property fmtid="{D5CDD505-2E9C-101B-9397-08002B2CF9AE}" pid="5" name="KSOProductBuildVer">
    <vt:lpwstr>1033-12.2.0.17562</vt:lpwstr>
  </property>
</Properties>
</file>