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146847056" r:id="rId12"/>
    <p:sldId id="2146847058"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559" autoAdjust="0"/>
  </p:normalViewPr>
  <p:slideViewPr>
    <p:cSldViewPr snapToGrid="0">
      <p:cViewPr varScale="1">
        <p:scale>
          <a:sx n="80" d="100"/>
          <a:sy n="80" d="100"/>
        </p:scale>
        <p:origin x="-318"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Pooja</a:t>
            </a:r>
            <a:r>
              <a:rPr lang="en-US" sz="2000" b="1" dirty="0" smtClean="0">
                <a:solidFill>
                  <a:schemeClr val="accent1">
                    <a:lumMod val="75000"/>
                  </a:schemeClr>
                </a:solidFill>
                <a:latin typeface="Arial"/>
                <a:cs typeface="Arial"/>
              </a:rPr>
              <a:t> T</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VV College of Engineering – Computer Science and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"Keylogger Detection and Prevention Techniques: A Survey"</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Mohammad Rashed Iqbal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Faruqui</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and Md.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Liakat</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Ali</a:t>
            </a:r>
          </a:p>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 Study of Keyloggers and Detection Techniques"</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Richa Singh and Mayank Dave</a:t>
            </a:r>
          </a:p>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"Keylogger Detection Using Machine Learning Techniques"</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Yuming</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Zhang,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Jianwei</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Niu</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and Shuai Li</a:t>
            </a:r>
          </a:p>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"Enhancing Computer Security against Keyloggers"</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Quynh Nguyen and Madhusudan Singh</a:t>
            </a:r>
          </a:p>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"Machine Learning-Based Keylogger Detection System"</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Ashraf El-Sisi and Eslam Gamal</a:t>
            </a:r>
          </a:p>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 Survey of Keylogger Detection and Prevention Techniques"</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T. Kavitha and N.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Balakumar</a:t>
            </a:r>
            <a:endPar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sz="16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"Security Issues and Solutions in Computer Systems: A Review"</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by Samer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Samarah</a:t>
            </a:r>
            <a:r>
              <a:rPr lang="en-IN"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and Muneer Bani </a:t>
            </a:r>
            <a:r>
              <a:rPr lang="en-IN" sz="1600" b="0"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Yassein</a:t>
            </a:r>
            <a:r>
              <a:rPr lang="en-IN" sz="1600" dirty="0">
                <a:solidFill>
                  <a:srgbClr val="0F0F0F"/>
                </a:solidFill>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Keyloggers are often used by cybercriminals to steal sensitive information such as passwords, credit card numbers, and personal messages.</a:t>
            </a:r>
            <a:endParaRPr lang="en-IN" sz="1200" b="1" dirty="0">
              <a:latin typeface="Calibri" panose="020F0502020204030204" pitchFamily="34" charset="0"/>
              <a:ea typeface="Calibri" panose="020F0502020204030204" pitchFamily="34" charset="0"/>
              <a:cs typeface="Calibri" panose="020F0502020204030204" pitchFamily="34" charset="0"/>
            </a:endParaRPr>
          </a:p>
          <a:p>
            <a:r>
              <a:rPr lang="en-IN" sz="1200" b="1" dirty="0">
                <a:latin typeface="Calibri"/>
                <a:ea typeface="+mn-lt"/>
                <a:cs typeface="+mn-lt"/>
              </a:rPr>
              <a:t>Data Collection:</a:t>
            </a:r>
            <a:endParaRPr lang="en-IN" sz="1200" b="1" dirty="0">
              <a:latin typeface="Calibri"/>
              <a:cs typeface="Calibri"/>
            </a:endParaRPr>
          </a:p>
          <a:p>
            <a:pPr marL="629920" lvl="1" indent="-305435"/>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Gather a diverse dataset of keystrokes, including legitimate user input and potential keylogger-generated input.</a:t>
            </a:r>
          </a:p>
          <a:p>
            <a:pPr marL="629920" lvl="1" indent="-305435"/>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Ensure that the data collection process adheres to privacy and security standards.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Data Preprocessing:</a:t>
            </a:r>
          </a:p>
          <a:p>
            <a:pPr marL="629920" lvl="1" indent="-305435"/>
            <a:r>
              <a:rPr lang="en-US" sz="1200" b="0" i="0" dirty="0">
                <a:solidFill>
                  <a:srgbClr val="0D0D0D"/>
                </a:solidFill>
                <a:effectLst/>
                <a:latin typeface="Söhne"/>
              </a:rPr>
              <a:t>Clean the collected data by removing any noise or irrelevant information. This may involve filtering out system-generated keystrokes</a:t>
            </a:r>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t>
            </a:r>
          </a:p>
          <a:p>
            <a:pPr marL="629920" lvl="1" indent="-305435"/>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Extract relevant features from the keystroke data, such as key press durations, intervals between keystrokes.</a:t>
            </a:r>
            <a:endParaRPr lang="en-IN" sz="1200" b="1" dirty="0">
              <a:latin typeface="Calibri"/>
              <a:ea typeface="+mn-lt"/>
              <a:cs typeface="+mn-lt"/>
            </a:endParaRPr>
          </a:p>
          <a:p>
            <a:pPr marL="305435" indent="-305435"/>
            <a:r>
              <a:rPr lang="en-IN" sz="1200" b="1" dirty="0">
                <a:solidFill>
                  <a:srgbClr val="0D0D0D"/>
                </a:solidFill>
                <a:latin typeface="Calibri"/>
                <a:ea typeface="+mn-lt"/>
                <a:cs typeface="+mn-lt"/>
              </a:rPr>
              <a:t>Machine learning Algorithm:</a:t>
            </a:r>
            <a:endPar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IN"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Choose a suitable machine learning algorithm for detecting keyloggers based on the pre processed data. Commonly used algorithms include: Support Vector Machines (SVM).</a:t>
            </a:r>
          </a:p>
          <a:p>
            <a:pPr marL="629920" lvl="1" indent="-305435"/>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Train the chosen algorithm using labeled data, where keystrokes are labeled as either legitimate or keylogger - generated</a:t>
            </a:r>
            <a:r>
              <a:rPr lang="en-US" sz="1600" b="0" i="0" dirty="0">
                <a:solidFill>
                  <a:srgbClr val="0D0D0D"/>
                </a:solidFill>
                <a:effectLst/>
                <a:latin typeface="Söhne"/>
              </a:rPr>
              <a:t>.</a:t>
            </a:r>
            <a:endParaRPr lang="en-US" sz="12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r>
              <a:rPr lang="en-IN" sz="1200" b="1" dirty="0">
                <a:solidFill>
                  <a:srgbClr val="0D0D0D"/>
                </a:solidFill>
                <a:latin typeface="Calibri"/>
                <a:ea typeface="+mn-lt"/>
                <a:cs typeface="+mn-lt"/>
              </a:rPr>
              <a:t>Deployment:</a:t>
            </a:r>
          </a:p>
          <a:p>
            <a:pPr marL="629920" lvl="1" indent="-305435"/>
            <a:r>
              <a:rPr lang="en-IN" sz="1200" dirty="0">
                <a:latin typeface="Calibri"/>
                <a:ea typeface="+mn-lt"/>
                <a:cs typeface="+mn-lt"/>
              </a:rPr>
              <a:t>Deploy the solution on a scalable and reliable platform, considering factors like server infrastructure, response time, and user accessibility.</a:t>
            </a:r>
          </a:p>
          <a:p>
            <a:pPr marL="629920" lvl="1" indent="-305435"/>
            <a:r>
              <a:rPr lang="en-US" sz="12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Integrate the trained machine learning model into a real-time monitoring system or security software.</a:t>
            </a:r>
            <a:r>
              <a:rPr lang="en-US" sz="1600" i="0" dirty="0">
                <a:solidFill>
                  <a:srgbClr val="0D0D0D"/>
                </a:solidFill>
                <a:effectLst/>
                <a:latin typeface="Söhne"/>
              </a:rPr>
              <a:t> </a:t>
            </a:r>
            <a:endParaRPr lang="en-IN" sz="1200"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Integrate the trained machine learning model into a real-time monitoring system or security software. </a:t>
            </a:r>
            <a:endParaRPr lang="en-IN" sz="1200" b="1" dirty="0">
              <a:latin typeface="Calibri"/>
              <a:cs typeface="Calibri"/>
            </a:endParaRPr>
          </a:p>
          <a:p>
            <a:pPr marL="629920" lvl="1" indent="-305435"/>
            <a:r>
              <a:rPr lang="en-IN" sz="1200" dirty="0">
                <a:latin typeface="Calibri"/>
                <a:ea typeface="+mn-lt"/>
                <a:cs typeface="+mn-lt"/>
              </a:rPr>
              <a:t>Fine-tune the model based on feedback and continuous monitoring of prediction accuracy.</a:t>
            </a:r>
            <a:endParaRPr lang="en-IN" sz="1200"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keylogger and security. Here's a suggested structure for this section:</a:t>
            </a:r>
            <a:endParaRPr lang="en-US" dirty="0"/>
          </a:p>
          <a:p>
            <a:pPr marL="305435" indent="-305435"/>
            <a:r>
              <a:rPr lang="en-IN" sz="1800" b="1" dirty="0">
                <a:solidFill>
                  <a:srgbClr val="0F0F0F"/>
                </a:solidFill>
              </a:rPr>
              <a:t>System requirements</a:t>
            </a:r>
          </a:p>
          <a:p>
            <a:pPr marL="0" indent="0">
              <a:buNone/>
            </a:pPr>
            <a:r>
              <a:rPr lang="en-IN" sz="180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P</a:t>
            </a:r>
            <a:r>
              <a:rPr lang="en-IN" sz="180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ython </a:t>
            </a:r>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IDLE</a:t>
            </a:r>
            <a:endPar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b="1" dirty="0">
              <a:solidFill>
                <a:srgbClr val="0F0F0F"/>
              </a:solidFill>
            </a:endParaRPr>
          </a:p>
          <a:p>
            <a:pPr marL="305435" indent="-305435"/>
            <a:r>
              <a:rPr lang="en-IN" sz="1800" b="1" dirty="0">
                <a:solidFill>
                  <a:srgbClr val="0F0F0F"/>
                </a:solidFill>
              </a:rPr>
              <a:t>Library required to build the model</a:t>
            </a:r>
          </a:p>
          <a:p>
            <a:pPr marL="0" indent="0">
              <a:buNone/>
            </a:pPr>
            <a:r>
              <a:rPr lang="en-IN" sz="1800" b="1" dirty="0">
                <a:solidFill>
                  <a:srgbClr val="0F0F0F"/>
                </a:solidFill>
              </a:rPr>
              <a:t>                 </a:t>
            </a:r>
            <a:r>
              <a:rPr lang="en-IN" sz="1800" dirty="0" err="1">
                <a:solidFill>
                  <a:srgbClr val="0F0F0F"/>
                </a:solidFill>
              </a:rPr>
              <a:t>pynput</a:t>
            </a:r>
            <a:endParaRPr lang="en-IN" sz="1800" dirty="0">
              <a:solidFill>
                <a:srgbClr val="0F0F0F"/>
              </a:solidFill>
            </a:endParaRPr>
          </a:p>
          <a:p>
            <a:pPr marL="0" indent="0">
              <a:buNone/>
            </a:pPr>
            <a:r>
              <a:rPr lang="en-IN" sz="1800" dirty="0">
                <a:solidFill>
                  <a:srgbClr val="0F0F0F"/>
                </a:solidFill>
              </a:rPr>
              <a:t>                  </a:t>
            </a:r>
            <a:r>
              <a:rPr lang="en-IN" sz="1800" dirty="0" err="1">
                <a:solidFill>
                  <a:srgbClr val="0F0F0F"/>
                </a:solidFill>
              </a:rPr>
              <a:t>json</a:t>
            </a:r>
            <a:endParaRPr lang="en-IN" sz="1800"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lnSpcReduction="10000"/>
          </a:bodyPr>
          <a:lstStyle/>
          <a:p>
            <a:pPr marL="305435" indent="-305435"/>
            <a:endParaRPr lang="en-IN" sz="1400" dirty="0">
              <a:ea typeface="+mn-lt"/>
              <a:cs typeface="+mn-lt"/>
            </a:endParaRPr>
          </a:p>
          <a:p>
            <a:pPr marL="305435" indent="-305435"/>
            <a:r>
              <a:rPr lang="en-IN" sz="1400" dirty="0">
                <a:ea typeface="+mn-lt"/>
                <a:cs typeface="+mn-lt"/>
              </a:rPr>
              <a:t>In the Algorithm section, describe the machine learning algorithm chosen for predicting keyloggers and security.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sz="14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Choose a suitable machine learning algorithm for detecting keyloggers based on the pre processed data. Commonly used algorithms include: Support Vector Machines (SVM), Random Forest, and so on.</a:t>
            </a:r>
            <a:endParaRPr lang="en-IN" sz="1400" dirty="0"/>
          </a:p>
          <a:p>
            <a:pPr marL="305435" indent="-305435"/>
            <a:r>
              <a:rPr lang="en-IN" sz="1400" b="1" dirty="0">
                <a:ea typeface="+mn-lt"/>
                <a:cs typeface="+mn-lt"/>
              </a:rPr>
              <a:t>Data Input:</a:t>
            </a:r>
            <a:endParaRPr lang="en-IN" sz="1400" dirty="0"/>
          </a:p>
          <a:p>
            <a:pPr marL="629920" lvl="1" indent="-305435"/>
            <a:r>
              <a:rPr lang="en-US" b="0" i="0" dirty="0">
                <a:solidFill>
                  <a:srgbClr val="0D0D0D"/>
                </a:solidFill>
                <a:effectLst/>
                <a:latin typeface="Söhne"/>
              </a:rPr>
              <a:t>Collect keystroke data from users, including features such as key press durations, intervals between keystrokes, typing speed, and patterns of typing errors.</a:t>
            </a:r>
            <a:endParaRPr lang="en-IN" dirty="0"/>
          </a:p>
          <a:p>
            <a:pPr marL="305435" indent="-305435"/>
            <a:r>
              <a:rPr lang="en-IN" sz="1400" b="1" dirty="0">
                <a:ea typeface="+mn-lt"/>
                <a:cs typeface="+mn-lt"/>
              </a:rPr>
              <a:t>Training process:</a:t>
            </a:r>
            <a:endParaRPr lang="en-IN" sz="1400" dirty="0"/>
          </a:p>
          <a:p>
            <a:pPr marL="629920" lvl="1" indent="-305435"/>
            <a:r>
              <a:rPr lang="en-US" b="0" i="0" dirty="0">
                <a:solidFill>
                  <a:srgbClr val="0D0D0D"/>
                </a:solidFill>
                <a:effectLst/>
                <a:latin typeface="Söhne"/>
              </a:rPr>
              <a:t>Collect keystroke data from users, including features such as key press durations, intervals between keystrokes, typing speed, and patterns of typing errors.</a:t>
            </a:r>
            <a:endParaRPr lang="en-IN" sz="1400" dirty="0"/>
          </a:p>
          <a:p>
            <a:pPr marL="305435" indent="-305435"/>
            <a:r>
              <a:rPr lang="en-IN" sz="1400" b="1" dirty="0">
                <a:ea typeface="+mn-lt"/>
                <a:cs typeface="+mn-lt"/>
              </a:rPr>
              <a:t>Predicting process:</a:t>
            </a:r>
            <a:endParaRPr lang="en-IN" sz="1400" dirty="0"/>
          </a:p>
          <a:p>
            <a:pPr marL="629920" lvl="1" indent="-305435"/>
            <a:r>
              <a:rPr lang="en-US" b="0" i="0" dirty="0">
                <a:solidFill>
                  <a:srgbClr val="0D0D0D"/>
                </a:solidFill>
                <a:effectLst/>
                <a:latin typeface="Söhne"/>
              </a:rPr>
              <a:t>In the prediction process, the deployed model continuously monitors user input for signs of keylogger activity.</a:t>
            </a:r>
          </a:p>
          <a:p>
            <a:pPr marL="629920" lvl="1" indent="-305435"/>
            <a:r>
              <a:rPr lang="en-US" b="0" i="0" dirty="0">
                <a:solidFill>
                  <a:srgbClr val="0D0D0D"/>
                </a:solidFill>
                <a:effectLst/>
                <a:latin typeface="Söhne"/>
              </a:rPr>
              <a:t>When a user inputs keystrokes, the model predicts whether the input is legitimate or potentially from a keylogger.</a:t>
            </a:r>
            <a:endParaRPr lang="en-IN" sz="1400" dirty="0"/>
          </a:p>
          <a:p>
            <a:pPr marL="305435" indent="-305435"/>
            <a:endParaRPr lang="en-IN" sz="1400" b="1" dirty="0">
              <a:ea typeface="+mn-lt"/>
              <a:cs typeface="+mn-lt"/>
            </a:endParaRPr>
          </a:p>
          <a:p>
            <a:pPr marL="324485" lvl="1" indent="0">
              <a:buNone/>
            </a:pPr>
            <a:endParaRPr lang="en-IN" dirty="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CAAD5B51-0C84-33C6-BC35-CE0D6C8C6FED}"/>
              </a:ext>
            </a:extLst>
          </p:cNvPr>
          <p:cNvPicPr>
            <a:picLocks noGrp="1" noChangeAspect="1"/>
          </p:cNvPicPr>
          <p:nvPr>
            <p:ph idx="1"/>
          </p:nvPr>
        </p:nvPicPr>
        <p:blipFill>
          <a:blip r:embed="rId2"/>
          <a:stretch>
            <a:fillRect/>
          </a:stretch>
        </p:blipFill>
        <p:spPr>
          <a:xfrm>
            <a:off x="6096001" y="1397480"/>
            <a:ext cx="4548996" cy="4183812"/>
          </a:xfrm>
        </p:spPr>
      </p:pic>
      <p:pic>
        <p:nvPicPr>
          <p:cNvPr id="7" name="Picture 6">
            <a:extLst>
              <a:ext uri="{FF2B5EF4-FFF2-40B4-BE49-F238E27FC236}">
                <a16:creationId xmlns:a16="http://schemas.microsoft.com/office/drawing/2014/main" xmlns="" id="{F70BBC43-229B-0D59-D46E-68E4DFB061F5}"/>
              </a:ext>
            </a:extLst>
          </p:cNvPr>
          <p:cNvPicPr>
            <a:picLocks noChangeAspect="1"/>
          </p:cNvPicPr>
          <p:nvPr/>
        </p:nvPicPr>
        <p:blipFill>
          <a:blip r:embed="rId3"/>
          <a:stretch>
            <a:fillRect/>
          </a:stretch>
        </p:blipFill>
        <p:spPr>
          <a:xfrm>
            <a:off x="776377" y="1301750"/>
            <a:ext cx="4919933" cy="4400310"/>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883E96-4383-A1D0-C1CA-B5E8DEE64FC9}"/>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B1C7DC62-729A-501C-6DAE-FFD738C5762F}"/>
              </a:ext>
            </a:extLst>
          </p:cNvPr>
          <p:cNvSpPr>
            <a:spLocks noGrp="1"/>
          </p:cNvSpPr>
          <p:nvPr>
            <p:ph idx="1"/>
          </p:nvPr>
        </p:nvSpPr>
        <p:spPr/>
        <p:txBody>
          <a:bodyPr>
            <a:normAutofit/>
          </a:bodyPr>
          <a:lstStyle/>
          <a:p>
            <a:r>
              <a:rPr lang="en-US" sz="16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It involves implementing a multi-layered defense strategy. This includes using advanced technical solutions like antivirus software and firewalls, employing machine learning algorithms for detection, raising user awareness, conducting regular audits, and fostering collaboration between security professionals and end-users. These efforts collectively enhance security and mitigate the risks posed by keyloggers and other cyber threats.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4105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B45AC-F695-E254-73EF-E9FBF0F0C3EA}"/>
              </a:ext>
            </a:extLst>
          </p:cNvPr>
          <p:cNvSpPr>
            <a:spLocks noGrp="1"/>
          </p:cNvSpPr>
          <p:nvPr>
            <p:ph type="title"/>
          </p:nvPr>
        </p:nvSpPr>
        <p:spPr/>
        <p:txBody>
          <a:bodyPr/>
          <a:lstStyle/>
          <a:p>
            <a:r>
              <a:rPr lang="en-IN" dirty="0">
                <a:solidFill>
                  <a:schemeClr val="accent1"/>
                </a:solidFill>
              </a:rPr>
              <a:t>Future scope</a:t>
            </a:r>
          </a:p>
        </p:txBody>
      </p:sp>
      <p:sp>
        <p:nvSpPr>
          <p:cNvPr id="3" name="Content Placeholder 2">
            <a:extLst>
              <a:ext uri="{FF2B5EF4-FFF2-40B4-BE49-F238E27FC236}">
                <a16:creationId xmlns:a16="http://schemas.microsoft.com/office/drawing/2014/main" xmlns="" id="{627B78D3-D4CD-5A1D-C510-C132F18827A2}"/>
              </a:ext>
            </a:extLst>
          </p:cNvPr>
          <p:cNvSpPr>
            <a:spLocks noGrp="1"/>
          </p:cNvSpPr>
          <p:nvPr>
            <p:ph idx="1"/>
          </p:nvPr>
        </p:nvSpPr>
        <p:spPr/>
        <p:txBody>
          <a:bodyPr/>
          <a:lstStyle/>
          <a:p>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future of keyloggers and security will see advancements in detection techniques like behavioral analysis and machine learning, making it harder for keyloggers to evade detection. Encryption technologies will continue to improve, enhancing the protection of sensitive data against interception by keyloggers. Organizations will prioritize endpoint security solutions to detect and respond to keylogger threats at the device level, ensuring comprehensive protection for their systems. Compliance with data protection regulations such as GDPR and CCPA will drive investments in robust security measures, reducing the impact of keylogger attacks on sensitive information. Adoption of zero trust architecture will strengthen access controls and authentication methods, mitigating the risk of unauthorized access by keyloggers.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593331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TotalTime>
  <Words>838</Words>
  <Application>Microsoft Office PowerPoint</Application>
  <PresentationFormat>Custom</PresentationFormat>
  <Paragraphs>69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25</cp:revision>
  <dcterms:created xsi:type="dcterms:W3CDTF">2021-05-26T16:50:10Z</dcterms:created>
  <dcterms:modified xsi:type="dcterms:W3CDTF">2024-04-04T14:28:20Z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