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2"/>
  </p:sldMasterIdLst>
  <p:notesMasterIdLst>
    <p:notesMasterId r:id="rId27"/>
  </p:notesMasterIdLst>
  <p:sldIdLst>
    <p:sldId id="388" r:id="rId3"/>
    <p:sldId id="385" r:id="rId4"/>
    <p:sldId id="389" r:id="rId5"/>
    <p:sldId id="390" r:id="rId6"/>
    <p:sldId id="391" r:id="rId7"/>
    <p:sldId id="392" r:id="rId8"/>
    <p:sldId id="393" r:id="rId9"/>
    <p:sldId id="394" r:id="rId10"/>
    <p:sldId id="395" r:id="rId11"/>
    <p:sldId id="396" r:id="rId12"/>
    <p:sldId id="397" r:id="rId13"/>
    <p:sldId id="398" r:id="rId14"/>
    <p:sldId id="399" r:id="rId15"/>
    <p:sldId id="400" r:id="rId16"/>
    <p:sldId id="401" r:id="rId17"/>
    <p:sldId id="402" r:id="rId18"/>
    <p:sldId id="403" r:id="rId19"/>
    <p:sldId id="404" r:id="rId20"/>
    <p:sldId id="405" r:id="rId21"/>
    <p:sldId id="407" r:id="rId22"/>
    <p:sldId id="408" r:id="rId23"/>
    <p:sldId id="406" r:id="rId24"/>
    <p:sldId id="409" r:id="rId25"/>
    <p:sldId id="3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EFB671-C216-47BB-B50E-1044D748C8CA}" v="2651" dt="2021-11-24T18:19:34.179"/>
    <p1510:client id="{67C765B2-D586-4EA8-9495-1F09B2E3C62F}" v="897" dt="2021-11-24T14:05:26.581"/>
    <p1510:client id="{A6D59F52-6DE0-4187-9008-8A1B3EC07198}" v="395" dt="2021-11-24T09:05:06.8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241A47-E88A-45AE-8E11-E572B696816A}" type="datetimeFigureOut">
              <a:rPr lang="en-US" smtClean="0"/>
              <a:t>11/24/2021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357E56-7382-40CD-8823-AA0D67E262C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F860240-26D8-4DB8-AA37-2F8E8E94327A}"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860240-26D8-4DB8-AA37-2F8E8E94327A}"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860240-26D8-4DB8-AA37-2F8E8E94327A}"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Титульный слайд">
    <p:spTree>
      <p:nvGrpSpPr>
        <p:cNvPr id="1" name=""/>
        <p:cNvGrpSpPr/>
        <p:nvPr/>
      </p:nvGrpSpPr>
      <p:grpSpPr>
        <a:xfrm>
          <a:off x="0" y="0"/>
          <a:ext cx="0" cy="0"/>
          <a:chOff x="0" y="0"/>
          <a:chExt cx="0" cy="0"/>
        </a:xfrm>
      </p:grpSpPr>
      <p:sp>
        <p:nvSpPr>
          <p:cNvPr id="3" name="Прямоугольник 1"/>
          <p:cNvSpPr/>
          <p:nvPr/>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4" name="Прямоугольник 8"/>
          <p:cNvSpPr/>
          <p:nvPr/>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5" name="Прямоугольник 3"/>
          <p:cNvSpPr/>
          <p:nvPr/>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860240-26D8-4DB8-AA37-2F8E8E94327A}"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t>11/24/2021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defRPr/>
            </a:pPr>
            <a:r>
              <a:rPr kumimoji="0" lang="en-US" sz="4400" b="1" i="0" u="none" strike="noStrike" kern="1200" cap="small" spc="0" normalizeH="0" baseline="0" noProof="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a:t>Insert the title of your subtitle Here</a:t>
            </a:r>
          </a:p>
        </p:txBody>
      </p:sp>
      <p:sp>
        <p:nvSpPr>
          <p:cNvPr id="2" name="Rectangle 1"/>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a:t>Insert the title of your subtitle Here</a:t>
            </a:r>
          </a:p>
        </p:txBody>
      </p:sp>
      <p:sp>
        <p:nvSpPr>
          <p:cNvPr id="2" name="Rectangle 1"/>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a:t>Insert the title of your subtitle Here</a:t>
            </a:r>
          </a:p>
        </p:txBody>
      </p:sp>
      <p:sp>
        <p:nvSpPr>
          <p:cNvPr id="5" name="Rectangle 4"/>
          <p:cNvSpPr/>
          <p:nvPr/>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a:t>Insert the title of your subtitle Here</a:t>
            </a:r>
          </a:p>
        </p:txBody>
      </p:sp>
      <p:sp>
        <p:nvSpPr>
          <p:cNvPr id="2" name="Rectangle 1"/>
          <p:cNvSpPr/>
          <p:nvPr/>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860240-26D8-4DB8-AA37-2F8E8E94327A}"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2" name="Rectangle 1"/>
          <p:cNvSpPr/>
          <p:nvPr/>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a:t>Insert the title of your subtitle Here</a:t>
            </a:r>
          </a:p>
        </p:txBody>
      </p:sp>
      <p:sp>
        <p:nvSpPr>
          <p:cNvPr id="2" name="Rectangle 1"/>
          <p:cNvSpPr/>
          <p:nvPr/>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a:t>Insert the title of your subtitle Here</a:t>
            </a:r>
          </a:p>
        </p:txBody>
      </p:sp>
      <p:pic>
        <p:nvPicPr>
          <p:cNvPr id="5"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8" name="Rectangle 7"/>
          <p:cNvSpPr/>
          <p:nvPr/>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a:t>Insert the title of your subtitle Here</a:t>
            </a:r>
          </a:p>
        </p:txBody>
      </p:sp>
      <p:pic>
        <p:nvPicPr>
          <p:cNvPr id="5" name="Picture 4" descr="D:\Fullppt\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
        <p:nvSpPr>
          <p:cNvPr id="16" name="Rectangle 15"/>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a:t>Your Picture Here</a:t>
            </a:r>
            <a:endParaRPr lang="ko-KR"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860240-26D8-4DB8-AA37-2F8E8E94327A}" type="datetimeFigureOut">
              <a:rPr lang="en-IN" smtClean="0"/>
              <a:t>24-11-2021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860240-26D8-4DB8-AA37-2F8E8E94327A}"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3C579-D5CF-438A-8FF1-9C0BC3E8A2F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860240-26D8-4DB8-AA37-2F8E8E94327A}" type="datetimeFigureOut">
              <a:rPr lang="en-IN" smtClean="0"/>
              <a:t>24-11-2021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D3C579-D5CF-438A-8FF1-9C0BC3E8A2F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860240-26D8-4DB8-AA37-2F8E8E94327A}" type="datetimeFigureOut">
              <a:rPr lang="en-IN" smtClean="0"/>
              <a:t>24-11-2021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D3C579-D5CF-438A-8FF1-9C0BC3E8A2F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60240-26D8-4DB8-AA37-2F8E8E94327A}" type="datetimeFigureOut">
              <a:rPr lang="en-IN" smtClean="0"/>
              <a:t>24-11-2021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D3C579-D5CF-438A-8FF1-9C0BC3E8A2F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860240-26D8-4DB8-AA37-2F8E8E94327A}"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3C579-D5CF-438A-8FF1-9C0BC3E8A2F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860240-26D8-4DB8-AA37-2F8E8E94327A}" type="datetimeFigureOut">
              <a:rPr lang="en-IN" smtClean="0"/>
              <a:t>24-11-2021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3C579-D5CF-438A-8FF1-9C0BC3E8A2F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824415" cy="1325563"/>
          </a:xfrm>
          <a:prstGeom prst="rect">
            <a:avLst/>
          </a:prstGeom>
          <a:ln>
            <a:solidFill>
              <a:schemeClr val="tx1">
                <a:lumMod val="95000"/>
                <a:lumOff val="5000"/>
              </a:schemeClr>
            </a:solidFill>
          </a:ln>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a:ln>
            <a:solidFill>
              <a:schemeClr val="tx1">
                <a:lumMod val="95000"/>
                <a:lumOff val="5000"/>
              </a:schemeClr>
            </a:solidFill>
          </a:ln>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60240-26D8-4DB8-AA37-2F8E8E94327A}" type="datetimeFigureOut">
              <a:rPr lang="en-IN" smtClean="0"/>
              <a:t>24-11-2021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3C579-D5CF-438A-8FF1-9C0BC3E8A2F2}" type="slidenum">
              <a:rPr lang="en-IN" smtClean="0"/>
              <a:t>‹#›</a:t>
            </a:fld>
            <a:endParaRPr lang="en-IN"/>
          </a:p>
        </p:txBody>
      </p:sp>
      <p:pic>
        <p:nvPicPr>
          <p:cNvPr id="7" name="Picture 2" descr="C:\Users\OM\Downloads\naac-sticker.png"/>
          <p:cNvPicPr>
            <a:picLocks noChangeAspect="1" noChangeArrowheads="1"/>
          </p:cNvPicPr>
          <p:nvPr userDrawn="1"/>
        </p:nvPicPr>
        <p:blipFill>
          <a:blip r:embed="rId17"/>
          <a:srcRect b="23807"/>
          <a:stretch>
            <a:fillRect/>
          </a:stretch>
        </p:blipFill>
        <p:spPr bwMode="auto">
          <a:xfrm>
            <a:off x="9662615" y="40945"/>
            <a:ext cx="2515736" cy="68238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alertenterprise.com/products-EnterpriseGuardianIAM.ph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2"/>
          <p:cNvSpPr txBox="1"/>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9pPr>
          </a:lstStyle>
          <a:p>
            <a:pPr algn="r" eaLnBrk="1" hangingPunct="1">
              <a:lnSpc>
                <a:spcPct val="100000"/>
              </a:lnSpc>
              <a:spcBef>
                <a:spcPct val="0"/>
              </a:spcBef>
              <a:buFontTx/>
              <a:buNone/>
            </a:pPr>
            <a:endParaRPr lang="en-US" altLang="en-US" sz="1200">
              <a:solidFill>
                <a:srgbClr val="898989"/>
              </a:solidFill>
            </a:endParaRPr>
          </a:p>
        </p:txBody>
      </p:sp>
      <p:sp>
        <p:nvSpPr>
          <p:cNvPr id="46" name="Right Triangle 45"/>
          <p:cNvSpPr/>
          <p:nvPr/>
        </p:nvSpPr>
        <p:spPr>
          <a:xfrm flipV="1">
            <a:off x="9507538" y="5940425"/>
            <a:ext cx="1290637"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a:solidFill>
                <a:srgbClr val="FFFFFF"/>
              </a:solidFill>
              <a:latin typeface="Times New Roman" panose="02020603050405020304" pitchFamily="18" charset="0"/>
              <a:cs typeface="Times New Roman" panose="02020603050405020304" pitchFamily="18" charset="0"/>
            </a:endParaRPr>
          </a:p>
        </p:txBody>
      </p:sp>
      <p:sp>
        <p:nvSpPr>
          <p:cNvPr id="47" name="Parallelogram 46"/>
          <p:cNvSpPr/>
          <p:nvPr/>
        </p:nvSpPr>
        <p:spPr>
          <a:xfrm flipH="1" flipV="1">
            <a:off x="188446" y="0"/>
            <a:ext cx="3376613" cy="4232275"/>
          </a:xfrm>
          <a:custGeom>
            <a:avLst/>
            <a:gdLst>
              <a:gd name="connsiteX0" fmla="*/ 0 w 3233057"/>
              <a:gd name="connsiteY0" fmla="*/ 1769485 h 1769485"/>
              <a:gd name="connsiteX1" fmla="*/ 1332599 w 3233057"/>
              <a:gd name="connsiteY1" fmla="*/ 0 h 1769485"/>
              <a:gd name="connsiteX2" fmla="*/ 3233057 w 3233057"/>
              <a:gd name="connsiteY2" fmla="*/ 0 h 1769485"/>
              <a:gd name="connsiteX3" fmla="*/ 1900458 w 3233057"/>
              <a:gd name="connsiteY3" fmla="*/ 1769485 h 1769485"/>
              <a:gd name="connsiteX4" fmla="*/ 0 w 3233057"/>
              <a:gd name="connsiteY4" fmla="*/ 1769485 h 1769485"/>
              <a:gd name="connsiteX0-1" fmla="*/ 0 w 3233057"/>
              <a:gd name="connsiteY0-2" fmla="*/ 3426835 h 3426835"/>
              <a:gd name="connsiteX1-3" fmla="*/ 3066149 w 3233057"/>
              <a:gd name="connsiteY1-4" fmla="*/ 0 h 3426835"/>
              <a:gd name="connsiteX2-5" fmla="*/ 3233057 w 3233057"/>
              <a:gd name="connsiteY2-6" fmla="*/ 1657350 h 3426835"/>
              <a:gd name="connsiteX3-7" fmla="*/ 1900458 w 3233057"/>
              <a:gd name="connsiteY3-8" fmla="*/ 3426835 h 3426835"/>
              <a:gd name="connsiteX4-9" fmla="*/ 0 w 3233057"/>
              <a:gd name="connsiteY4-10" fmla="*/ 3426835 h 3426835"/>
              <a:gd name="connsiteX0-11" fmla="*/ 0 w 3080657"/>
              <a:gd name="connsiteY0-12" fmla="*/ 3426835 h 3426835"/>
              <a:gd name="connsiteX1-13" fmla="*/ 3066149 w 3080657"/>
              <a:gd name="connsiteY1-14" fmla="*/ 0 h 3426835"/>
              <a:gd name="connsiteX2-15" fmla="*/ 3080657 w 3080657"/>
              <a:gd name="connsiteY2-16" fmla="*/ 1879600 h 3426835"/>
              <a:gd name="connsiteX3-17" fmla="*/ 1900458 w 3080657"/>
              <a:gd name="connsiteY3-18" fmla="*/ 3426835 h 3426835"/>
              <a:gd name="connsiteX4-19" fmla="*/ 0 w 3080657"/>
              <a:gd name="connsiteY4-20" fmla="*/ 3426835 h 3426835"/>
              <a:gd name="connsiteX0-21" fmla="*/ 0 w 3080657"/>
              <a:gd name="connsiteY0-22" fmla="*/ 3718935 h 3718935"/>
              <a:gd name="connsiteX1-23" fmla="*/ 3066149 w 3080657"/>
              <a:gd name="connsiteY1-24" fmla="*/ 0 h 3718935"/>
              <a:gd name="connsiteX2-25" fmla="*/ 3080657 w 3080657"/>
              <a:gd name="connsiteY2-26" fmla="*/ 2171700 h 3718935"/>
              <a:gd name="connsiteX3-27" fmla="*/ 1900458 w 3080657"/>
              <a:gd name="connsiteY3-28" fmla="*/ 3718935 h 3718935"/>
              <a:gd name="connsiteX4-29" fmla="*/ 0 w 3080657"/>
              <a:gd name="connsiteY4-30" fmla="*/ 3718935 h 37189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80657" h="3718935">
                <a:moveTo>
                  <a:pt x="0" y="3718935"/>
                </a:moveTo>
                <a:lnTo>
                  <a:pt x="3066149" y="0"/>
                </a:lnTo>
                <a:lnTo>
                  <a:pt x="3080657" y="2171700"/>
                </a:lnTo>
                <a:lnTo>
                  <a:pt x="1900458" y="3718935"/>
                </a:lnTo>
                <a:lnTo>
                  <a:pt x="0" y="3718935"/>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latin typeface="Times New Roman" panose="02020603050405020304" pitchFamily="18" charset="0"/>
              <a:cs typeface="Times New Roman" panose="02020603050405020304" pitchFamily="18" charset="0"/>
            </a:endParaRPr>
          </a:p>
        </p:txBody>
      </p:sp>
      <p:sp>
        <p:nvSpPr>
          <p:cNvPr id="16396" name="Slide Number Placeholder 1"/>
          <p:cNvSpPr>
            <a:spLocks noGrp="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9pPr>
          </a:lstStyle>
          <a:p>
            <a:pPr fontAlgn="base">
              <a:lnSpc>
                <a:spcPct val="100000"/>
              </a:lnSpc>
              <a:spcBef>
                <a:spcPct val="0"/>
              </a:spcBef>
              <a:spcAft>
                <a:spcPct val="0"/>
              </a:spcAft>
              <a:buFontTx/>
              <a:buNone/>
            </a:pPr>
            <a:fld id="{9A08A369-7120-4914-9A82-0F5254793A04}" type="slidenum">
              <a:rPr lang="en-US" altLang="en-US" sz="1200" smtClean="0">
                <a:solidFill>
                  <a:srgbClr val="002060"/>
                </a:solidFill>
              </a:rPr>
              <a:t>1</a:t>
            </a:fld>
            <a:endParaRPr lang="en-US" altLang="en-US" sz="1200">
              <a:solidFill>
                <a:srgbClr val="002060"/>
              </a:solidFill>
            </a:endParaRPr>
          </a:p>
        </p:txBody>
      </p:sp>
      <p:sp>
        <p:nvSpPr>
          <p:cNvPr id="17" name="TextBox 16"/>
          <p:cNvSpPr txBox="1"/>
          <p:nvPr/>
        </p:nvSpPr>
        <p:spPr>
          <a:xfrm>
            <a:off x="5485262" y="1241564"/>
            <a:ext cx="6250675" cy="5632311"/>
          </a:xfrm>
          <a:prstGeom prst="rect">
            <a:avLst/>
          </a:prstGeom>
          <a:noFill/>
        </p:spPr>
        <p:txBody>
          <a:bodyPr wrap="square" rtlCol="0">
            <a:spAutoFit/>
          </a:bodyPr>
          <a:lstStyle/>
          <a:p>
            <a:pPr algn="ctr"/>
            <a:r>
              <a:rPr lang="en-US" sz="7200" b="1">
                <a:solidFill>
                  <a:schemeClr val="bg1">
                    <a:lumMod val="95000"/>
                  </a:schemeClr>
                </a:solidFill>
                <a:latin typeface="Times New Roman" panose="02020603050405020304" pitchFamily="18" charset="0"/>
                <a:cs typeface="Times New Roman" panose="02020603050405020304" pitchFamily="18" charset="0"/>
              </a:rPr>
              <a:t>An Overview </a:t>
            </a:r>
          </a:p>
          <a:p>
            <a:pPr algn="ctr"/>
            <a:r>
              <a:rPr lang="en-US" sz="7200" b="1">
                <a:solidFill>
                  <a:schemeClr val="bg1">
                    <a:lumMod val="95000"/>
                  </a:schemeClr>
                </a:solidFill>
                <a:latin typeface="Times New Roman" panose="02020603050405020304" pitchFamily="18" charset="0"/>
                <a:cs typeface="Times New Roman" panose="02020603050405020304" pitchFamily="18" charset="0"/>
              </a:rPr>
              <a:t>of Computing </a:t>
            </a:r>
          </a:p>
          <a:p>
            <a:pPr algn="ctr"/>
            <a:r>
              <a:rPr lang="en-US" sz="7200" b="1">
                <a:solidFill>
                  <a:schemeClr val="bg1">
                    <a:lumMod val="95000"/>
                  </a:schemeClr>
                </a:solidFill>
                <a:latin typeface="Times New Roman" panose="02020603050405020304" pitchFamily="18" charset="0"/>
                <a:cs typeface="Times New Roman" panose="02020603050405020304" pitchFamily="18" charset="0"/>
              </a:rPr>
              <a:t>&amp; </a:t>
            </a:r>
          </a:p>
          <a:p>
            <a:pPr algn="ctr"/>
            <a:r>
              <a:rPr lang="en-US" sz="7200" b="1">
                <a:solidFill>
                  <a:schemeClr val="bg1">
                    <a:lumMod val="95000"/>
                  </a:schemeClr>
                </a:solidFill>
                <a:latin typeface="Times New Roman" panose="02020603050405020304" pitchFamily="18" charset="0"/>
                <a:cs typeface="Times New Roman" panose="02020603050405020304" pitchFamily="18" charset="0"/>
              </a:rPr>
              <a:t>Career Planning</a:t>
            </a:r>
          </a:p>
        </p:txBody>
      </p:sp>
      <p:sp>
        <p:nvSpPr>
          <p:cNvPr id="8" name="TextBox 7"/>
          <p:cNvSpPr txBox="1">
            <a:spLocks noChangeArrowheads="1"/>
          </p:cNvSpPr>
          <p:nvPr/>
        </p:nvSpPr>
        <p:spPr bwMode="auto">
          <a:xfrm>
            <a:off x="188446" y="1040509"/>
            <a:ext cx="11736076"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800" b="1">
                <a:latin typeface="Times New Roman" panose="02020603050405020304" pitchFamily="18" charset="0"/>
                <a:ea typeface="Karla" pitchFamily="2" charset="0"/>
                <a:cs typeface="Times New Roman" panose="02020603050405020304" pitchFamily="18" charset="0"/>
              </a:rPr>
              <a:t>UNIVERSITY INSTITUTE OF COMPUTING</a:t>
            </a:r>
          </a:p>
          <a:p>
            <a:pPr lvl="0" algn="ctr" defTabSz="622300">
              <a:lnSpc>
                <a:spcPct val="90000"/>
              </a:lnSpc>
              <a:spcBef>
                <a:spcPct val="0"/>
              </a:spcBef>
              <a:spcAft>
                <a:spcPct val="35000"/>
              </a:spcAft>
            </a:pPr>
            <a:r>
              <a:rPr lang="en-US" sz="2800">
                <a:latin typeface="Times New Roman"/>
                <a:ea typeface="Calibri" panose="020F0502020204030204" pitchFamily="34" charset="0"/>
                <a:cs typeface="Times New Roman"/>
              </a:rPr>
              <a:t>Master of Computer Applications</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2800">
                <a:latin typeface="Times New Roman"/>
                <a:ea typeface="Calibri" panose="020F0502020204030204" pitchFamily="34" charset="0"/>
                <a:cs typeface="Times New Roman"/>
              </a:rPr>
              <a:t>Internship Report</a:t>
            </a:r>
          </a:p>
          <a:p>
            <a:pPr lvl="0" algn="ctr" defTabSz="622300">
              <a:lnSpc>
                <a:spcPct val="90000"/>
              </a:lnSpc>
              <a:spcBef>
                <a:spcPct val="0"/>
              </a:spcBef>
              <a:spcAft>
                <a:spcPct val="35000"/>
              </a:spcAft>
            </a:pPr>
            <a:r>
              <a:rPr lang="en-US" sz="2800">
                <a:solidFill>
                  <a:srgbClr val="000000"/>
                </a:solidFill>
                <a:latin typeface="Times New Roman"/>
                <a:cs typeface="Times New Roman"/>
              </a:rPr>
              <a:t>2020-22</a:t>
            </a:r>
            <a:endParaRPr lang="en-US" sz="2800">
              <a:solidFill>
                <a:srgbClr val="000000"/>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a:latin typeface="Times New Roman" panose="02020603050405020304" pitchFamily="18" charset="0"/>
              <a:cs typeface="Times New Roman" panose="02020603050405020304" pitchFamily="18" charset="0"/>
            </a:endParaRPr>
          </a:p>
        </p:txBody>
      </p:sp>
      <p:sp>
        <p:nvSpPr>
          <p:cNvPr id="9" name="TextBox 8"/>
          <p:cNvSpPr txBox="1">
            <a:spLocks noChangeArrowheads="1"/>
          </p:cNvSpPr>
          <p:nvPr/>
        </p:nvSpPr>
        <p:spPr bwMode="auto">
          <a:xfrm>
            <a:off x="347916" y="5937897"/>
            <a:ext cx="516163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defTabSz="622300">
              <a:lnSpc>
                <a:spcPct val="90000"/>
              </a:lnSpc>
              <a:spcBef>
                <a:spcPct val="0"/>
              </a:spcBef>
              <a:spcAft>
                <a:spcPct val="35000"/>
              </a:spcAft>
            </a:pPr>
            <a:r>
              <a:rPr lang="en-US" sz="2400" b="1">
                <a:latin typeface="Times New Roman"/>
                <a:cs typeface="Times New Roman"/>
              </a:rPr>
              <a:t>Internship Report Presentation</a:t>
            </a:r>
            <a:endParaRPr lang="en-US" sz="1600">
              <a:latin typeface="Times New Roman" panose="02020603050405020304" pitchFamily="18" charset="0"/>
              <a:cs typeface="Times New Roman" panose="02020603050405020304" pitchFamily="18" charset="0"/>
            </a:endParaRPr>
          </a:p>
        </p:txBody>
      </p:sp>
      <p:sp>
        <p:nvSpPr>
          <p:cNvPr id="10" name="TextBox 9"/>
          <p:cNvSpPr txBox="1">
            <a:spLocks noChangeArrowheads="1"/>
          </p:cNvSpPr>
          <p:nvPr/>
        </p:nvSpPr>
        <p:spPr bwMode="auto">
          <a:xfrm>
            <a:off x="6832521" y="589355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a:solidFill>
                  <a:prstClr val="black">
                    <a:lumMod val="65000"/>
                    <a:lumOff val="35000"/>
                  </a:prstClr>
                </a:solidFill>
                <a:latin typeface="Times New Roman" panose="02020603050405020304" pitchFamily="18" charset="0"/>
                <a:ea typeface="Karla" pitchFamily="2" charset="0"/>
                <a:cs typeface="Times New Roman" panose="02020603050405020304" pitchFamily="18" charset="0"/>
              </a:rPr>
              <a:t>DISCOVER . </a:t>
            </a:r>
            <a:r>
              <a:rPr lang="en-US" sz="2000" b="1">
                <a:solidFill>
                  <a:srgbClr val="C00000"/>
                </a:solidFill>
                <a:latin typeface="Times New Roman" panose="02020603050405020304" pitchFamily="18" charset="0"/>
                <a:ea typeface="Karla" pitchFamily="2" charset="0"/>
                <a:cs typeface="Times New Roman" panose="02020603050405020304" pitchFamily="18" charset="0"/>
              </a:rPr>
              <a:t>LEARN</a:t>
            </a:r>
            <a:r>
              <a:rPr lang="en-US" sz="2000" b="1">
                <a:solidFill>
                  <a:prstClr val="black">
                    <a:lumMod val="65000"/>
                    <a:lumOff val="35000"/>
                  </a:prstClr>
                </a:solidFill>
                <a:latin typeface="Times New Roman" panose="02020603050405020304" pitchFamily="18" charset="0"/>
                <a:ea typeface="Karla" pitchFamily="2" charset="0"/>
                <a:cs typeface="Times New Roman" panose="02020603050405020304" pitchFamily="18" charset="0"/>
              </a:rPr>
              <a:t> . EMPOWER</a:t>
            </a:r>
            <a:endParaRPr lang="en-US" sz="1200" b="1">
              <a:solidFill>
                <a:prstClr val="black"/>
              </a:solidFill>
              <a:latin typeface="Times New Roman" panose="02020603050405020304" pitchFamily="18" charset="0"/>
              <a:cs typeface="Times New Roman" panose="02020603050405020304" pitchFamily="18" charset="0"/>
            </a:endParaRPr>
          </a:p>
          <a:p>
            <a:pPr eaLnBrk="1" hangingPunct="1"/>
            <a:endParaRPr lang="en-US" sz="1600" b="1">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43412" y="4756036"/>
            <a:ext cx="5161633" cy="92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defTabSz="622300">
              <a:lnSpc>
                <a:spcPct val="90000"/>
              </a:lnSpc>
              <a:spcBef>
                <a:spcPct val="0"/>
              </a:spcBef>
              <a:spcAft>
                <a:spcPct val="35000"/>
              </a:spcAft>
            </a:pPr>
            <a:r>
              <a:rPr lang="en-US" sz="1600" b="1">
                <a:latin typeface="Times New Roman"/>
                <a:cs typeface="Times New Roman"/>
              </a:rPr>
              <a:t>Student Name: POOJA THUKRAL</a:t>
            </a:r>
            <a:endParaRPr lang="en-US" sz="1600" b="1">
              <a:latin typeface="Times New Roman" panose="02020603050405020304" pitchFamily="18" charset="0"/>
              <a:cs typeface="Times New Roman" panose="02020603050405020304" pitchFamily="18" charset="0"/>
            </a:endParaRPr>
          </a:p>
          <a:p>
            <a:pPr defTabSz="622300">
              <a:lnSpc>
                <a:spcPct val="90000"/>
              </a:lnSpc>
              <a:spcBef>
                <a:spcPct val="0"/>
              </a:spcBef>
              <a:spcAft>
                <a:spcPct val="35000"/>
              </a:spcAft>
            </a:pPr>
            <a:r>
              <a:rPr lang="en-US" sz="1600" b="1">
                <a:latin typeface="Times New Roman"/>
                <a:cs typeface="Times New Roman"/>
              </a:rPr>
              <a:t>UID: 20MCA1322</a:t>
            </a:r>
            <a:endParaRPr lang="en-US" sz="1600" b="1">
              <a:latin typeface="Times New Roman" panose="02020603050405020304" pitchFamily="18" charset="0"/>
              <a:cs typeface="Times New Roman" panose="02020603050405020304" pitchFamily="18" charset="0"/>
            </a:endParaRPr>
          </a:p>
          <a:p>
            <a:pPr defTabSz="622300">
              <a:lnSpc>
                <a:spcPct val="90000"/>
              </a:lnSpc>
              <a:spcBef>
                <a:spcPct val="0"/>
              </a:spcBef>
              <a:spcAft>
                <a:spcPct val="35000"/>
              </a:spcAft>
            </a:pPr>
            <a:r>
              <a:rPr lang="en-US" sz="1600" b="1">
                <a:latin typeface="Times New Roman"/>
                <a:cs typeface="Times New Roman"/>
              </a:rPr>
              <a:t>Section/Group: 20MCA2/A</a:t>
            </a:r>
            <a:endParaRPr lang="en-US" sz="1600" b="1">
              <a:latin typeface="Times New Roman" panose="02020603050405020304" pitchFamily="18" charset="0"/>
              <a:cs typeface="Times New Roman" panose="02020603050405020304" pitchFamily="18" charset="0"/>
            </a:endParaRPr>
          </a:p>
        </p:txBody>
      </p:sp>
      <p:sp>
        <p:nvSpPr>
          <p:cNvPr id="12" name="TextBox 11"/>
          <p:cNvSpPr txBox="1">
            <a:spLocks noChangeArrowheads="1"/>
          </p:cNvSpPr>
          <p:nvPr/>
        </p:nvSpPr>
        <p:spPr bwMode="auto">
          <a:xfrm>
            <a:off x="6832521" y="4756036"/>
            <a:ext cx="5161633" cy="92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defTabSz="622300">
              <a:lnSpc>
                <a:spcPct val="90000"/>
              </a:lnSpc>
              <a:spcBef>
                <a:spcPct val="0"/>
              </a:spcBef>
              <a:spcAft>
                <a:spcPct val="35000"/>
              </a:spcAft>
            </a:pPr>
            <a:r>
              <a:rPr lang="en-US" sz="1600" b="1" dirty="0">
                <a:latin typeface="Times New Roman"/>
                <a:cs typeface="Times New Roman"/>
              </a:rPr>
              <a:t>Supervisor Name: AMANDEEP KAUR</a:t>
            </a:r>
            <a:endParaRPr lang="en-US" sz="16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defTabSz="622300">
              <a:lnSpc>
                <a:spcPct val="90000"/>
              </a:lnSpc>
              <a:spcBef>
                <a:spcPct val="0"/>
              </a:spcBef>
              <a:spcAft>
                <a:spcPct val="35000"/>
              </a:spcAft>
            </a:pPr>
            <a:r>
              <a:rPr lang="en-US" sz="1600" b="1" dirty="0">
                <a:latin typeface="Times New Roman"/>
                <a:cs typeface="Times New Roman"/>
              </a:rPr>
              <a:t>Employee Code:</a:t>
            </a:r>
          </a:p>
          <a:p>
            <a:pPr defTabSz="622300">
              <a:lnSpc>
                <a:spcPct val="90000"/>
              </a:lnSpc>
              <a:spcBef>
                <a:spcPct val="0"/>
              </a:spcBef>
              <a:spcAft>
                <a:spcPct val="35000"/>
              </a:spcAft>
            </a:pPr>
            <a:r>
              <a:rPr lang="en-US" sz="1600" b="1" dirty="0">
                <a:latin typeface="Times New Roman"/>
                <a:cs typeface="Times New Roman"/>
              </a:rPr>
              <a:t>Designation: ASSISTANT PROFESOR(UIC)</a:t>
            </a: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text, monitor, indoor, computer&#10;&#10;Description automatically generated">
            <a:extLst>
              <a:ext uri="{FF2B5EF4-FFF2-40B4-BE49-F238E27FC236}">
                <a16:creationId xmlns:a16="http://schemas.microsoft.com/office/drawing/2014/main" id="{2AFFF5C9-25E7-42E6-B3C6-79322466FBE2}"/>
              </a:ext>
            </a:extLst>
          </p:cNvPr>
          <p:cNvPicPr>
            <a:picLocks noChangeAspect="1"/>
          </p:cNvPicPr>
          <p:nvPr/>
        </p:nvPicPr>
        <p:blipFill rotWithShape="1">
          <a:blip r:embed="rId2"/>
          <a:srcRect l="14452" t="5219" r="15328" b="18372"/>
          <a:stretch/>
        </p:blipFill>
        <p:spPr>
          <a:xfrm>
            <a:off x="741776" y="1172502"/>
            <a:ext cx="6129797" cy="450170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9A52F17A-92B0-4031-B6CB-7D3D156EB694}"/>
              </a:ext>
            </a:extLst>
          </p:cNvPr>
          <p:cNvSpPr txBox="1"/>
          <p:nvPr/>
        </p:nvSpPr>
        <p:spPr>
          <a:xfrm>
            <a:off x="7257660" y="1119905"/>
            <a:ext cx="456991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highlight>
                  <a:srgbClr val="C0C0C0"/>
                </a:highlight>
                <a:ea typeface="+mn-lt"/>
                <a:cs typeface="+mn-lt"/>
              </a:rPr>
              <a:t>Eliminate gaps between logical and physical identities </a:t>
            </a:r>
            <a:endParaRPr lang="en-US">
              <a:highlight>
                <a:srgbClr val="C0C0C0"/>
              </a:highlight>
              <a:ea typeface="+mn-lt"/>
              <a:cs typeface="+mn-lt"/>
            </a:endParaRPr>
          </a:p>
          <a:p>
            <a:r>
              <a:rPr lang="en-GB" dirty="0">
                <a:highlight>
                  <a:srgbClr val="C0C0C0"/>
                </a:highlight>
                <a:ea typeface="+mn-lt"/>
                <a:cs typeface="+mn-lt"/>
              </a:rPr>
              <a:t>• Scale the operation of Access Control Systems to meet enterprise needs across time zones and geographies </a:t>
            </a:r>
            <a:endParaRPr lang="en-US">
              <a:highlight>
                <a:srgbClr val="C0C0C0"/>
              </a:highlight>
              <a:ea typeface="+mn-lt"/>
              <a:cs typeface="+mn-lt"/>
            </a:endParaRPr>
          </a:p>
          <a:p>
            <a:r>
              <a:rPr lang="en-GB" dirty="0">
                <a:highlight>
                  <a:srgbClr val="C0C0C0"/>
                </a:highlight>
                <a:ea typeface="+mn-lt"/>
                <a:cs typeface="+mn-lt"/>
              </a:rPr>
              <a:t>• Deliver unified operation and enforce policies uniformly across Access Control Systems from multiple vendors without changing underlying systems </a:t>
            </a:r>
            <a:endParaRPr lang="en-US">
              <a:highlight>
                <a:srgbClr val="C0C0C0"/>
              </a:highlight>
              <a:ea typeface="+mn-lt"/>
              <a:cs typeface="+mn-lt"/>
            </a:endParaRPr>
          </a:p>
          <a:p>
            <a:r>
              <a:rPr lang="en-GB" dirty="0">
                <a:highlight>
                  <a:srgbClr val="C0C0C0"/>
                </a:highlight>
                <a:ea typeface="+mn-lt"/>
                <a:cs typeface="+mn-lt"/>
              </a:rPr>
              <a:t>• Automate physical security controls and audit reporting required by various industry regulations </a:t>
            </a:r>
            <a:endParaRPr lang="en-US">
              <a:highlight>
                <a:srgbClr val="C0C0C0"/>
              </a:highlight>
              <a:ea typeface="+mn-lt"/>
              <a:cs typeface="+mn-lt"/>
            </a:endParaRPr>
          </a:p>
          <a:p>
            <a:r>
              <a:rPr lang="en-GB" dirty="0">
                <a:highlight>
                  <a:srgbClr val="C0C0C0"/>
                </a:highlight>
                <a:ea typeface="+mn-lt"/>
                <a:cs typeface="+mn-lt"/>
              </a:rPr>
              <a:t>• Reduce cost and reduce risk by eliminating overlap of function, extending the useful life of existing systems and enhancing overall security • Provide a running migration path from existing Access Control systems to newly selected systems when desired, without the risk of disruption or outage</a:t>
            </a:r>
            <a:endParaRPr lang="en-US">
              <a:highlight>
                <a:srgbClr val="C0C0C0"/>
              </a:highlight>
              <a:cs typeface="Calibri"/>
            </a:endParaRPr>
          </a:p>
        </p:txBody>
      </p:sp>
      <p:sp>
        <p:nvSpPr>
          <p:cNvPr id="7" name="TextBox 6">
            <a:extLst>
              <a:ext uri="{FF2B5EF4-FFF2-40B4-BE49-F238E27FC236}">
                <a16:creationId xmlns:a16="http://schemas.microsoft.com/office/drawing/2014/main" id="{9E2D2414-F6AF-4115-9A7D-D26B8D5448E1}"/>
              </a:ext>
            </a:extLst>
          </p:cNvPr>
          <p:cNvSpPr txBox="1"/>
          <p:nvPr/>
        </p:nvSpPr>
        <p:spPr>
          <a:xfrm>
            <a:off x="1812099" y="5851742"/>
            <a:ext cx="407930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cs typeface="Calibri"/>
              </a:rPr>
              <a:t>Enterprise guardian user interface</a:t>
            </a:r>
          </a:p>
        </p:txBody>
      </p:sp>
    </p:spTree>
    <p:extLst>
      <p:ext uri="{BB962C8B-B14F-4D97-AF65-F5344CB8AC3E}">
        <p14:creationId xmlns:p14="http://schemas.microsoft.com/office/powerpoint/2010/main" val="3304506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49B40E-7963-49F1-BAFC-BCDAB3FBCD11}"/>
              </a:ext>
            </a:extLst>
          </p:cNvPr>
          <p:cNvSpPr txBox="1"/>
          <p:nvPr/>
        </p:nvSpPr>
        <p:spPr>
          <a:xfrm>
            <a:off x="1419225" y="876300"/>
            <a:ext cx="93535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solidFill>
                  <a:schemeClr val="bg1"/>
                </a:solidFill>
                <a:highlight>
                  <a:srgbClr val="808080"/>
                </a:highlight>
                <a:cs typeface="Calibri"/>
              </a:rPr>
              <a:t>Let's have an insight to the processes configured and the tasks involved.</a:t>
            </a:r>
          </a:p>
        </p:txBody>
      </p:sp>
      <p:sp>
        <p:nvSpPr>
          <p:cNvPr id="6" name="TextBox 5">
            <a:extLst>
              <a:ext uri="{FF2B5EF4-FFF2-40B4-BE49-F238E27FC236}">
                <a16:creationId xmlns:a16="http://schemas.microsoft.com/office/drawing/2014/main" id="{5EF95501-D219-45A7-8DAC-937784A22850}"/>
              </a:ext>
            </a:extLst>
          </p:cNvPr>
          <p:cNvSpPr txBox="1"/>
          <p:nvPr/>
        </p:nvSpPr>
        <p:spPr>
          <a:xfrm>
            <a:off x="847725" y="1924050"/>
            <a:ext cx="109156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i="1" dirty="0">
                <a:cs typeface="Calibri"/>
              </a:rPr>
              <a:t>RECONCIALATION:</a:t>
            </a:r>
            <a:r>
              <a:rPr lang="en-GB" dirty="0">
                <a:cs typeface="Calibri"/>
              </a:rPr>
              <a:t> Recon is the very first job done. When a new user joins the organization then many tasks need to be performed for that we are required to fetch data from some source like views, databases, active directories and many more. </a:t>
            </a:r>
          </a:p>
        </p:txBody>
      </p:sp>
      <p:pic>
        <p:nvPicPr>
          <p:cNvPr id="8" name="Picture 8" descr="Graphical user interface, text, application, chat or text message&#10;&#10;Description automatically generated">
            <a:extLst>
              <a:ext uri="{FF2B5EF4-FFF2-40B4-BE49-F238E27FC236}">
                <a16:creationId xmlns:a16="http://schemas.microsoft.com/office/drawing/2014/main" id="{A01BB3BD-5527-428C-B346-F150CE7F3175}"/>
              </a:ext>
            </a:extLst>
          </p:cNvPr>
          <p:cNvPicPr>
            <a:picLocks noChangeAspect="1"/>
          </p:cNvPicPr>
          <p:nvPr/>
        </p:nvPicPr>
        <p:blipFill rotWithShape="1">
          <a:blip r:embed="rId2"/>
          <a:srcRect l="26537" t="23778" r="14693" b="16938"/>
          <a:stretch/>
        </p:blipFill>
        <p:spPr>
          <a:xfrm>
            <a:off x="2960318" y="2793174"/>
            <a:ext cx="7587464" cy="3829794"/>
          </a:xfrm>
          <a:prstGeom prst="rect">
            <a:avLst/>
          </a:prstGeom>
        </p:spPr>
      </p:pic>
    </p:spTree>
    <p:extLst>
      <p:ext uri="{BB962C8B-B14F-4D97-AF65-F5344CB8AC3E}">
        <p14:creationId xmlns:p14="http://schemas.microsoft.com/office/powerpoint/2010/main" val="550315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chat or text message&#10;&#10;Description automatically generated">
            <a:extLst>
              <a:ext uri="{FF2B5EF4-FFF2-40B4-BE49-F238E27FC236}">
                <a16:creationId xmlns:a16="http://schemas.microsoft.com/office/drawing/2014/main" id="{01E97C21-8E41-4B9E-86D0-4282FC9035F1}"/>
              </a:ext>
            </a:extLst>
          </p:cNvPr>
          <p:cNvPicPr>
            <a:picLocks noChangeAspect="1"/>
          </p:cNvPicPr>
          <p:nvPr/>
        </p:nvPicPr>
        <p:blipFill rotWithShape="1">
          <a:blip r:embed="rId2"/>
          <a:srcRect l="27376" t="24476" r="13308" b="6993"/>
          <a:stretch/>
        </p:blipFill>
        <p:spPr>
          <a:xfrm>
            <a:off x="2699360" y="1310927"/>
            <a:ext cx="7942353" cy="5520237"/>
          </a:xfrm>
          <a:prstGeom prst="rect">
            <a:avLst/>
          </a:prstGeom>
        </p:spPr>
      </p:pic>
    </p:spTree>
    <p:extLst>
      <p:ext uri="{BB962C8B-B14F-4D97-AF65-F5344CB8AC3E}">
        <p14:creationId xmlns:p14="http://schemas.microsoft.com/office/powerpoint/2010/main" val="1021687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034C12CC-CFA9-4BD7-A3DD-23A0AF6D66F8}"/>
              </a:ext>
            </a:extLst>
          </p:cNvPr>
          <p:cNvPicPr>
            <a:picLocks noChangeAspect="1"/>
          </p:cNvPicPr>
          <p:nvPr/>
        </p:nvPicPr>
        <p:blipFill rotWithShape="1">
          <a:blip r:embed="rId2"/>
          <a:srcRect l="27757" t="24324" r="14068" b="18243"/>
          <a:stretch/>
        </p:blipFill>
        <p:spPr>
          <a:xfrm>
            <a:off x="2041743" y="1206544"/>
            <a:ext cx="9685582" cy="5051116"/>
          </a:xfrm>
          <a:prstGeom prst="rect">
            <a:avLst/>
          </a:prstGeom>
        </p:spPr>
      </p:pic>
    </p:spTree>
    <p:extLst>
      <p:ext uri="{BB962C8B-B14F-4D97-AF65-F5344CB8AC3E}">
        <p14:creationId xmlns:p14="http://schemas.microsoft.com/office/powerpoint/2010/main" val="1348024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3CE0A4-5B09-4BC0-BFE2-ECB80A4A9C9C}"/>
              </a:ext>
            </a:extLst>
          </p:cNvPr>
          <p:cNvSpPr txBox="1"/>
          <p:nvPr/>
        </p:nvSpPr>
        <p:spPr>
          <a:xfrm>
            <a:off x="2981195" y="496866"/>
            <a:ext cx="546760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dirty="0">
                <a:highlight>
                  <a:srgbClr val="FFFF00"/>
                </a:highlight>
                <a:cs typeface="Calibri"/>
              </a:rPr>
              <a:t>Methodologies/tools used</a:t>
            </a:r>
          </a:p>
        </p:txBody>
      </p:sp>
      <p:sp>
        <p:nvSpPr>
          <p:cNvPr id="5" name="Flowchart: Stored Data 4">
            <a:extLst>
              <a:ext uri="{FF2B5EF4-FFF2-40B4-BE49-F238E27FC236}">
                <a16:creationId xmlns:a16="http://schemas.microsoft.com/office/drawing/2014/main" id="{0F040ACE-C1B8-455D-A471-1375F9DEBFB2}"/>
              </a:ext>
            </a:extLst>
          </p:cNvPr>
          <p:cNvSpPr/>
          <p:nvPr/>
        </p:nvSpPr>
        <p:spPr>
          <a:xfrm>
            <a:off x="698195" y="2858454"/>
            <a:ext cx="3809997" cy="2609589"/>
          </a:xfrm>
          <a:prstGeom prst="flowChartOnlineStorag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lowchart: Stored Data 6">
            <a:extLst>
              <a:ext uri="{FF2B5EF4-FFF2-40B4-BE49-F238E27FC236}">
                <a16:creationId xmlns:a16="http://schemas.microsoft.com/office/drawing/2014/main" id="{67127007-0A20-4C78-A0A9-5EE5962C2B17}"/>
              </a:ext>
            </a:extLst>
          </p:cNvPr>
          <p:cNvSpPr/>
          <p:nvPr/>
        </p:nvSpPr>
        <p:spPr>
          <a:xfrm>
            <a:off x="4184607" y="2858453"/>
            <a:ext cx="3799559" cy="2609589"/>
          </a:xfrm>
          <a:prstGeom prst="flowChartOnlineStorag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lowchart: Stored Data 7">
            <a:extLst>
              <a:ext uri="{FF2B5EF4-FFF2-40B4-BE49-F238E27FC236}">
                <a16:creationId xmlns:a16="http://schemas.microsoft.com/office/drawing/2014/main" id="{A6FC6FDE-EDE1-4B2A-BD91-4CC0329A3E92}"/>
              </a:ext>
            </a:extLst>
          </p:cNvPr>
          <p:cNvSpPr/>
          <p:nvPr/>
        </p:nvSpPr>
        <p:spPr>
          <a:xfrm>
            <a:off x="7618825" y="2858453"/>
            <a:ext cx="3883067" cy="2609589"/>
          </a:xfrm>
          <a:prstGeom prst="flowChartOnlineStorag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236E0EAC-C62B-4D78-87C2-83BA7EA37541}"/>
              </a:ext>
            </a:extLst>
          </p:cNvPr>
          <p:cNvSpPr txBox="1"/>
          <p:nvPr/>
        </p:nvSpPr>
        <p:spPr>
          <a:xfrm>
            <a:off x="1168835" y="381926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JIRA SOFTWARE</a:t>
            </a:r>
          </a:p>
        </p:txBody>
      </p:sp>
      <p:sp>
        <p:nvSpPr>
          <p:cNvPr id="10" name="TextBox 9">
            <a:extLst>
              <a:ext uri="{FF2B5EF4-FFF2-40B4-BE49-F238E27FC236}">
                <a16:creationId xmlns:a16="http://schemas.microsoft.com/office/drawing/2014/main" id="{F6ED5C9B-F880-4CA6-97EB-2876C4D2A777}"/>
              </a:ext>
            </a:extLst>
          </p:cNvPr>
          <p:cNvSpPr txBox="1"/>
          <p:nvPr/>
        </p:nvSpPr>
        <p:spPr>
          <a:xfrm>
            <a:off x="4312476" y="3769290"/>
            <a:ext cx="32099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API TESTING WITH POSTMAN</a:t>
            </a:r>
            <a:endParaRPr lang="en-US" dirty="0"/>
          </a:p>
        </p:txBody>
      </p:sp>
      <p:sp>
        <p:nvSpPr>
          <p:cNvPr id="11" name="TextBox 10">
            <a:extLst>
              <a:ext uri="{FF2B5EF4-FFF2-40B4-BE49-F238E27FC236}">
                <a16:creationId xmlns:a16="http://schemas.microsoft.com/office/drawing/2014/main" id="{E7342485-1E4E-47E7-832F-A6E497723FB7}"/>
              </a:ext>
            </a:extLst>
          </p:cNvPr>
          <p:cNvSpPr txBox="1"/>
          <p:nvPr/>
        </p:nvSpPr>
        <p:spPr>
          <a:xfrm>
            <a:off x="8072503" y="381365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WORKING WITH OKTA</a:t>
            </a:r>
            <a:endParaRPr lang="en-US" dirty="0"/>
          </a:p>
        </p:txBody>
      </p:sp>
    </p:spTree>
    <p:extLst>
      <p:ext uri="{BB962C8B-B14F-4D97-AF65-F5344CB8AC3E}">
        <p14:creationId xmlns:p14="http://schemas.microsoft.com/office/powerpoint/2010/main" val="3938195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D30BE-86F9-4B7A-9A77-81A1561BFD9B}"/>
              </a:ext>
            </a:extLst>
          </p:cNvPr>
          <p:cNvSpPr txBox="1"/>
          <p:nvPr/>
        </p:nvSpPr>
        <p:spPr>
          <a:xfrm>
            <a:off x="4095750" y="552450"/>
            <a:ext cx="547687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dirty="0">
                <a:solidFill>
                  <a:srgbClr val="C00000"/>
                </a:solidFill>
                <a:cs typeface="Calibri"/>
              </a:rPr>
              <a:t>JIRA SOFTWARE</a:t>
            </a:r>
          </a:p>
        </p:txBody>
      </p:sp>
      <p:sp>
        <p:nvSpPr>
          <p:cNvPr id="5" name="TextBox 4">
            <a:extLst>
              <a:ext uri="{FF2B5EF4-FFF2-40B4-BE49-F238E27FC236}">
                <a16:creationId xmlns:a16="http://schemas.microsoft.com/office/drawing/2014/main" id="{B60746F9-4331-4C46-BD16-3B2167D362AB}"/>
              </a:ext>
            </a:extLst>
          </p:cNvPr>
          <p:cNvSpPr txBox="1"/>
          <p:nvPr/>
        </p:nvSpPr>
        <p:spPr>
          <a:xfrm>
            <a:off x="1933575" y="1504950"/>
            <a:ext cx="8220075"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ea typeface="+mn-lt"/>
                <a:cs typeface="+mn-lt"/>
              </a:rPr>
              <a:t>Jira is a series of fast-paced task management solutions that enable collaboration on all teams from concept to customer, enabling you to do the best work of your life, together. Jira offers a number of products and application options designed for the purpose of Software, IT, Business, Ops teams, and more. </a:t>
            </a:r>
            <a:endParaRPr lang="en-US" dirty="0">
              <a:ea typeface="+mn-lt"/>
              <a:cs typeface="+mn-lt"/>
            </a:endParaRPr>
          </a:p>
          <a:p>
            <a:pPr marL="285750" indent="-285750">
              <a:buFont typeface="Arial"/>
              <a:buChar char="•"/>
            </a:pPr>
            <a:r>
              <a:rPr lang="en-GB" dirty="0">
                <a:ea typeface="+mn-lt"/>
                <a:cs typeface="+mn-lt"/>
              </a:rPr>
              <a:t>Keep reading to see what is best for you. Jira assists teams to organize, deliver, track, report, and manage work and brings teams together in everything from aging software development and customer support to </a:t>
            </a:r>
            <a:r>
              <a:rPr lang="en-GB" dirty="0" err="1">
                <a:ea typeface="+mn-lt"/>
                <a:cs typeface="+mn-lt"/>
              </a:rPr>
              <a:t>startups</a:t>
            </a:r>
            <a:r>
              <a:rPr lang="en-GB" dirty="0">
                <a:ea typeface="+mn-lt"/>
                <a:cs typeface="+mn-lt"/>
              </a:rPr>
              <a:t> and businesses. </a:t>
            </a:r>
            <a:endParaRPr lang="en-US">
              <a:ea typeface="+mn-lt"/>
              <a:cs typeface="+mn-lt"/>
            </a:endParaRPr>
          </a:p>
          <a:p>
            <a:pPr marL="285750" indent="-285750">
              <a:buFont typeface="Arial"/>
              <a:buChar char="•"/>
            </a:pPr>
            <a:r>
              <a:rPr lang="en-GB" dirty="0">
                <a:ea typeface="+mn-lt"/>
                <a:cs typeface="+mn-lt"/>
              </a:rPr>
              <a:t>Software teams build better with Jira Software, the # 1 tool for older groups. Bring an amazing service experience to all teams from IT, Dev, Ops, and more with Jira Service Management.</a:t>
            </a:r>
            <a:endParaRPr lang="en-US" dirty="0">
              <a:ea typeface="+mn-lt"/>
              <a:cs typeface="+mn-lt"/>
            </a:endParaRPr>
          </a:p>
          <a:p>
            <a:pPr marL="285750" indent="-285750">
              <a:buFont typeface="Arial"/>
              <a:buChar char="•"/>
            </a:pPr>
            <a:r>
              <a:rPr lang="en-GB" dirty="0">
                <a:ea typeface="+mn-lt"/>
                <a:cs typeface="+mn-lt"/>
              </a:rPr>
              <a:t> Business teams can unlock faster power and better engage with Jira Work Management. Jira Align is a fast-paced business planning platform that integrates work with quality.</a:t>
            </a:r>
            <a:endParaRPr lang="en-US" dirty="0">
              <a:ea typeface="+mn-lt"/>
              <a:cs typeface="+mn-lt"/>
            </a:endParaRPr>
          </a:p>
          <a:p>
            <a:pPr marL="285750" indent="-285750">
              <a:buFont typeface="Arial"/>
              <a:buChar char="•"/>
            </a:pPr>
            <a:r>
              <a:rPr lang="en-GB" dirty="0">
                <a:ea typeface="+mn-lt"/>
                <a:cs typeface="+mn-lt"/>
              </a:rPr>
              <a:t>With templates and solutions designed for each team and Jira as your common language - the work goes smoothly and clearly across your organization. </a:t>
            </a:r>
            <a:endParaRPr lang="en-US">
              <a:ea typeface="+mn-lt"/>
              <a:cs typeface="+mn-lt"/>
            </a:endParaRPr>
          </a:p>
          <a:p>
            <a:pPr marL="285750" indent="-285750">
              <a:buFont typeface="Arial"/>
              <a:buChar char="•"/>
            </a:pPr>
            <a:r>
              <a:rPr lang="en-GB" dirty="0">
                <a:ea typeface="+mn-lt"/>
                <a:cs typeface="+mn-lt"/>
              </a:rPr>
              <a:t>Good product traffic software will also have tools to help you measure the costs and benefits of programs and determine where your team should work first. </a:t>
            </a:r>
            <a:endParaRPr lang="en-US">
              <a:cs typeface="Calibri"/>
            </a:endParaRPr>
          </a:p>
        </p:txBody>
      </p:sp>
    </p:spTree>
    <p:extLst>
      <p:ext uri="{BB962C8B-B14F-4D97-AF65-F5344CB8AC3E}">
        <p14:creationId xmlns:p14="http://schemas.microsoft.com/office/powerpoint/2010/main" val="4085792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 Teams&#10;&#10;Description automatically generated">
            <a:extLst>
              <a:ext uri="{FF2B5EF4-FFF2-40B4-BE49-F238E27FC236}">
                <a16:creationId xmlns:a16="http://schemas.microsoft.com/office/drawing/2014/main" id="{DD4405CF-AD82-4596-8B94-7C85960FA63E}"/>
              </a:ext>
            </a:extLst>
          </p:cNvPr>
          <p:cNvPicPr>
            <a:picLocks noChangeAspect="1"/>
          </p:cNvPicPr>
          <p:nvPr/>
        </p:nvPicPr>
        <p:blipFill>
          <a:blip r:embed="rId2"/>
          <a:stretch>
            <a:fillRect/>
          </a:stretch>
        </p:blipFill>
        <p:spPr>
          <a:xfrm>
            <a:off x="904875" y="2625166"/>
            <a:ext cx="7743825" cy="3674592"/>
          </a:xfrm>
          <a:prstGeom prst="rect">
            <a:avLst/>
          </a:prstGeom>
        </p:spPr>
      </p:pic>
      <p:sp>
        <p:nvSpPr>
          <p:cNvPr id="5" name="TextBox 4">
            <a:extLst>
              <a:ext uri="{FF2B5EF4-FFF2-40B4-BE49-F238E27FC236}">
                <a16:creationId xmlns:a16="http://schemas.microsoft.com/office/drawing/2014/main" id="{8239CEF0-CF08-46A2-A448-78710EC4F621}"/>
              </a:ext>
            </a:extLst>
          </p:cNvPr>
          <p:cNvSpPr txBox="1"/>
          <p:nvPr/>
        </p:nvSpPr>
        <p:spPr>
          <a:xfrm>
            <a:off x="904875" y="1000125"/>
            <a:ext cx="900112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dirty="0">
                <a:ea typeface="+mn-lt"/>
                <a:cs typeface="+mn-lt"/>
              </a:rPr>
              <a:t>You can keep a track over to the workflow. Like if an issue occurs while testing then we log that issue over JIRA. For that issue a workflow is maintained like the issue was OPEN&gt;Assigned to DEVEOPS TEAM&gt;Released to QA team&gt;Close the issue. Every team has a unique process for shipping software. Use an out-of-the-box workflow, or create one to match the way your team works. </a:t>
            </a:r>
            <a:endParaRPr lang="en-US" dirty="0">
              <a:cs typeface="Calibri"/>
            </a:endParaRPr>
          </a:p>
        </p:txBody>
      </p:sp>
      <p:sp>
        <p:nvSpPr>
          <p:cNvPr id="7" name="TextBox 6">
            <a:extLst>
              <a:ext uri="{FF2B5EF4-FFF2-40B4-BE49-F238E27FC236}">
                <a16:creationId xmlns:a16="http://schemas.microsoft.com/office/drawing/2014/main" id="{7C7B5F56-F998-4706-ADDD-6799EE16A0C6}"/>
              </a:ext>
            </a:extLst>
          </p:cNvPr>
          <p:cNvSpPr txBox="1"/>
          <p:nvPr/>
        </p:nvSpPr>
        <p:spPr>
          <a:xfrm>
            <a:off x="8963025" y="3048000"/>
            <a:ext cx="275272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dirty="0">
                <a:ea typeface="+mn-lt"/>
                <a:cs typeface="+mn-lt"/>
              </a:rPr>
              <a:t>You can add a bug description, attachments, identify the affected versions, assign them to the right members to fix, and assign severity levels, all while having a single overview of everything in the backlog.</a:t>
            </a:r>
            <a:endParaRPr lang="en-US" dirty="0">
              <a:cs typeface="Calibri"/>
            </a:endParaRPr>
          </a:p>
        </p:txBody>
      </p:sp>
    </p:spTree>
    <p:extLst>
      <p:ext uri="{BB962C8B-B14F-4D97-AF65-F5344CB8AC3E}">
        <p14:creationId xmlns:p14="http://schemas.microsoft.com/office/powerpoint/2010/main" val="2844230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AE3A6F-AB5B-4626-9AD1-A05D5732F544}"/>
              </a:ext>
            </a:extLst>
          </p:cNvPr>
          <p:cNvSpPr txBox="1"/>
          <p:nvPr/>
        </p:nvSpPr>
        <p:spPr>
          <a:xfrm>
            <a:off x="3305175" y="571500"/>
            <a:ext cx="50196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solidFill>
                  <a:schemeClr val="accent6"/>
                </a:solidFill>
                <a:cs typeface="Calibri"/>
              </a:rPr>
              <a:t>API TESTING WITH POSTMAN</a:t>
            </a:r>
          </a:p>
        </p:txBody>
      </p:sp>
      <p:sp>
        <p:nvSpPr>
          <p:cNvPr id="5" name="TextBox 4">
            <a:extLst>
              <a:ext uri="{FF2B5EF4-FFF2-40B4-BE49-F238E27FC236}">
                <a16:creationId xmlns:a16="http://schemas.microsoft.com/office/drawing/2014/main" id="{617BB754-8B9A-43E6-87AD-C68DD6CCEB3B}"/>
              </a:ext>
            </a:extLst>
          </p:cNvPr>
          <p:cNvSpPr txBox="1"/>
          <p:nvPr/>
        </p:nvSpPr>
        <p:spPr>
          <a:xfrm>
            <a:off x="751823" y="1671572"/>
            <a:ext cx="557669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GB" dirty="0">
                <a:ea typeface="+mn-lt"/>
                <a:cs typeface="+mn-lt"/>
              </a:rPr>
              <a:t>Postman is the collaboration platform for API development. </a:t>
            </a:r>
            <a:endParaRPr lang="en-US" dirty="0">
              <a:ea typeface="+mn-lt"/>
              <a:cs typeface="+mn-lt"/>
            </a:endParaRPr>
          </a:p>
          <a:p>
            <a:pPr marL="285750" indent="-285750">
              <a:buFont typeface="Wingdings"/>
              <a:buChar char="v"/>
            </a:pPr>
            <a:r>
              <a:rPr lang="en-GB" dirty="0">
                <a:ea typeface="+mn-lt"/>
                <a:cs typeface="+mn-lt"/>
              </a:rPr>
              <a:t>Postman simplifies each step of building an API and streamlines collaboration so you can create better APIs—faster. </a:t>
            </a:r>
            <a:endParaRPr lang="en-US">
              <a:ea typeface="+mn-lt"/>
              <a:cs typeface="+mn-lt"/>
            </a:endParaRPr>
          </a:p>
          <a:p>
            <a:pPr marL="285750" indent="-285750">
              <a:buFont typeface="Wingdings"/>
              <a:buChar char="v"/>
            </a:pPr>
            <a:r>
              <a:rPr lang="en-GB" dirty="0">
                <a:ea typeface="+mn-lt"/>
                <a:cs typeface="+mn-lt"/>
              </a:rPr>
              <a:t>Postman has just started as a separate project to solve a particular problem: Abhinav  Asthana, Chief Postman's co-founder and co-founder, is determined to create a tool that will simplify the API testing process. </a:t>
            </a:r>
            <a:endParaRPr lang="en-US">
              <a:ea typeface="+mn-lt"/>
              <a:cs typeface="+mn-lt"/>
            </a:endParaRPr>
          </a:p>
          <a:p>
            <a:pPr marL="285750" indent="-285750">
              <a:buFont typeface="Wingdings"/>
              <a:buChar char="v"/>
            </a:pPr>
            <a:r>
              <a:rPr lang="en-GB" dirty="0">
                <a:ea typeface="+mn-lt"/>
                <a:cs typeface="+mn-lt"/>
              </a:rPr>
              <a:t>As the use of the tool exploded rapidly, Abhinav enlisted two of his colleagues, Ankit Sobti and Abhijit Kane, to help him form Postman, Inc.</a:t>
            </a:r>
            <a:endParaRPr lang="en-US" dirty="0">
              <a:ea typeface="+mn-lt"/>
              <a:cs typeface="+mn-lt"/>
            </a:endParaRPr>
          </a:p>
          <a:p>
            <a:pPr marL="285750" indent="-285750">
              <a:buFont typeface="Wingdings"/>
              <a:buChar char="v"/>
            </a:pPr>
            <a:r>
              <a:rPr lang="en-GB" dirty="0">
                <a:ea typeface="+mn-lt"/>
                <a:cs typeface="+mn-lt"/>
              </a:rPr>
              <a:t> Postman is now the world's leading collaborative platform for API development, and three founders are still leading the company in corporate development. </a:t>
            </a:r>
            <a:endParaRPr lang="en-US">
              <a:cs typeface="Calibri"/>
            </a:endParaRPr>
          </a:p>
        </p:txBody>
      </p:sp>
      <p:pic>
        <p:nvPicPr>
          <p:cNvPr id="6" name="Picture 6" descr="Diagram&#10;&#10;Description automatically generated">
            <a:extLst>
              <a:ext uri="{FF2B5EF4-FFF2-40B4-BE49-F238E27FC236}">
                <a16:creationId xmlns:a16="http://schemas.microsoft.com/office/drawing/2014/main" id="{645901A9-129E-4A04-B98B-55AFD99C4339}"/>
              </a:ext>
            </a:extLst>
          </p:cNvPr>
          <p:cNvPicPr>
            <a:picLocks noChangeAspect="1"/>
          </p:cNvPicPr>
          <p:nvPr/>
        </p:nvPicPr>
        <p:blipFill>
          <a:blip r:embed="rId2"/>
          <a:stretch>
            <a:fillRect/>
          </a:stretch>
        </p:blipFill>
        <p:spPr>
          <a:xfrm>
            <a:off x="6325645" y="1927182"/>
            <a:ext cx="5018760" cy="408244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87076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E72C59-00B3-4038-8783-74F56307A6EC}"/>
              </a:ext>
            </a:extLst>
          </p:cNvPr>
          <p:cNvSpPr txBox="1"/>
          <p:nvPr/>
        </p:nvSpPr>
        <p:spPr>
          <a:xfrm>
            <a:off x="4657725" y="51435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cs typeface="Calibri"/>
              </a:rPr>
              <a:t>POSTMAN UI</a:t>
            </a:r>
          </a:p>
        </p:txBody>
      </p:sp>
      <p:pic>
        <p:nvPicPr>
          <p:cNvPr id="6" name="Picture 6" descr="Graphical user interface, text, application, email&#10;&#10;Description automatically generated">
            <a:extLst>
              <a:ext uri="{FF2B5EF4-FFF2-40B4-BE49-F238E27FC236}">
                <a16:creationId xmlns:a16="http://schemas.microsoft.com/office/drawing/2014/main" id="{D2CD8734-F8EF-46D7-8FAC-7C6DA1916387}"/>
              </a:ext>
            </a:extLst>
          </p:cNvPr>
          <p:cNvPicPr>
            <a:picLocks noChangeAspect="1"/>
          </p:cNvPicPr>
          <p:nvPr/>
        </p:nvPicPr>
        <p:blipFill>
          <a:blip r:embed="rId2"/>
          <a:stretch>
            <a:fillRect/>
          </a:stretch>
        </p:blipFill>
        <p:spPr>
          <a:xfrm>
            <a:off x="1590675" y="1715572"/>
            <a:ext cx="9046140" cy="47127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65515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F609CF-90AD-42C9-9A3D-33E1B948E50C}"/>
              </a:ext>
            </a:extLst>
          </p:cNvPr>
          <p:cNvSpPr txBox="1"/>
          <p:nvPr/>
        </p:nvSpPr>
        <p:spPr>
          <a:xfrm>
            <a:off x="3152775" y="390525"/>
            <a:ext cx="57245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cs typeface="Calibri"/>
              </a:rPr>
              <a:t>Components of Postman</a:t>
            </a:r>
          </a:p>
        </p:txBody>
      </p:sp>
      <p:sp>
        <p:nvSpPr>
          <p:cNvPr id="5" name="TextBox 4">
            <a:extLst>
              <a:ext uri="{FF2B5EF4-FFF2-40B4-BE49-F238E27FC236}">
                <a16:creationId xmlns:a16="http://schemas.microsoft.com/office/drawing/2014/main" id="{9B905DE9-CD57-4582-BAD6-D556F9D072A3}"/>
              </a:ext>
            </a:extLst>
          </p:cNvPr>
          <p:cNvSpPr txBox="1"/>
          <p:nvPr/>
        </p:nvSpPr>
        <p:spPr>
          <a:xfrm>
            <a:off x="1076325" y="1181100"/>
            <a:ext cx="9953625"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GB" b="1" dirty="0">
                <a:ea typeface="+mn-lt"/>
                <a:cs typeface="+mn-lt"/>
              </a:rPr>
              <a:t>Collections:</a:t>
            </a:r>
            <a:r>
              <a:rPr lang="en-GB" dirty="0">
                <a:ea typeface="+mn-lt"/>
                <a:cs typeface="+mn-lt"/>
              </a:rPr>
              <a:t> Postman Collection means a group of API requests that are already stored in Postman and can be organized into folders. Any number of folders can be created within the collection. Applying the same applications to folders and groups helps the client to better plan and document their applications. Import and export of simple API</a:t>
            </a:r>
            <a:endParaRPr lang="en-US">
              <a:cs typeface="Calibri"/>
            </a:endParaRPr>
          </a:p>
          <a:p>
            <a:pPr marL="285750" indent="-285750" algn="just">
              <a:buFont typeface="Arial"/>
              <a:buChar char="•"/>
            </a:pPr>
            <a:r>
              <a:rPr lang="en-GB" b="1" dirty="0">
                <a:ea typeface="+mn-lt"/>
                <a:cs typeface="+mn-lt"/>
              </a:rPr>
              <a:t>Postman variables:</a:t>
            </a:r>
            <a:r>
              <a:rPr lang="en-GB" dirty="0">
                <a:ea typeface="+mn-lt"/>
                <a:cs typeface="+mn-lt"/>
              </a:rPr>
              <a:t> Postman variables work in the same way as system variables. These are signs that can take various values. You can save values on variables and apply them throughout applications, locations, collections, and scripts. </a:t>
            </a:r>
            <a:endParaRPr lang="en-GB">
              <a:ea typeface="+mn-lt"/>
              <a:cs typeface="+mn-lt"/>
            </a:endParaRPr>
          </a:p>
          <a:p>
            <a:pPr marL="285750" indent="-285750" algn="just">
              <a:buFont typeface="Arial"/>
              <a:buChar char="•"/>
            </a:pPr>
            <a:r>
              <a:rPr lang="en-GB" b="1" dirty="0">
                <a:ea typeface="+mn-lt"/>
                <a:cs typeface="+mn-lt"/>
              </a:rPr>
              <a:t>Environment in Postman:</a:t>
            </a:r>
            <a:r>
              <a:rPr lang="en-GB" dirty="0">
                <a:ea typeface="+mn-lt"/>
                <a:cs typeface="+mn-lt"/>
              </a:rPr>
              <a:t> A collection of key-value pairs is called an environment. Each name of the variable represents its keys. And referencing the name of the variable allows you to access its value.      It is a set of variables that differentiate among the requests. </a:t>
            </a:r>
          </a:p>
          <a:p>
            <a:pPr marL="285750" indent="-285750" algn="just">
              <a:buFont typeface="Arial"/>
              <a:buChar char="•"/>
            </a:pPr>
            <a:r>
              <a:rPr lang="en-GB" b="1" dirty="0">
                <a:ea typeface="+mn-lt"/>
                <a:cs typeface="+mn-lt"/>
              </a:rPr>
              <a:t>Scripts in Postman: </a:t>
            </a:r>
            <a:r>
              <a:rPr lang="en-GB" dirty="0">
                <a:ea typeface="+mn-lt"/>
                <a:cs typeface="+mn-lt"/>
              </a:rPr>
              <a:t>Postman is not only used for manual testing, but we can also do automatic API testing. Applications and postman collections can be used for flexible </a:t>
            </a:r>
            <a:r>
              <a:rPr lang="en-GB" dirty="0" err="1">
                <a:ea typeface="+mn-lt"/>
                <a:cs typeface="+mn-lt"/>
              </a:rPr>
              <a:t>behavior</a:t>
            </a:r>
            <a:r>
              <a:rPr lang="en-GB" dirty="0">
                <a:ea typeface="+mn-lt"/>
                <a:cs typeface="+mn-lt"/>
              </a:rPr>
              <a:t>. In Postman Scripts there are lines of code that allow you to perform API tests automatically. It allows you to write previous applications and test documents. </a:t>
            </a:r>
          </a:p>
          <a:p>
            <a:pPr marL="285750" indent="-285750" algn="just">
              <a:buFont typeface="Arial"/>
              <a:buChar char="•"/>
            </a:pPr>
            <a:r>
              <a:rPr lang="en-GB" b="1" dirty="0">
                <a:ea typeface="+mn-lt"/>
                <a:cs typeface="+mn-lt"/>
              </a:rPr>
              <a:t>Test scripts in postman: </a:t>
            </a:r>
            <a:r>
              <a:rPr lang="en-GB" dirty="0">
                <a:ea typeface="+mn-lt"/>
                <a:cs typeface="+mn-lt"/>
              </a:rPr>
              <a:t> Examination of texts after the server has received a response. In the postman, we can write test scripts to test API requests in </a:t>
            </a:r>
            <a:r>
              <a:rPr lang="en-GB" dirty="0" err="1">
                <a:ea typeface="+mn-lt"/>
                <a:cs typeface="+mn-lt"/>
              </a:rPr>
              <a:t>Javascript</a:t>
            </a:r>
            <a:r>
              <a:rPr lang="en-GB" dirty="0">
                <a:ea typeface="+mn-lt"/>
                <a:cs typeface="+mn-lt"/>
              </a:rPr>
              <a:t>. The test document is used to test whether your API is working properly or not, to determine if integration between services is working properly, and to check that the new upgrades did not affect any functionality of existing applications. Test scripts are also called Post-Request script. </a:t>
            </a:r>
            <a:endParaRPr lang="en-GB" dirty="0">
              <a:cs typeface="Calibri"/>
            </a:endParaRPr>
          </a:p>
          <a:p>
            <a:pPr marL="285750" indent="-285750">
              <a:buFont typeface="Arial" panose="020B0604020202020204" pitchFamily="34" charset="0"/>
              <a:buChar char="•"/>
            </a:pPr>
            <a:endParaRPr lang="en-GB" dirty="0">
              <a:cs typeface="Calibri"/>
            </a:endParaRPr>
          </a:p>
          <a:p>
            <a:pPr marL="285750" indent="-285750">
              <a:buFont typeface="Arial" panose="020B0604020202020204" pitchFamily="34" charset="0"/>
              <a:buChar char="•"/>
            </a:pPr>
            <a:endParaRPr lang="en-GB" dirty="0">
              <a:cs typeface="Calibri"/>
            </a:endParaRPr>
          </a:p>
          <a:p>
            <a:pPr marL="285750" indent="-285750">
              <a:buFont typeface="Arial" panose="020B0604020202020204" pitchFamily="34" charset="0"/>
              <a:buChar char="•"/>
            </a:pPr>
            <a:endParaRPr lang="en-GB" dirty="0">
              <a:cs typeface="Calibri"/>
            </a:endParaRPr>
          </a:p>
        </p:txBody>
      </p:sp>
    </p:spTree>
    <p:extLst>
      <p:ext uri="{BB962C8B-B14F-4D97-AF65-F5344CB8AC3E}">
        <p14:creationId xmlns:p14="http://schemas.microsoft.com/office/powerpoint/2010/main" val="135142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altLang="en-US" sz="4000" b="1">
                <a:solidFill>
                  <a:srgbClr val="C00000"/>
                </a:solidFill>
                <a:effectLst/>
                <a:latin typeface="Times New Roman" panose="02020603050405020304" pitchFamily="18" charset="0"/>
                <a:cs typeface="Times New Roman" panose="02020603050405020304" pitchFamily="18" charset="0"/>
              </a:rPr>
              <a:t>Presentation</a:t>
            </a:r>
            <a:r>
              <a:rPr lang="en-US" altLang="en-US" sz="4000" b="1">
                <a:effectLst/>
                <a:latin typeface="Times New Roman" panose="02020603050405020304" pitchFamily="18" charset="0"/>
                <a:cs typeface="Times New Roman" panose="02020603050405020304" pitchFamily="18" charset="0"/>
              </a:rPr>
              <a:t> </a:t>
            </a:r>
            <a:r>
              <a:rPr lang="en-US" altLang="en-US" sz="4000" b="1">
                <a:solidFill>
                  <a:srgbClr val="C00000"/>
                </a:solidFill>
                <a:effectLst/>
                <a:latin typeface="Times New Roman" panose="02020603050405020304" pitchFamily="18" charset="0"/>
                <a:cs typeface="Times New Roman" panose="02020603050405020304" pitchFamily="18" charset="0"/>
              </a:rPr>
              <a:t>Outline</a:t>
            </a:r>
            <a:endParaRPr lang="en-US" sz="4000" b="1">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t>2</a:t>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vert="horz" lIns="91440" tIns="45720" rIns="91440" bIns="45720" rtlCol="0" anchor="t">
            <a:normAutofit lnSpcReduction="10000"/>
          </a:bodyPr>
          <a:lstStyle/>
          <a:p>
            <a:r>
              <a:rPr lang="en-US" dirty="0">
                <a:latin typeface="Times New Roman"/>
                <a:cs typeface="Times New Roman"/>
              </a:rPr>
              <a:t>Company's introduction</a:t>
            </a:r>
            <a:endParaRPr lang="en-US" sz="2400" dirty="0">
              <a:latin typeface="Times New Roman"/>
              <a:cs typeface="Times New Roman"/>
            </a:endParaRPr>
          </a:p>
          <a:p>
            <a:r>
              <a:rPr lang="en-US" dirty="0">
                <a:latin typeface="Times New Roman"/>
                <a:cs typeface="Times New Roman"/>
              </a:rPr>
              <a:t>Company's leading product on which am working </a:t>
            </a:r>
            <a:endParaRPr lang="en-US" sz="2400" dirty="0">
              <a:latin typeface="Times New Roman" panose="02020603050405020304" pitchFamily="18" charset="0"/>
              <a:cs typeface="Times New Roman" panose="02020603050405020304" pitchFamily="18" charset="0"/>
            </a:endParaRPr>
          </a:p>
          <a:p>
            <a:r>
              <a:rPr lang="en-US" dirty="0">
                <a:latin typeface="Times New Roman"/>
                <a:cs typeface="Times New Roman"/>
              </a:rPr>
              <a:t>Three major domains of product</a:t>
            </a:r>
            <a:endParaRPr lang="en-US" dirty="0">
              <a:latin typeface="Times New Roman" panose="02020603050405020304" pitchFamily="18" charset="0"/>
              <a:cs typeface="Times New Roman" panose="02020603050405020304" pitchFamily="18" charset="0"/>
            </a:endParaRPr>
          </a:p>
          <a:p>
            <a:r>
              <a:rPr lang="en-US" dirty="0">
                <a:latin typeface="Times New Roman"/>
                <a:cs typeface="Times New Roman"/>
              </a:rPr>
              <a:t>Processes configured and tasks involved</a:t>
            </a:r>
            <a:endParaRPr lang="en-US" dirty="0">
              <a:latin typeface="Times New Roman" panose="02020603050405020304" pitchFamily="18" charset="0"/>
              <a:cs typeface="Times New Roman" panose="02020603050405020304" pitchFamily="18" charset="0"/>
            </a:endParaRPr>
          </a:p>
          <a:p>
            <a:r>
              <a:rPr lang="en-US" dirty="0">
                <a:latin typeface="Times New Roman"/>
                <a:cs typeface="Times New Roman"/>
              </a:rPr>
              <a:t>Methodologies/tools involved</a:t>
            </a:r>
          </a:p>
          <a:p>
            <a:r>
              <a:rPr lang="en-US" dirty="0">
                <a:latin typeface="Times New Roman"/>
                <a:cs typeface="Times New Roman"/>
              </a:rPr>
              <a:t>JIRA software</a:t>
            </a:r>
            <a:endParaRPr lang="en-US" sz="2400" dirty="0">
              <a:latin typeface="Times New Roman"/>
              <a:cs typeface="Times New Roman"/>
            </a:endParaRPr>
          </a:p>
          <a:p>
            <a:r>
              <a:rPr lang="en-US" dirty="0">
                <a:latin typeface="Times New Roman"/>
                <a:cs typeface="Times New Roman"/>
              </a:rPr>
              <a:t>API Testing with Postman</a:t>
            </a:r>
            <a:endParaRPr lang="en-US" sz="2400" dirty="0">
              <a:latin typeface="Times New Roman"/>
              <a:cs typeface="Times New Roman"/>
            </a:endParaRPr>
          </a:p>
          <a:p>
            <a:r>
              <a:rPr lang="en-US" dirty="0">
                <a:latin typeface="Times New Roman"/>
                <a:cs typeface="Times New Roman"/>
              </a:rPr>
              <a:t>Components of postman</a:t>
            </a:r>
          </a:p>
          <a:p>
            <a:r>
              <a:rPr lang="en-US" dirty="0">
                <a:latin typeface="Times New Roman"/>
                <a:cs typeface="Times New Roman"/>
              </a:rPr>
              <a:t>Working with OKTA</a:t>
            </a:r>
          </a:p>
          <a:p>
            <a:r>
              <a:rPr lang="en-US" dirty="0">
                <a:latin typeface="Times New Roman"/>
                <a:cs typeface="Times New Roman"/>
              </a:rPr>
              <a:t>Conclusion </a:t>
            </a:r>
          </a:p>
          <a:p>
            <a:r>
              <a:rPr lang="en-US" dirty="0">
                <a:latin typeface="Times New Roman"/>
                <a:cs typeface="Times New Roman"/>
              </a:rPr>
              <a:t>References used</a:t>
            </a:r>
          </a:p>
          <a:p>
            <a:pPr marL="0" indent="0">
              <a:buNone/>
            </a:pP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310DCA-1F24-4F08-93DF-DD8FA623A32D}"/>
              </a:ext>
            </a:extLst>
          </p:cNvPr>
          <p:cNvSpPr txBox="1"/>
          <p:nvPr/>
        </p:nvSpPr>
        <p:spPr>
          <a:xfrm>
            <a:off x="3714750" y="676275"/>
            <a:ext cx="39814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dirty="0">
                <a:cs typeface="Calibri"/>
              </a:rPr>
              <a:t>WORKING WITH OKTA</a:t>
            </a:r>
          </a:p>
        </p:txBody>
      </p:sp>
      <p:sp>
        <p:nvSpPr>
          <p:cNvPr id="5" name="TextBox 4">
            <a:extLst>
              <a:ext uri="{FF2B5EF4-FFF2-40B4-BE49-F238E27FC236}">
                <a16:creationId xmlns:a16="http://schemas.microsoft.com/office/drawing/2014/main" id="{489B81DF-A0B9-4658-A280-452073D1908E}"/>
              </a:ext>
            </a:extLst>
          </p:cNvPr>
          <p:cNvSpPr txBox="1"/>
          <p:nvPr/>
        </p:nvSpPr>
        <p:spPr>
          <a:xfrm>
            <a:off x="1285875" y="1428750"/>
            <a:ext cx="981075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Okta is cloud-based software that helps manage and protect user authentication in modern applications and developers to build patents into applications, web services, and devices. Okta helps to integrate all your applications, logins, and tools into a compact digital fabric. Okta easily connect to everything you need. Use and access to those apps is efficient and straightforward. </a:t>
            </a:r>
            <a:endParaRPr lang="en-US"/>
          </a:p>
          <a:p>
            <a:endParaRPr lang="en-GB" dirty="0">
              <a:ea typeface="+mn-lt"/>
              <a:cs typeface="+mn-lt"/>
            </a:endParaRPr>
          </a:p>
          <a:p>
            <a:r>
              <a:rPr lang="en-GB" b="1" dirty="0">
                <a:ea typeface="+mn-lt"/>
                <a:cs typeface="+mn-lt"/>
              </a:rPr>
              <a:t>OKTA  SSO</a:t>
            </a:r>
            <a:r>
              <a:rPr lang="en-GB" dirty="0">
                <a:ea typeface="+mn-lt"/>
                <a:cs typeface="+mn-lt"/>
              </a:rPr>
              <a:t> </a:t>
            </a:r>
            <a:endParaRPr lang="en-GB"/>
          </a:p>
          <a:p>
            <a:r>
              <a:rPr lang="en-GB" dirty="0">
                <a:ea typeface="+mn-lt"/>
                <a:cs typeface="+mn-lt"/>
              </a:rPr>
              <a:t>SSO means login once. Access to most systems without being required to sign in to each application. Okta is a cloud-based SSO platform that allows users to enter a single name and password to access multiple applications. Okta is also supported by the gates of a foreign SSO legacy company. Because each forum has its own password rules, it can be challenging to remember different passwords or password variations. This is one of the reasons why users often make the mistake of using the same password on different accounts, making all of these accounts more vulnerable. SSO is the same as the password manager .SSO no longer needs passwords. </a:t>
            </a:r>
            <a:endParaRPr lang="en-GB"/>
          </a:p>
          <a:p>
            <a:endParaRPr lang="en-GB" dirty="0">
              <a:ea typeface="+mn-lt"/>
              <a:cs typeface="+mn-lt"/>
            </a:endParaRPr>
          </a:p>
          <a:p>
            <a:r>
              <a:rPr lang="en-GB" b="1" dirty="0">
                <a:ea typeface="+mn-lt"/>
                <a:cs typeface="+mn-lt"/>
              </a:rPr>
              <a:t>Okta Access Gateway</a:t>
            </a:r>
            <a:r>
              <a:rPr lang="en-GB" dirty="0">
                <a:ea typeface="+mn-lt"/>
                <a:cs typeface="+mn-lt"/>
              </a:rPr>
              <a:t> </a:t>
            </a:r>
            <a:endParaRPr lang="en-GB"/>
          </a:p>
          <a:p>
            <a:r>
              <a:rPr lang="en-GB" dirty="0">
                <a:ea typeface="+mn-lt"/>
                <a:cs typeface="+mn-lt"/>
              </a:rPr>
              <a:t>Access Gateway includes legacy applications. Access Gateway allows you to easily integrate your web-based applications with Okta's Cloud SSO capabilities. </a:t>
            </a:r>
            <a:endParaRPr lang="en-GB" dirty="0"/>
          </a:p>
        </p:txBody>
      </p:sp>
    </p:spTree>
    <p:extLst>
      <p:ext uri="{BB962C8B-B14F-4D97-AF65-F5344CB8AC3E}">
        <p14:creationId xmlns:p14="http://schemas.microsoft.com/office/powerpoint/2010/main" val="310437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EFC6A49E-DB09-45DD-820F-F3B66445EB98}"/>
              </a:ext>
            </a:extLst>
          </p:cNvPr>
          <p:cNvPicPr>
            <a:picLocks noChangeAspect="1"/>
          </p:cNvPicPr>
          <p:nvPr/>
        </p:nvPicPr>
        <p:blipFill>
          <a:blip r:embed="rId2"/>
          <a:stretch>
            <a:fillRect/>
          </a:stretch>
        </p:blipFill>
        <p:spPr>
          <a:xfrm>
            <a:off x="628650" y="1844331"/>
            <a:ext cx="6829425" cy="3988488"/>
          </a:xfrm>
          <a:prstGeom prst="rect">
            <a:avLst/>
          </a:prstGeom>
        </p:spPr>
      </p:pic>
      <p:sp>
        <p:nvSpPr>
          <p:cNvPr id="5" name="TextBox 4">
            <a:extLst>
              <a:ext uri="{FF2B5EF4-FFF2-40B4-BE49-F238E27FC236}">
                <a16:creationId xmlns:a16="http://schemas.microsoft.com/office/drawing/2014/main" id="{CEC0C332-BE60-43D9-9C77-ED4B03A4CCAE}"/>
              </a:ext>
            </a:extLst>
          </p:cNvPr>
          <p:cNvSpPr txBox="1"/>
          <p:nvPr/>
        </p:nvSpPr>
        <p:spPr>
          <a:xfrm>
            <a:off x="7991475" y="2686050"/>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dirty="0">
                <a:cs typeface="Calibri"/>
              </a:rPr>
              <a:t>We can integrate any type of app in OKTA .</a:t>
            </a:r>
            <a:r>
              <a:rPr lang="en-GB" dirty="0">
                <a:ea typeface="+mn-lt"/>
                <a:cs typeface="+mn-lt"/>
              </a:rPr>
              <a:t>These applications may be theme-based applications, SAML applications, custom Web applications; Apps based on Kerberos, or others. </a:t>
            </a:r>
            <a:endParaRPr lang="en-US"/>
          </a:p>
        </p:txBody>
      </p:sp>
    </p:spTree>
    <p:extLst>
      <p:ext uri="{BB962C8B-B14F-4D97-AF65-F5344CB8AC3E}">
        <p14:creationId xmlns:p14="http://schemas.microsoft.com/office/powerpoint/2010/main" val="3235894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D0C887-959F-4129-A9C2-D75ACE2B594F}"/>
              </a:ext>
            </a:extLst>
          </p:cNvPr>
          <p:cNvSpPr txBox="1"/>
          <p:nvPr/>
        </p:nvSpPr>
        <p:spPr>
          <a:xfrm>
            <a:off x="4486275" y="42862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600" b="1" dirty="0">
                <a:solidFill>
                  <a:schemeClr val="accent1"/>
                </a:solidFill>
                <a:cs typeface="Calibri"/>
              </a:rPr>
              <a:t>CONCLUSION</a:t>
            </a:r>
          </a:p>
        </p:txBody>
      </p:sp>
      <p:sp>
        <p:nvSpPr>
          <p:cNvPr id="5" name="TextBox 4">
            <a:extLst>
              <a:ext uri="{FF2B5EF4-FFF2-40B4-BE49-F238E27FC236}">
                <a16:creationId xmlns:a16="http://schemas.microsoft.com/office/drawing/2014/main" id="{3BA834A5-C32F-4DAB-94F0-8691E4C0A1AB}"/>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a:endParaRPr>
          </a:p>
        </p:txBody>
      </p:sp>
      <p:sp>
        <p:nvSpPr>
          <p:cNvPr id="6" name="TextBox 5">
            <a:extLst>
              <a:ext uri="{FF2B5EF4-FFF2-40B4-BE49-F238E27FC236}">
                <a16:creationId xmlns:a16="http://schemas.microsoft.com/office/drawing/2014/main" id="{6603CCEE-33FC-443B-92D0-3154FA278046}"/>
              </a:ext>
            </a:extLst>
          </p:cNvPr>
          <p:cNvSpPr txBox="1"/>
          <p:nvPr/>
        </p:nvSpPr>
        <p:spPr>
          <a:xfrm>
            <a:off x="790575" y="1304925"/>
            <a:ext cx="11249025"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Currently working as a Trainee at  Alert Enterprise (SUFI) . </a:t>
            </a:r>
            <a:endParaRPr lang="en-US" dirty="0"/>
          </a:p>
          <a:p>
            <a:endParaRPr lang="en-GB">
              <a:ea typeface="+mn-lt"/>
              <a:cs typeface="+mn-lt"/>
            </a:endParaRPr>
          </a:p>
          <a:p>
            <a:r>
              <a:rPr lang="en-GB" dirty="0">
                <a:ea typeface="+mn-lt"/>
                <a:cs typeface="+mn-lt"/>
              </a:rPr>
              <a:t>In these 2 months : </a:t>
            </a:r>
            <a:endParaRPr lang="en-GB" dirty="0">
              <a:cs typeface="Calibri"/>
            </a:endParaRPr>
          </a:p>
          <a:p>
            <a:pPr marL="285750" indent="-285750">
              <a:buFont typeface="Arial"/>
              <a:buChar char="•"/>
            </a:pPr>
            <a:r>
              <a:rPr lang="en-GB" dirty="0">
                <a:ea typeface="+mn-lt"/>
                <a:cs typeface="+mn-lt"/>
              </a:rPr>
              <a:t>Gained expertise in understanding of the Alert products.</a:t>
            </a:r>
            <a:endParaRPr lang="en-GB" dirty="0"/>
          </a:p>
          <a:p>
            <a:pPr marL="285750" indent="-285750">
              <a:buFont typeface="Arial"/>
              <a:buChar char="•"/>
            </a:pPr>
            <a:r>
              <a:rPr lang="en-GB" dirty="0">
                <a:ea typeface="+mn-lt"/>
                <a:cs typeface="+mn-lt"/>
              </a:rPr>
              <a:t>Working on specific module Guardian-Badging, gaining experience in programming flow of the module as well as workflows.</a:t>
            </a:r>
            <a:endParaRPr lang="en-GB" dirty="0"/>
          </a:p>
          <a:p>
            <a:pPr marL="285750" indent="-285750">
              <a:buFont typeface="Arial"/>
              <a:buChar char="•"/>
            </a:pPr>
            <a:r>
              <a:rPr lang="en-GB" dirty="0">
                <a:ea typeface="+mn-lt"/>
                <a:cs typeface="+mn-lt"/>
              </a:rPr>
              <a:t>Worked directly with live customers with their issues regarding their application</a:t>
            </a:r>
            <a:endParaRPr lang="en-GB" dirty="0"/>
          </a:p>
          <a:p>
            <a:pPr marL="285750" indent="-285750">
              <a:buFont typeface="Arial"/>
              <a:buChar char="•"/>
            </a:pPr>
            <a:r>
              <a:rPr lang="en-GB" dirty="0">
                <a:ea typeface="+mn-lt"/>
                <a:cs typeface="+mn-lt"/>
              </a:rPr>
              <a:t>Solved around 30+ test cases  through configurations.</a:t>
            </a:r>
            <a:endParaRPr lang="en-GB" dirty="0"/>
          </a:p>
          <a:p>
            <a:pPr marL="285750" indent="-285750">
              <a:buFont typeface="Arial"/>
              <a:buChar char="•"/>
            </a:pPr>
            <a:r>
              <a:rPr lang="en-GB" dirty="0">
                <a:ea typeface="+mn-lt"/>
                <a:cs typeface="+mn-lt"/>
              </a:rPr>
              <a:t>Reported Bugs in the application along with 1 enhancement. </a:t>
            </a:r>
          </a:p>
          <a:p>
            <a:pPr marL="285750" indent="-285750">
              <a:buFont typeface="Arial"/>
              <a:buChar char="•"/>
            </a:pPr>
            <a:r>
              <a:rPr lang="en-GB" dirty="0">
                <a:ea typeface="+mn-lt"/>
                <a:cs typeface="+mn-lt"/>
              </a:rPr>
              <a:t>Worked on  application deployment Apache Tomcat web services</a:t>
            </a:r>
            <a:endParaRPr lang="en-GB" dirty="0"/>
          </a:p>
          <a:p>
            <a:r>
              <a:rPr lang="en-GB" dirty="0">
                <a:ea typeface="+mn-lt"/>
                <a:cs typeface="+mn-lt"/>
              </a:rPr>
              <a:t>      Configured about 10 use cases in application, executed more than 20 </a:t>
            </a:r>
            <a:endParaRPr lang="en-GB" dirty="0"/>
          </a:p>
          <a:p>
            <a:r>
              <a:rPr lang="en-GB" dirty="0">
                <a:ea typeface="+mn-lt"/>
                <a:cs typeface="+mn-lt"/>
              </a:rPr>
              <a:t>      Also got knowledge about Lenel, </a:t>
            </a:r>
            <a:r>
              <a:rPr lang="en-GB" dirty="0" err="1">
                <a:ea typeface="+mn-lt"/>
                <a:cs typeface="+mn-lt"/>
              </a:rPr>
              <a:t>Ccure</a:t>
            </a:r>
            <a:r>
              <a:rPr lang="en-GB" dirty="0">
                <a:ea typeface="+mn-lt"/>
                <a:cs typeface="+mn-lt"/>
              </a:rPr>
              <a:t>, Putty. </a:t>
            </a:r>
          </a:p>
          <a:p>
            <a:pPr marL="285750" indent="-285750">
              <a:buFont typeface="Arial"/>
              <a:buChar char="•"/>
            </a:pPr>
            <a:r>
              <a:rPr lang="en-GB" dirty="0">
                <a:ea typeface="+mn-lt"/>
                <a:cs typeface="+mn-lt"/>
              </a:rPr>
              <a:t>The product’s user interface would be enhanced using latest UI technologies like html5, bootstrap etc.</a:t>
            </a:r>
            <a:endParaRPr lang="en-GB" dirty="0">
              <a:cs typeface="Calibri"/>
            </a:endParaRPr>
          </a:p>
          <a:p>
            <a:pPr marL="285750" indent="-285750">
              <a:buFont typeface="Arial"/>
              <a:buChar char="•"/>
            </a:pPr>
            <a:r>
              <a:rPr lang="en-GB" dirty="0">
                <a:ea typeface="+mn-lt"/>
                <a:cs typeface="+mn-lt"/>
              </a:rPr>
              <a:t>Customers: The product would be used by various companies including utility companies. Some of them are: </a:t>
            </a:r>
            <a:endParaRPr lang="en-GB" dirty="0">
              <a:cs typeface="Calibri"/>
            </a:endParaRPr>
          </a:p>
          <a:p>
            <a:pPr marL="285750" indent="-285750">
              <a:buFont typeface="Arial"/>
              <a:buChar char="•"/>
            </a:pPr>
            <a:r>
              <a:rPr lang="en-GB" dirty="0">
                <a:ea typeface="+mn-lt"/>
                <a:cs typeface="+mn-lt"/>
              </a:rPr>
              <a:t>Edison international</a:t>
            </a:r>
            <a:endParaRPr lang="en-GB" dirty="0"/>
          </a:p>
          <a:p>
            <a:pPr marL="285750" indent="-285750">
              <a:buFont typeface="Arial"/>
              <a:buChar char="•"/>
            </a:pPr>
            <a:r>
              <a:rPr lang="en-GB" dirty="0">
                <a:ea typeface="+mn-lt"/>
                <a:cs typeface="+mn-lt"/>
              </a:rPr>
              <a:t>Facebook</a:t>
            </a:r>
            <a:endParaRPr lang="en-GB" dirty="0"/>
          </a:p>
          <a:p>
            <a:pPr marL="285750" indent="-285750">
              <a:buFont typeface="Arial"/>
              <a:buChar char="•"/>
            </a:pPr>
            <a:r>
              <a:rPr lang="en-GB" dirty="0">
                <a:ea typeface="+mn-lt"/>
                <a:cs typeface="+mn-lt"/>
              </a:rPr>
              <a:t>Infosys</a:t>
            </a:r>
            <a:endParaRPr lang="en-GB" dirty="0"/>
          </a:p>
          <a:p>
            <a:endParaRPr lang="en-GB" dirty="0">
              <a:cs typeface="Calibri"/>
            </a:endParaRPr>
          </a:p>
        </p:txBody>
      </p:sp>
    </p:spTree>
    <p:extLst>
      <p:ext uri="{BB962C8B-B14F-4D97-AF65-F5344CB8AC3E}">
        <p14:creationId xmlns:p14="http://schemas.microsoft.com/office/powerpoint/2010/main" val="4271335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BCE4-F53B-4E6D-81BD-1232242EC05C}"/>
              </a:ext>
            </a:extLst>
          </p:cNvPr>
          <p:cNvSpPr>
            <a:spLocks noGrp="1"/>
          </p:cNvSpPr>
          <p:nvPr>
            <p:ph type="title"/>
          </p:nvPr>
        </p:nvSpPr>
        <p:spPr/>
        <p:txBody>
          <a:bodyPr>
            <a:normAutofit/>
          </a:bodyPr>
          <a:lstStyle/>
          <a:p>
            <a:r>
              <a:rPr lang="en-GB" sz="2800" dirty="0">
                <a:cs typeface="Calibri Light"/>
              </a:rPr>
              <a:t>                                 REFERENCES USED</a:t>
            </a:r>
          </a:p>
        </p:txBody>
      </p:sp>
      <p:sp>
        <p:nvSpPr>
          <p:cNvPr id="4" name="TextBox 3">
            <a:extLst>
              <a:ext uri="{FF2B5EF4-FFF2-40B4-BE49-F238E27FC236}">
                <a16:creationId xmlns:a16="http://schemas.microsoft.com/office/drawing/2014/main" id="{DB5BF99D-A7F5-4AD4-8143-63E635CA46FE}"/>
              </a:ext>
            </a:extLst>
          </p:cNvPr>
          <p:cNvSpPr txBox="1"/>
          <p:nvPr/>
        </p:nvSpPr>
        <p:spPr>
          <a:xfrm>
            <a:off x="2352675" y="2600325"/>
            <a:ext cx="100488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1. Alert Enterprise System Requirements Specifications Version 4.0 </a:t>
            </a:r>
            <a:endParaRPr lang="en-US" dirty="0"/>
          </a:p>
          <a:p>
            <a:r>
              <a:rPr lang="en-GB" dirty="0">
                <a:ea typeface="+mn-lt"/>
                <a:cs typeface="+mn-lt"/>
              </a:rPr>
              <a:t>2. Alert Enterprise Configuration Guide Version 4.0 </a:t>
            </a:r>
            <a:endParaRPr lang="en-GB"/>
          </a:p>
          <a:p>
            <a:r>
              <a:rPr lang="en-GB" dirty="0">
                <a:ea typeface="+mn-lt"/>
                <a:cs typeface="+mn-lt"/>
              </a:rPr>
              <a:t>3. Alert Enterprise User Guides Version 4.0 </a:t>
            </a:r>
            <a:endParaRPr lang="en-GB"/>
          </a:p>
          <a:p>
            <a:r>
              <a:rPr lang="en-GB" dirty="0">
                <a:ea typeface="+mn-lt"/>
                <a:cs typeface="+mn-lt"/>
              </a:rPr>
              <a:t>4. Alert Enterprise Connector Guides -Version 4.0 </a:t>
            </a:r>
            <a:endParaRPr lang="en-GB" dirty="0"/>
          </a:p>
          <a:p>
            <a:r>
              <a:rPr lang="en-GB" dirty="0">
                <a:ea typeface="+mn-lt"/>
                <a:cs typeface="+mn-lt"/>
              </a:rPr>
              <a:t>5. </a:t>
            </a:r>
            <a:r>
              <a:rPr lang="en-GB" dirty="0" err="1">
                <a:ea typeface="+mn-lt"/>
                <a:cs typeface="+mn-lt"/>
              </a:rPr>
              <a:t>AlertEnterprise</a:t>
            </a:r>
            <a:r>
              <a:rPr lang="en-GB" dirty="0">
                <a:ea typeface="+mn-lt"/>
                <a:cs typeface="+mn-lt"/>
              </a:rPr>
              <a:t> Design Documents </a:t>
            </a:r>
            <a:endParaRPr lang="en-GB" dirty="0"/>
          </a:p>
          <a:p>
            <a:r>
              <a:rPr lang="en-GB" dirty="0">
                <a:ea typeface="+mn-lt"/>
                <a:cs typeface="+mn-lt"/>
              </a:rPr>
              <a:t>6. Alert Enterprise </a:t>
            </a:r>
            <a:r>
              <a:rPr lang="en-GB" dirty="0" err="1">
                <a:ea typeface="+mn-lt"/>
                <a:cs typeface="+mn-lt"/>
              </a:rPr>
              <a:t>Devtracks</a:t>
            </a:r>
            <a:r>
              <a:rPr lang="en-GB" dirty="0">
                <a:ea typeface="+mn-lt"/>
                <a:cs typeface="+mn-lt"/>
              </a:rPr>
              <a:t> </a:t>
            </a:r>
            <a:endParaRPr lang="en-GB" dirty="0"/>
          </a:p>
          <a:p>
            <a:r>
              <a:rPr lang="en-GB" dirty="0">
                <a:ea typeface="+mn-lt"/>
                <a:cs typeface="+mn-lt"/>
              </a:rPr>
              <a:t>7. </a:t>
            </a:r>
            <a:r>
              <a:rPr lang="en-GB" dirty="0">
                <a:ea typeface="+mn-lt"/>
                <a:cs typeface="+mn-lt"/>
                <a:hlinkClick r:id="rId2"/>
              </a:rPr>
              <a:t>http://www.alertenterprise.com/</a:t>
            </a:r>
            <a:r>
              <a:rPr lang="en-GB" dirty="0">
                <a:ea typeface="+mn-lt"/>
                <a:cs typeface="+mn-lt"/>
              </a:rPr>
              <a:t> </a:t>
            </a:r>
            <a:endParaRPr lang="en-GB"/>
          </a:p>
          <a:p>
            <a:r>
              <a:rPr lang="en-GB" dirty="0">
                <a:ea typeface="+mn-lt"/>
                <a:cs typeface="+mn-lt"/>
              </a:rPr>
              <a:t>  </a:t>
            </a:r>
            <a:endParaRPr lang="en-GB"/>
          </a:p>
        </p:txBody>
      </p:sp>
    </p:spTree>
    <p:extLst>
      <p:ext uri="{BB962C8B-B14F-4D97-AF65-F5344CB8AC3E}">
        <p14:creationId xmlns:p14="http://schemas.microsoft.com/office/powerpoint/2010/main" val="2879324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a:ln>
                  <a:noFill/>
                </a:ln>
                <a:solidFill>
                  <a:prstClr val="white"/>
                </a:solidFill>
                <a:effectLst/>
                <a:uLnTx/>
                <a:uFillTx/>
                <a:latin typeface="Calibri Light" panose="020F0302020204030204"/>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sp>
        <p:nvSpPr>
          <p:cNvPr id="23" name="Diamond 6"/>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panose="020F03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4A5DA379-4581-469F-A5F3-CA6240873962}"/>
              </a:ext>
            </a:extLst>
          </p:cNvPr>
          <p:cNvPicPr>
            <a:picLocks noGrp="1" noChangeAspect="1"/>
          </p:cNvPicPr>
          <p:nvPr>
            <p:ph idx="1"/>
          </p:nvPr>
        </p:nvPicPr>
        <p:blipFill>
          <a:blip r:embed="rId2"/>
          <a:stretch>
            <a:fillRect/>
          </a:stretch>
        </p:blipFill>
        <p:spPr>
          <a:xfrm>
            <a:off x="4370474" y="368746"/>
            <a:ext cx="1885298" cy="12943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B6F95FA6-6A0B-4801-B707-C161C94878E1}"/>
              </a:ext>
            </a:extLst>
          </p:cNvPr>
          <p:cNvSpPr txBox="1"/>
          <p:nvPr/>
        </p:nvSpPr>
        <p:spPr>
          <a:xfrm>
            <a:off x="1185798" y="2605414"/>
            <a:ext cx="9684704"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i="1" u="sng">
                <a:cs typeface="Calibri"/>
              </a:rPr>
              <a:t>COMPANY'S INTRODUCTION</a:t>
            </a:r>
          </a:p>
          <a:p>
            <a:endParaRPr lang="en-GB" sz="2400" b="1" i="1" u="sng">
              <a:ea typeface="+mn-lt"/>
              <a:cs typeface="+mn-lt"/>
            </a:endParaRPr>
          </a:p>
          <a:p>
            <a:pPr marL="285750" indent="-285750">
              <a:buFont typeface="Arial"/>
              <a:buChar char="•"/>
            </a:pPr>
            <a:r>
              <a:rPr lang="en-GB">
                <a:ea typeface="+mn-lt"/>
                <a:cs typeface="+mn-lt"/>
              </a:rPr>
              <a:t>Start Up Farms International LLC (SUFI) provides early-stage venture capital, physical and back-office infrastructure, professional guidance and mentoring to Start-up companies developing software solutions and web services. Start-ups that meet the company’s base criteria have a founding team that has:</a:t>
            </a:r>
            <a:endParaRPr lang="en-GB"/>
          </a:p>
          <a:p>
            <a:pPr marL="285750" indent="-285750">
              <a:buFont typeface="Arial"/>
              <a:buChar char="•"/>
            </a:pPr>
            <a:r>
              <a:rPr lang="en-GB">
                <a:ea typeface="+mn-lt"/>
                <a:cs typeface="+mn-lt"/>
              </a:rPr>
              <a:t>Taken their product from concept to working prototype</a:t>
            </a:r>
            <a:endParaRPr lang="en-GB"/>
          </a:p>
          <a:p>
            <a:pPr marL="285750" indent="-285750">
              <a:buFont typeface="Arial"/>
              <a:buChar char="•"/>
            </a:pPr>
            <a:r>
              <a:rPr lang="en-GB">
                <a:ea typeface="+mn-lt"/>
                <a:cs typeface="+mn-lt"/>
              </a:rPr>
              <a:t>Technical depth</a:t>
            </a:r>
            <a:endParaRPr lang="en-GB"/>
          </a:p>
          <a:p>
            <a:pPr marL="285750" indent="-285750">
              <a:buFont typeface="Arial"/>
              <a:buChar char="•"/>
            </a:pPr>
            <a:r>
              <a:rPr lang="en-GB">
                <a:ea typeface="+mn-lt"/>
                <a:cs typeface="+mn-lt"/>
              </a:rPr>
              <a:t>Patentable intellectual property that differentiates the product</a:t>
            </a:r>
            <a:endParaRPr lang="en-GB"/>
          </a:p>
          <a:p>
            <a:pPr marL="285750" indent="-285750">
              <a:buFont typeface="Arial"/>
              <a:buChar char="•"/>
            </a:pPr>
            <a:r>
              <a:rPr lang="en-GB">
                <a:ea typeface="+mn-lt"/>
                <a:cs typeface="+mn-lt"/>
              </a:rPr>
              <a:t>Understanding / experience in the target market</a:t>
            </a:r>
            <a:endParaRPr lang="en-GB"/>
          </a:p>
          <a:p>
            <a:pPr marL="285750" indent="-285750">
              <a:buFont typeface="Arial"/>
              <a:buChar char="•"/>
            </a:pPr>
            <a:r>
              <a:rPr lang="en-GB">
                <a:ea typeface="+mn-lt"/>
                <a:cs typeface="+mn-lt"/>
              </a:rPr>
              <a:t>Total commitment and evident passion for their product</a:t>
            </a:r>
            <a:endParaRPr lang="en-GB"/>
          </a:p>
          <a:p>
            <a:r>
              <a:rPr lang="en-GB">
                <a:ea typeface="+mn-lt"/>
                <a:cs typeface="+mn-lt"/>
              </a:rPr>
              <a:t>  </a:t>
            </a:r>
            <a:endParaRPr lang="en-GB"/>
          </a:p>
        </p:txBody>
      </p:sp>
    </p:spTree>
    <p:extLst>
      <p:ext uri="{BB962C8B-B14F-4D97-AF65-F5344CB8AC3E}">
        <p14:creationId xmlns:p14="http://schemas.microsoft.com/office/powerpoint/2010/main" val="42207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420B7D-7EEF-45BC-A5BB-C53A19608658}"/>
              </a:ext>
            </a:extLst>
          </p:cNvPr>
          <p:cNvSpPr txBox="1"/>
          <p:nvPr/>
        </p:nvSpPr>
        <p:spPr>
          <a:xfrm>
            <a:off x="1011999" y="1712412"/>
            <a:ext cx="5083347" cy="374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GB">
                <a:cs typeface="Calibri"/>
              </a:rPr>
              <a:t>The company’s facility provides full-service office space for the companies in which we invest and our staff provides back-office shared services that enable each team of entrepreneurs to focus on products and markets without unnecessary distractions.</a:t>
            </a:r>
            <a:endParaRPr lang="en-GB">
              <a:ea typeface="+mn-lt"/>
              <a:cs typeface="+mn-lt"/>
            </a:endParaRPr>
          </a:p>
          <a:p>
            <a:pPr marL="285750" indent="-285750">
              <a:lnSpc>
                <a:spcPct val="90000"/>
              </a:lnSpc>
              <a:spcBef>
                <a:spcPts val="1000"/>
              </a:spcBef>
              <a:buFont typeface="Arial"/>
              <a:buChar char="•"/>
            </a:pPr>
            <a:r>
              <a:rPr lang="en-GB">
                <a:cs typeface="Calibri"/>
              </a:rPr>
              <a:t>The company places a high priority on:</a:t>
            </a:r>
            <a:endParaRPr lang="en-GB">
              <a:ea typeface="+mn-lt"/>
              <a:cs typeface="+mn-lt"/>
            </a:endParaRPr>
          </a:p>
          <a:p>
            <a:pPr marL="285750" indent="-285750">
              <a:lnSpc>
                <a:spcPct val="90000"/>
              </a:lnSpc>
              <a:spcBef>
                <a:spcPts val="1000"/>
              </a:spcBef>
              <a:buFont typeface="Arial"/>
              <a:buChar char="•"/>
            </a:pPr>
            <a:r>
              <a:rPr lang="en-GB">
                <a:cs typeface="Calibri"/>
              </a:rPr>
              <a:t>New, market-altering solutions to well-articulated problems.</a:t>
            </a:r>
            <a:endParaRPr lang="en-GB">
              <a:ea typeface="+mn-lt"/>
              <a:cs typeface="+mn-lt"/>
            </a:endParaRPr>
          </a:p>
          <a:p>
            <a:pPr marL="285750" indent="-285750">
              <a:lnSpc>
                <a:spcPct val="90000"/>
              </a:lnSpc>
              <a:spcBef>
                <a:spcPts val="1000"/>
              </a:spcBef>
              <a:buFont typeface="Arial"/>
              <a:buChar char="•"/>
            </a:pPr>
            <a:r>
              <a:rPr lang="en-GB">
                <a:cs typeface="Calibri"/>
              </a:rPr>
              <a:t>New or niche markets with demonstrable growth trajectories, especially markets that may be shaped by the entrepreneurs' products </a:t>
            </a:r>
            <a:endParaRPr lang="en-GB">
              <a:ea typeface="+mn-lt"/>
              <a:cs typeface="+mn-lt"/>
            </a:endParaRPr>
          </a:p>
          <a:p>
            <a:pPr algn="l"/>
            <a:endParaRPr lang="en-GB">
              <a:cs typeface="Calibri"/>
            </a:endParaRPr>
          </a:p>
        </p:txBody>
      </p:sp>
      <p:pic>
        <p:nvPicPr>
          <p:cNvPr id="9" name="Picture 9">
            <a:extLst>
              <a:ext uri="{FF2B5EF4-FFF2-40B4-BE49-F238E27FC236}">
                <a16:creationId xmlns:a16="http://schemas.microsoft.com/office/drawing/2014/main" id="{3AB60B46-FBEA-447E-8C07-357F48ECAA4B}"/>
              </a:ext>
            </a:extLst>
          </p:cNvPr>
          <p:cNvPicPr>
            <a:picLocks noChangeAspect="1"/>
          </p:cNvPicPr>
          <p:nvPr/>
        </p:nvPicPr>
        <p:blipFill>
          <a:blip r:embed="rId2"/>
          <a:stretch>
            <a:fillRect/>
          </a:stretch>
        </p:blipFill>
        <p:spPr>
          <a:xfrm>
            <a:off x="6950118" y="934356"/>
            <a:ext cx="4010025" cy="455126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0101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A271860D-76AC-4AFE-BEE3-4C8DC3EBD5B0}"/>
              </a:ext>
            </a:extLst>
          </p:cNvPr>
          <p:cNvPicPr>
            <a:picLocks noChangeAspect="1"/>
          </p:cNvPicPr>
          <p:nvPr/>
        </p:nvPicPr>
        <p:blipFill>
          <a:blip r:embed="rId2"/>
          <a:stretch>
            <a:fillRect/>
          </a:stretch>
        </p:blipFill>
        <p:spPr>
          <a:xfrm>
            <a:off x="3380070" y="74107"/>
            <a:ext cx="5095875" cy="904494"/>
          </a:xfrm>
          <a:prstGeom prst="rect">
            <a:avLst/>
          </a:prstGeom>
        </p:spPr>
      </p:pic>
      <p:sp>
        <p:nvSpPr>
          <p:cNvPr id="2" name="TextBox 1">
            <a:extLst>
              <a:ext uri="{FF2B5EF4-FFF2-40B4-BE49-F238E27FC236}">
                <a16:creationId xmlns:a16="http://schemas.microsoft.com/office/drawing/2014/main" id="{B1A374DA-A605-45C1-8C1C-C369DFFC208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
        <p:nvSpPr>
          <p:cNvPr id="3" name="TextBox 2">
            <a:extLst>
              <a:ext uri="{FF2B5EF4-FFF2-40B4-BE49-F238E27FC236}">
                <a16:creationId xmlns:a16="http://schemas.microsoft.com/office/drawing/2014/main" id="{586BEE60-F43B-4B8E-B691-99EAE5C374AB}"/>
              </a:ext>
            </a:extLst>
          </p:cNvPr>
          <p:cNvSpPr txBox="1"/>
          <p:nvPr/>
        </p:nvSpPr>
        <p:spPr>
          <a:xfrm>
            <a:off x="2809875" y="1362075"/>
            <a:ext cx="613410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GB">
                <a:ea typeface="+mn-lt"/>
                <a:cs typeface="+mn-lt"/>
              </a:rPr>
              <a:t>When anyone desires for a unified cyber-physical security convergence platform by linking IT, OT and Physical Security for risk prevention, detection and mitigation then one of the most super reliable platform which comes into mind is </a:t>
            </a:r>
            <a:r>
              <a:rPr lang="en-GB" err="1">
                <a:ea typeface="+mn-lt"/>
                <a:cs typeface="+mn-lt"/>
              </a:rPr>
              <a:t>AlertEnterprise</a:t>
            </a:r>
            <a:r>
              <a:rPr lang="en-GB">
                <a:ea typeface="+mn-lt"/>
                <a:cs typeface="+mn-lt"/>
              </a:rPr>
              <a:t> (Physical | Logical Security convergence).</a:t>
            </a:r>
            <a:endParaRPr lang="en-US">
              <a:ea typeface="+mn-lt"/>
              <a:cs typeface="+mn-lt"/>
            </a:endParaRPr>
          </a:p>
          <a:p>
            <a:endParaRPr lang="en-GB">
              <a:ea typeface="+mn-lt"/>
              <a:cs typeface="+mn-lt"/>
            </a:endParaRPr>
          </a:p>
          <a:p>
            <a:pPr marL="285750" indent="-285750">
              <a:buFont typeface="Wingdings"/>
              <a:buChar char="q"/>
            </a:pPr>
            <a:r>
              <a:rPr lang="en-GB">
                <a:ea typeface="+mn-lt"/>
                <a:cs typeface="+mn-lt"/>
              </a:rPr>
              <a:t> It's been founded by </a:t>
            </a:r>
            <a:r>
              <a:rPr lang="en-GB" err="1">
                <a:ea typeface="+mn-lt"/>
                <a:cs typeface="+mn-lt"/>
              </a:rPr>
              <a:t>Virsa</a:t>
            </a:r>
            <a:r>
              <a:rPr lang="en-GB">
                <a:ea typeface="+mn-lt"/>
                <a:cs typeface="+mn-lt"/>
              </a:rPr>
              <a:t> systems Compliance solution now the foundation for SAP GRC. </a:t>
            </a:r>
            <a:endParaRPr lang="en-US">
              <a:ea typeface="+mn-lt"/>
              <a:cs typeface="+mn-lt"/>
            </a:endParaRPr>
          </a:p>
          <a:p>
            <a:endParaRPr lang="en-GB">
              <a:ea typeface="+mn-lt"/>
              <a:cs typeface="+mn-lt"/>
            </a:endParaRPr>
          </a:p>
          <a:p>
            <a:pPr marL="285750" indent="-285750">
              <a:buFont typeface="Wingdings"/>
              <a:buChar char="q"/>
            </a:pPr>
            <a:r>
              <a:rPr lang="en-GB">
                <a:ea typeface="+mn-lt"/>
                <a:cs typeface="+mn-lt"/>
              </a:rPr>
              <a:t>Vision came from fortune 100 and other  customers. Top tier VC funded company in silicon valley. It’s  vision is to make the world a safer place. </a:t>
            </a:r>
            <a:endParaRPr lang="en-US">
              <a:ea typeface="+mn-lt"/>
              <a:cs typeface="+mn-lt"/>
            </a:endParaRPr>
          </a:p>
          <a:p>
            <a:endParaRPr lang="en-GB">
              <a:ea typeface="+mn-lt"/>
              <a:cs typeface="+mn-lt"/>
            </a:endParaRPr>
          </a:p>
          <a:p>
            <a:pPr marL="285750" indent="-285750">
              <a:buFont typeface="Wingdings"/>
              <a:buChar char="q"/>
            </a:pPr>
            <a:r>
              <a:rPr lang="en-GB">
                <a:ea typeface="+mn-lt"/>
                <a:cs typeface="+mn-lt"/>
              </a:rPr>
              <a:t>Its unique advantages include intelligence—a predictive analysis, active policy enforcement, convergence, cyber care, total cost of ownership. There is harmonization of data across each platform. </a:t>
            </a:r>
            <a:r>
              <a:rPr lang="en-IN">
                <a:ea typeface="+mn-lt"/>
                <a:cs typeface="+mn-lt"/>
              </a:rPr>
              <a:t>             </a:t>
            </a:r>
            <a:endParaRPr lang="en-US">
              <a:cs typeface="Calibri"/>
            </a:endParaRPr>
          </a:p>
        </p:txBody>
      </p:sp>
      <p:pic>
        <p:nvPicPr>
          <p:cNvPr id="7" name="Picture 7">
            <a:extLst>
              <a:ext uri="{FF2B5EF4-FFF2-40B4-BE49-F238E27FC236}">
                <a16:creationId xmlns:a16="http://schemas.microsoft.com/office/drawing/2014/main" id="{A64A703E-B3EE-4E1B-B587-552F955D74CB}"/>
              </a:ext>
            </a:extLst>
          </p:cNvPr>
          <p:cNvPicPr>
            <a:picLocks noChangeAspect="1"/>
          </p:cNvPicPr>
          <p:nvPr/>
        </p:nvPicPr>
        <p:blipFill>
          <a:blip r:embed="rId3"/>
          <a:stretch>
            <a:fillRect/>
          </a:stretch>
        </p:blipFill>
        <p:spPr>
          <a:xfrm>
            <a:off x="361950" y="2243138"/>
            <a:ext cx="2400300" cy="227647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8" name="Picture 8">
            <a:extLst>
              <a:ext uri="{FF2B5EF4-FFF2-40B4-BE49-F238E27FC236}">
                <a16:creationId xmlns:a16="http://schemas.microsoft.com/office/drawing/2014/main" id="{AD9EB4F4-F22D-4955-87BB-6DA344193187}"/>
              </a:ext>
            </a:extLst>
          </p:cNvPr>
          <p:cNvPicPr>
            <a:picLocks noChangeAspect="1"/>
          </p:cNvPicPr>
          <p:nvPr/>
        </p:nvPicPr>
        <p:blipFill>
          <a:blip r:embed="rId4"/>
          <a:stretch>
            <a:fillRect/>
          </a:stretch>
        </p:blipFill>
        <p:spPr>
          <a:xfrm>
            <a:off x="8809190" y="3572032"/>
            <a:ext cx="3124200" cy="2643377"/>
          </a:xfrm>
          <a:prstGeom prst="ellipse">
            <a:avLst/>
          </a:prstGeom>
          <a:ln>
            <a:noFill/>
          </a:ln>
          <a:effectLst>
            <a:softEdge rad="112500"/>
          </a:effectLst>
        </p:spPr>
      </p:pic>
      <p:pic>
        <p:nvPicPr>
          <p:cNvPr id="10" name="Picture 9" descr="A picture containing text, monitor, indoor, computer&#10;&#10;Description automatically generated">
            <a:extLst>
              <a:ext uri="{FF2B5EF4-FFF2-40B4-BE49-F238E27FC236}">
                <a16:creationId xmlns:a16="http://schemas.microsoft.com/office/drawing/2014/main" id="{C895E827-08D1-44D6-BF93-94A7303A2E8C}"/>
              </a:ext>
            </a:extLst>
          </p:cNvPr>
          <p:cNvPicPr>
            <a:picLocks noChangeAspect="1"/>
          </p:cNvPicPr>
          <p:nvPr/>
        </p:nvPicPr>
        <p:blipFill>
          <a:blip r:embed="rId5"/>
          <a:stretch>
            <a:fillRect/>
          </a:stretch>
        </p:blipFill>
        <p:spPr>
          <a:xfrm>
            <a:off x="8386045" y="1038238"/>
            <a:ext cx="3876675" cy="2919710"/>
          </a:xfrm>
          <a:prstGeom prst="rect">
            <a:avLst/>
          </a:prstGeom>
          <a:ln>
            <a:noFill/>
          </a:ln>
          <a:effectLst>
            <a:softEdge rad="112500"/>
          </a:effectLst>
        </p:spPr>
      </p:pic>
    </p:spTree>
    <p:extLst>
      <p:ext uri="{BB962C8B-B14F-4D97-AF65-F5344CB8AC3E}">
        <p14:creationId xmlns:p14="http://schemas.microsoft.com/office/powerpoint/2010/main" val="2470848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1EE97-F797-4542-AC5F-E049A6EA3FC6}"/>
              </a:ext>
            </a:extLst>
          </p:cNvPr>
          <p:cNvSpPr>
            <a:spLocks noGrp="1"/>
          </p:cNvSpPr>
          <p:nvPr>
            <p:ph type="title"/>
          </p:nvPr>
        </p:nvSpPr>
        <p:spPr>
          <a:xfrm>
            <a:off x="2133600" y="365125"/>
            <a:ext cx="7052765" cy="1135063"/>
          </a:xfrm>
        </p:spPr>
        <p:txBody>
          <a:bodyPr/>
          <a:lstStyle/>
          <a:p>
            <a:r>
              <a:rPr lang="en-GB">
                <a:cs typeface="Calibri Light"/>
              </a:rPr>
              <a:t>Alert Enterprise basic principle</a:t>
            </a:r>
            <a:endParaRPr lang="en-GB"/>
          </a:p>
        </p:txBody>
      </p:sp>
      <p:pic>
        <p:nvPicPr>
          <p:cNvPr id="4" name="Picture 4">
            <a:extLst>
              <a:ext uri="{FF2B5EF4-FFF2-40B4-BE49-F238E27FC236}">
                <a16:creationId xmlns:a16="http://schemas.microsoft.com/office/drawing/2014/main" id="{4D81583E-6842-4BB2-BDAB-DFFAEB120F87}"/>
              </a:ext>
            </a:extLst>
          </p:cNvPr>
          <p:cNvPicPr>
            <a:picLocks noChangeAspect="1"/>
          </p:cNvPicPr>
          <p:nvPr/>
        </p:nvPicPr>
        <p:blipFill>
          <a:blip r:embed="rId2"/>
          <a:stretch>
            <a:fillRect/>
          </a:stretch>
        </p:blipFill>
        <p:spPr>
          <a:xfrm>
            <a:off x="2828925" y="4306142"/>
            <a:ext cx="6734175" cy="2046191"/>
          </a:xfrm>
          <a:prstGeom prst="rect">
            <a:avLst/>
          </a:prstGeom>
        </p:spPr>
      </p:pic>
      <p:sp>
        <p:nvSpPr>
          <p:cNvPr id="5" name="Oval 4">
            <a:extLst>
              <a:ext uri="{FF2B5EF4-FFF2-40B4-BE49-F238E27FC236}">
                <a16:creationId xmlns:a16="http://schemas.microsoft.com/office/drawing/2014/main" id="{67587F8B-FD59-4939-A60A-8E72D1502B9E}"/>
              </a:ext>
            </a:extLst>
          </p:cNvPr>
          <p:cNvSpPr/>
          <p:nvPr/>
        </p:nvSpPr>
        <p:spPr>
          <a:xfrm>
            <a:off x="4495800" y="1600200"/>
            <a:ext cx="3200400" cy="2771775"/>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5E330BD5-F898-40A8-BCC9-B56DF8EEAF80}"/>
              </a:ext>
            </a:extLst>
          </p:cNvPr>
          <p:cNvSpPr/>
          <p:nvPr/>
        </p:nvSpPr>
        <p:spPr>
          <a:xfrm>
            <a:off x="152399" y="2876550"/>
            <a:ext cx="2676525" cy="268605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a:cs typeface="Calibri"/>
            </a:endParaRPr>
          </a:p>
        </p:txBody>
      </p:sp>
      <p:sp>
        <p:nvSpPr>
          <p:cNvPr id="7" name="Oval 6">
            <a:extLst>
              <a:ext uri="{FF2B5EF4-FFF2-40B4-BE49-F238E27FC236}">
                <a16:creationId xmlns:a16="http://schemas.microsoft.com/office/drawing/2014/main" id="{AA846194-38E9-4D68-A5D4-A869186CB2B5}"/>
              </a:ext>
            </a:extLst>
          </p:cNvPr>
          <p:cNvSpPr/>
          <p:nvPr/>
        </p:nvSpPr>
        <p:spPr>
          <a:xfrm>
            <a:off x="8858249" y="2876550"/>
            <a:ext cx="2895600" cy="268605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452EF9FB-668F-4792-9F2F-417863FE79E9}"/>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
        <p:nvSpPr>
          <p:cNvPr id="3" name="TextBox 2">
            <a:extLst>
              <a:ext uri="{FF2B5EF4-FFF2-40B4-BE49-F238E27FC236}">
                <a16:creationId xmlns:a16="http://schemas.microsoft.com/office/drawing/2014/main" id="{89E1B63C-6996-4900-9B3C-515A00CFACE2}"/>
              </a:ext>
            </a:extLst>
          </p:cNvPr>
          <p:cNvSpPr txBox="1"/>
          <p:nvPr/>
        </p:nvSpPr>
        <p:spPr>
          <a:xfrm>
            <a:off x="4867275" y="2305050"/>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dirty="0">
                <a:cs typeface="Calibri"/>
              </a:rPr>
              <a:t>By providing great </a:t>
            </a:r>
            <a:r>
              <a:rPr lang="en-GB">
                <a:cs typeface="Calibri"/>
              </a:rPr>
              <a:t>detection mechanisms so that threats can be found and then futher measures being taken accordingly.</a:t>
            </a:r>
            <a:endParaRPr lang="en-GB" dirty="0">
              <a:cs typeface="Calibri"/>
            </a:endParaRPr>
          </a:p>
        </p:txBody>
      </p:sp>
      <p:sp>
        <p:nvSpPr>
          <p:cNvPr id="9" name="TextBox 8">
            <a:extLst>
              <a:ext uri="{FF2B5EF4-FFF2-40B4-BE49-F238E27FC236}">
                <a16:creationId xmlns:a16="http://schemas.microsoft.com/office/drawing/2014/main" id="{E6C88C7A-8C28-49CA-9323-C16B421982DD}"/>
              </a:ext>
            </a:extLst>
          </p:cNvPr>
          <p:cNvSpPr txBox="1"/>
          <p:nvPr/>
        </p:nvSpPr>
        <p:spPr>
          <a:xfrm>
            <a:off x="381000" y="3714750"/>
            <a:ext cx="2276475" cy="11908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a:cs typeface="Calibri"/>
              </a:rPr>
              <a:t>We have suggestive as well as preventive rule setting system in our UI for preventive risks.</a:t>
            </a:r>
            <a:endParaRPr lang="en-GB" dirty="0">
              <a:cs typeface="Calibri"/>
            </a:endParaRPr>
          </a:p>
        </p:txBody>
      </p:sp>
      <p:sp>
        <p:nvSpPr>
          <p:cNvPr id="10" name="TextBox 9">
            <a:extLst>
              <a:ext uri="{FF2B5EF4-FFF2-40B4-BE49-F238E27FC236}">
                <a16:creationId xmlns:a16="http://schemas.microsoft.com/office/drawing/2014/main" id="{821D1B8B-6CCB-4075-905E-0F3AE5F12FA6}"/>
              </a:ext>
            </a:extLst>
          </p:cNvPr>
          <p:cNvSpPr txBox="1"/>
          <p:nvPr/>
        </p:nvSpPr>
        <p:spPr>
          <a:xfrm>
            <a:off x="9010650" y="3629025"/>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a:cs typeface="Calibri"/>
              </a:rPr>
              <a:t>Mitigation means how we tackle with threats and vanish them keeping in mind its prevention in future.</a:t>
            </a:r>
            <a:endParaRPr lang="en-GB" dirty="0">
              <a:cs typeface="Calibri"/>
            </a:endParaRPr>
          </a:p>
        </p:txBody>
      </p:sp>
    </p:spTree>
    <p:extLst>
      <p:ext uri="{BB962C8B-B14F-4D97-AF65-F5344CB8AC3E}">
        <p14:creationId xmlns:p14="http://schemas.microsoft.com/office/powerpoint/2010/main" val="186455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EB793-622D-4A7C-AA4C-C780CBCEB198}"/>
              </a:ext>
            </a:extLst>
          </p:cNvPr>
          <p:cNvSpPr>
            <a:spLocks noGrp="1"/>
          </p:cNvSpPr>
          <p:nvPr>
            <p:ph type="title"/>
          </p:nvPr>
        </p:nvSpPr>
        <p:spPr>
          <a:xfrm>
            <a:off x="838200" y="365125"/>
            <a:ext cx="10929440" cy="1335088"/>
          </a:xfrm>
        </p:spPr>
        <p:txBody>
          <a:bodyPr>
            <a:normAutofit/>
          </a:bodyPr>
          <a:lstStyle/>
          <a:p>
            <a:r>
              <a:rPr lang="en-GB" sz="3600">
                <a:cs typeface="Calibri Light"/>
              </a:rPr>
              <a:t>      Company's leading product on which am working </a:t>
            </a:r>
            <a:endParaRPr lang="en-GB" sz="3600"/>
          </a:p>
        </p:txBody>
      </p:sp>
      <p:sp>
        <p:nvSpPr>
          <p:cNvPr id="4" name="TextBox 3">
            <a:extLst>
              <a:ext uri="{FF2B5EF4-FFF2-40B4-BE49-F238E27FC236}">
                <a16:creationId xmlns:a16="http://schemas.microsoft.com/office/drawing/2014/main" id="{5C653BAE-CC86-4CE8-AC11-1D500E5BEC03}"/>
              </a:ext>
            </a:extLst>
          </p:cNvPr>
          <p:cNvSpPr txBox="1"/>
          <p:nvPr/>
        </p:nvSpPr>
        <p:spPr>
          <a:xfrm>
            <a:off x="4191000" y="1771650"/>
            <a:ext cx="451485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a:solidFill>
                  <a:srgbClr val="FF0000"/>
                </a:solidFill>
                <a:highlight>
                  <a:srgbClr val="FFFF00"/>
                </a:highlight>
                <a:cs typeface="Calibri"/>
              </a:rPr>
              <a:t>ENTERPRISE GUARDIAN</a:t>
            </a:r>
            <a:endParaRPr lang="en-GB" sz="2800" b="1" dirty="0">
              <a:solidFill>
                <a:srgbClr val="FF0000"/>
              </a:solidFill>
              <a:highlight>
                <a:srgbClr val="FFFF00"/>
              </a:highlight>
              <a:cs typeface="Calibri"/>
            </a:endParaRPr>
          </a:p>
        </p:txBody>
      </p:sp>
      <p:sp>
        <p:nvSpPr>
          <p:cNvPr id="5" name="TextBox 4">
            <a:extLst>
              <a:ext uri="{FF2B5EF4-FFF2-40B4-BE49-F238E27FC236}">
                <a16:creationId xmlns:a16="http://schemas.microsoft.com/office/drawing/2014/main" id="{B9254322-9DB3-48CE-AE37-28A88150B631}"/>
              </a:ext>
            </a:extLst>
          </p:cNvPr>
          <p:cNvSpPr txBox="1"/>
          <p:nvPr/>
        </p:nvSpPr>
        <p:spPr>
          <a:xfrm>
            <a:off x="352425" y="2362200"/>
            <a:ext cx="112585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Enterprise Guardian is the industry-leading </a:t>
            </a:r>
            <a:r>
              <a:rPr lang="en-GB" dirty="0"/>
              <a:t>Physical Identity and Access Management (PIAM) solution that integrates Physical Access Control Systems (PACS) and badging with enterprise applications, HR systems and IT directory services like Active Directory and LDAP. </a:t>
            </a:r>
            <a:endParaRPr lang="en-US"/>
          </a:p>
        </p:txBody>
      </p:sp>
      <p:pic>
        <p:nvPicPr>
          <p:cNvPr id="3" name="Picture 5" descr="Text&#10;&#10;Description automatically generated">
            <a:extLst>
              <a:ext uri="{FF2B5EF4-FFF2-40B4-BE49-F238E27FC236}">
                <a16:creationId xmlns:a16="http://schemas.microsoft.com/office/drawing/2014/main" id="{58963908-A982-4D27-B93D-1CBA20A277F7}"/>
              </a:ext>
            </a:extLst>
          </p:cNvPr>
          <p:cNvPicPr>
            <a:picLocks noChangeAspect="1"/>
          </p:cNvPicPr>
          <p:nvPr/>
        </p:nvPicPr>
        <p:blipFill rotWithShape="1">
          <a:blip r:embed="rId2"/>
          <a:srcRect l="45675" t="29487" r="26707" b="25641"/>
          <a:stretch/>
        </p:blipFill>
        <p:spPr>
          <a:xfrm>
            <a:off x="352425" y="3324225"/>
            <a:ext cx="5143507" cy="325755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TextBox 5">
            <a:extLst>
              <a:ext uri="{FF2B5EF4-FFF2-40B4-BE49-F238E27FC236}">
                <a16:creationId xmlns:a16="http://schemas.microsoft.com/office/drawing/2014/main" id="{9266C620-E82F-4C20-96AD-41FF0B273890}"/>
              </a:ext>
            </a:extLst>
          </p:cNvPr>
          <p:cNvSpPr txBox="1"/>
          <p:nvPr/>
        </p:nvSpPr>
        <p:spPr>
          <a:xfrm>
            <a:off x="6943725" y="4162425"/>
            <a:ext cx="431482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mn-lt"/>
                <a:cs typeface="+mn-lt"/>
              </a:rPr>
              <a:t>AUTOMATED PIAM FROM HIRE TO RETIRE</a:t>
            </a:r>
            <a:endParaRPr lang="en-US" i="1" dirty="0">
              <a:ea typeface="+mn-lt"/>
              <a:cs typeface="+mn-lt"/>
            </a:endParaRPr>
          </a:p>
          <a:p>
            <a:endParaRPr lang="en-GB" dirty="0">
              <a:ea typeface="+mn-lt"/>
              <a:cs typeface="+mn-lt"/>
            </a:endParaRPr>
          </a:p>
          <a:p>
            <a:r>
              <a:rPr lang="en-GB" dirty="0">
                <a:ea typeface="+mn-lt"/>
                <a:cs typeface="+mn-lt"/>
              </a:rPr>
              <a:t> </a:t>
            </a:r>
            <a:r>
              <a:rPr lang="en-GB" i="1" dirty="0">
                <a:ea typeface="+mn-lt"/>
                <a:cs typeface="+mn-lt"/>
              </a:rPr>
              <a:t>Enterprise Guardian simplifies onboarding/ offboarding and termination processes through a single source for access requests and reviews from multiple systems as well as IT and non-IT assets</a:t>
            </a:r>
            <a:endParaRPr lang="en-US" i="1">
              <a:cs typeface="Calibri"/>
            </a:endParaRPr>
          </a:p>
        </p:txBody>
      </p:sp>
    </p:spTree>
    <p:extLst>
      <p:ext uri="{BB962C8B-B14F-4D97-AF65-F5344CB8AC3E}">
        <p14:creationId xmlns:p14="http://schemas.microsoft.com/office/powerpoint/2010/main" val="4129005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D1CD4E-8D55-4E96-A9A3-4E639BDD53E6}"/>
              </a:ext>
            </a:extLst>
          </p:cNvPr>
          <p:cNvSpPr txBox="1"/>
          <p:nvPr/>
        </p:nvSpPr>
        <p:spPr>
          <a:xfrm>
            <a:off x="962025" y="800100"/>
            <a:ext cx="1026795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i="1" dirty="0">
                <a:ea typeface="+mn-lt"/>
                <a:cs typeface="+mn-lt"/>
              </a:rPr>
              <a:t>EXTEND CONVERGED DIGITAL CAPABILITIES ACROSS IT AND PHYSICAL ENVIRONMENT</a:t>
            </a:r>
            <a:endParaRPr lang="en-US" b="1" i="1" dirty="0">
              <a:ea typeface="+mn-lt"/>
              <a:cs typeface="+mn-lt"/>
            </a:endParaRPr>
          </a:p>
          <a:p>
            <a:r>
              <a:rPr lang="en-GB" dirty="0">
                <a:ea typeface="+mn-lt"/>
                <a:cs typeface="+mn-lt"/>
              </a:rPr>
              <a:t> Universal digital identities across logical and physical and SCADA systems reduce risk, closes security gaps and actively enforces policies. Enterprise Guardian tracks multiple roles and identities, including identities to access physical locations, logical systems, and even specific roles to access individual functions within critical systems and applications. </a:t>
            </a:r>
          </a:p>
          <a:p>
            <a:endParaRPr lang="en-GB" dirty="0">
              <a:ea typeface="+mn-lt"/>
              <a:cs typeface="+mn-lt"/>
            </a:endParaRPr>
          </a:p>
          <a:p>
            <a:r>
              <a:rPr lang="en-GB" b="1" i="1" dirty="0">
                <a:ea typeface="+mn-lt"/>
                <a:cs typeface="+mn-lt"/>
              </a:rPr>
              <a:t>INTEGRATED VISITOR IDENTITY MANAGEMENT IDENTITY INTELLIGENCE </a:t>
            </a:r>
            <a:endParaRPr lang="en-GB" dirty="0">
              <a:ea typeface="+mn-lt"/>
              <a:cs typeface="+mn-lt"/>
            </a:endParaRPr>
          </a:p>
          <a:p>
            <a:r>
              <a:rPr lang="en-GB" dirty="0">
                <a:ea typeface="+mn-lt"/>
                <a:cs typeface="+mn-lt"/>
              </a:rPr>
              <a:t>Seamless integration with Visitor Identity Management enables you to centralize all aspects of the visitor identity lifecycle through a single interface. When integrated with AI-powered Identity Intelligence technology, Enterprise Guardian software provides you the ability to conduct risk analysis prior to provisioning access, helping you protect against insider threats</a:t>
            </a:r>
            <a:endParaRPr lang="en-GB">
              <a:cs typeface="Calibri"/>
            </a:endParaRPr>
          </a:p>
          <a:p>
            <a:endParaRPr lang="en-GB" dirty="0">
              <a:ea typeface="+mn-lt"/>
              <a:cs typeface="+mn-lt"/>
            </a:endParaRPr>
          </a:p>
          <a:p>
            <a:r>
              <a:rPr lang="en-GB" b="1" i="1" dirty="0">
                <a:ea typeface="+mn-lt"/>
                <a:cs typeface="+mn-lt"/>
              </a:rPr>
              <a:t>SELF-SERVICE PORTAL FOR INDEPENDENCE AND AUTONOMY</a:t>
            </a:r>
            <a:r>
              <a:rPr lang="en-GB" dirty="0">
                <a:ea typeface="+mn-lt"/>
                <a:cs typeface="+mn-lt"/>
              </a:rPr>
              <a:t> </a:t>
            </a:r>
          </a:p>
          <a:p>
            <a:r>
              <a:rPr lang="en-GB" dirty="0">
                <a:ea typeface="+mn-lt"/>
                <a:cs typeface="+mn-lt"/>
              </a:rPr>
              <a:t>Empower users, managers, and area owners in your organization and reduce the burden of your support staff through the Self-Service Portal. The Self-Service Portal helps you promote independence and autonomy across your identity population. Employees can manage badge and access events such as reporting a lost or stolen badge, resetting a password or PIN, and requesting physical access to an area or location. Area owners or building administrators can manage their buildings and people who have access and perform automated and manual access review re-certifications. System administrators can disable badges or remove access in emergencies</a:t>
            </a:r>
            <a:endParaRPr lang="en-GB">
              <a:cs typeface="Calibri"/>
            </a:endParaRPr>
          </a:p>
        </p:txBody>
      </p:sp>
    </p:spTree>
    <p:extLst>
      <p:ext uri="{BB962C8B-B14F-4D97-AF65-F5344CB8AC3E}">
        <p14:creationId xmlns:p14="http://schemas.microsoft.com/office/powerpoint/2010/main" val="146323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C285FB-080F-4EC6-B723-482F77526E35}"/>
              </a:ext>
            </a:extLst>
          </p:cNvPr>
          <p:cNvSpPr txBox="1"/>
          <p:nvPr/>
        </p:nvSpPr>
        <p:spPr>
          <a:xfrm>
            <a:off x="3048000" y="552450"/>
            <a:ext cx="63627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solidFill>
                  <a:srgbClr val="FF0000"/>
                </a:solidFill>
                <a:highlight>
                  <a:srgbClr val="FFFF00"/>
                </a:highlight>
                <a:cs typeface="Calibri"/>
              </a:rPr>
              <a:t>THREE MAJOR DOMAINS </a:t>
            </a:r>
          </a:p>
        </p:txBody>
      </p:sp>
      <p:sp>
        <p:nvSpPr>
          <p:cNvPr id="5" name="TextBox 4">
            <a:extLst>
              <a:ext uri="{FF2B5EF4-FFF2-40B4-BE49-F238E27FC236}">
                <a16:creationId xmlns:a16="http://schemas.microsoft.com/office/drawing/2014/main" id="{A25AED76-77FB-4D75-BCFC-40978814D85E}"/>
              </a:ext>
            </a:extLst>
          </p:cNvPr>
          <p:cNvSpPr txBox="1"/>
          <p:nvPr/>
        </p:nvSpPr>
        <p:spPr>
          <a:xfrm>
            <a:off x="209550" y="1676400"/>
            <a:ext cx="375285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highlight>
                  <a:srgbClr val="00FF00"/>
                </a:highlight>
                <a:ea typeface="+mn-lt"/>
                <a:cs typeface="+mn-lt"/>
              </a:rPr>
              <a:t>IDENTITY AND ACCESS GOVERNANCE</a:t>
            </a:r>
          </a:p>
          <a:p>
            <a:r>
              <a:rPr lang="en-GB" dirty="0">
                <a:ea typeface="+mn-lt"/>
                <a:cs typeface="+mn-lt"/>
              </a:rPr>
              <a:t>Upfront analysis for risk and training prior to assigning critical access</a:t>
            </a:r>
          </a:p>
          <a:p>
            <a:r>
              <a:rPr lang="en-GB" dirty="0">
                <a:ea typeface="+mn-lt"/>
                <a:cs typeface="+mn-lt"/>
              </a:rPr>
              <a:t> • Access certification and role lifecycle management </a:t>
            </a:r>
            <a:endParaRPr lang="en-GB">
              <a:ea typeface="+mn-lt"/>
              <a:cs typeface="+mn-lt"/>
            </a:endParaRPr>
          </a:p>
          <a:p>
            <a:r>
              <a:rPr lang="en-GB" dirty="0">
                <a:ea typeface="+mn-lt"/>
                <a:cs typeface="+mn-lt"/>
              </a:rPr>
              <a:t>• Compliance automation and active enforcement with configurable rules engine</a:t>
            </a:r>
          </a:p>
          <a:p>
            <a:r>
              <a:rPr lang="en-GB" dirty="0">
                <a:ea typeface="+mn-lt"/>
                <a:cs typeface="+mn-lt"/>
              </a:rPr>
              <a:t> • Expiring training </a:t>
            </a:r>
            <a:endParaRPr lang="en-GB">
              <a:ea typeface="+mn-lt"/>
              <a:cs typeface="+mn-lt"/>
            </a:endParaRPr>
          </a:p>
          <a:p>
            <a:r>
              <a:rPr lang="en-GB" dirty="0">
                <a:ea typeface="+mn-lt"/>
                <a:cs typeface="+mn-lt"/>
              </a:rPr>
              <a:t>• Background checks </a:t>
            </a:r>
            <a:endParaRPr lang="en-GB">
              <a:ea typeface="+mn-lt"/>
              <a:cs typeface="+mn-lt"/>
            </a:endParaRPr>
          </a:p>
          <a:p>
            <a:r>
              <a:rPr lang="en-GB" dirty="0">
                <a:ea typeface="+mn-lt"/>
                <a:cs typeface="+mn-lt"/>
              </a:rPr>
              <a:t>• Conflicting access </a:t>
            </a:r>
            <a:endParaRPr lang="en-GB">
              <a:ea typeface="+mn-lt"/>
              <a:cs typeface="+mn-lt"/>
            </a:endParaRPr>
          </a:p>
          <a:p>
            <a:r>
              <a:rPr lang="en-GB" dirty="0">
                <a:ea typeface="+mn-lt"/>
                <a:cs typeface="+mn-lt"/>
              </a:rPr>
              <a:t>• Number of active badges</a:t>
            </a:r>
          </a:p>
          <a:p>
            <a:r>
              <a:rPr lang="en-GB" dirty="0">
                <a:ea typeface="+mn-lt"/>
                <a:cs typeface="+mn-lt"/>
              </a:rPr>
              <a:t> • Provisioning to on-premise, cloud applications and badging systems </a:t>
            </a:r>
            <a:endParaRPr lang="en-GB">
              <a:ea typeface="+mn-lt"/>
              <a:cs typeface="+mn-lt"/>
            </a:endParaRPr>
          </a:p>
          <a:p>
            <a:r>
              <a:rPr lang="en-GB" dirty="0">
                <a:ea typeface="+mn-lt"/>
                <a:cs typeface="+mn-lt"/>
              </a:rPr>
              <a:t>• Centralized contractor management for non-HR cardholders</a:t>
            </a:r>
            <a:endParaRPr lang="en-GB">
              <a:cs typeface="Calibri"/>
            </a:endParaRPr>
          </a:p>
        </p:txBody>
      </p:sp>
      <p:sp>
        <p:nvSpPr>
          <p:cNvPr id="6" name="TextBox 5">
            <a:extLst>
              <a:ext uri="{FF2B5EF4-FFF2-40B4-BE49-F238E27FC236}">
                <a16:creationId xmlns:a16="http://schemas.microsoft.com/office/drawing/2014/main" id="{E606C7FF-7F96-40DA-8795-FA311EC155D2}"/>
              </a:ext>
            </a:extLst>
          </p:cNvPr>
          <p:cNvSpPr txBox="1"/>
          <p:nvPr/>
        </p:nvSpPr>
        <p:spPr>
          <a:xfrm>
            <a:off x="8496300" y="1638300"/>
            <a:ext cx="33528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highlight>
                  <a:srgbClr val="FF00FF"/>
                </a:highlight>
              </a:rPr>
              <a:t>MANAGE ACCESS TO OPERATING ASSETS/ SCADA ASSET</a:t>
            </a:r>
            <a:endParaRPr lang="en-GB">
              <a:highlight>
                <a:srgbClr val="FF00FF"/>
              </a:highlight>
              <a:ea typeface="+mn-lt"/>
              <a:cs typeface="+mn-lt"/>
            </a:endParaRPr>
          </a:p>
          <a:p>
            <a:r>
              <a:rPr lang="en-GB" dirty="0">
                <a:ea typeface="+mn-lt"/>
                <a:cs typeface="+mn-lt"/>
              </a:rPr>
              <a:t>• Monitor and restrict access to key roles for critical plant operating assets</a:t>
            </a:r>
          </a:p>
          <a:p>
            <a:r>
              <a:rPr lang="en-GB" dirty="0">
                <a:ea typeface="+mn-lt"/>
                <a:cs typeface="+mn-lt"/>
              </a:rPr>
              <a:t> • Integrate events and alerts from SCADA, DCS and plant applications into security and operational dashboards</a:t>
            </a:r>
            <a:endParaRPr lang="en-GB">
              <a:cs typeface="Calibri"/>
            </a:endParaRPr>
          </a:p>
          <a:p>
            <a:endParaRPr lang="en-GB" dirty="0">
              <a:cs typeface="Calibri"/>
            </a:endParaRPr>
          </a:p>
        </p:txBody>
      </p:sp>
      <p:sp>
        <p:nvSpPr>
          <p:cNvPr id="7" name="TextBox 6">
            <a:extLst>
              <a:ext uri="{FF2B5EF4-FFF2-40B4-BE49-F238E27FC236}">
                <a16:creationId xmlns:a16="http://schemas.microsoft.com/office/drawing/2014/main" id="{084DA8EC-EFF3-4C1D-8456-54E77234BCC3}"/>
              </a:ext>
            </a:extLst>
          </p:cNvPr>
          <p:cNvSpPr txBox="1"/>
          <p:nvPr/>
        </p:nvSpPr>
        <p:spPr>
          <a:xfrm>
            <a:off x="4505325" y="1676400"/>
            <a:ext cx="37338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highlight>
                  <a:srgbClr val="00FFFF"/>
                </a:highlight>
                <a:latin typeface="Calibri"/>
              </a:rPr>
              <a:t>PHYSICAL IDENTITY MANAGEMENT</a:t>
            </a:r>
            <a:endParaRPr lang="en-GB" dirty="0">
              <a:highlight>
                <a:srgbClr val="00FFFF"/>
              </a:highlight>
              <a:latin typeface="Calibri"/>
              <a:cs typeface="Calibri"/>
            </a:endParaRPr>
          </a:p>
          <a:p>
            <a:r>
              <a:rPr lang="en-GB" dirty="0">
                <a:ea typeface="+mn-lt"/>
                <a:cs typeface="+mn-lt"/>
              </a:rPr>
              <a:t>Common digital identity for logical and physical Identities with active directory integration </a:t>
            </a:r>
          </a:p>
          <a:p>
            <a:r>
              <a:rPr lang="en-GB" dirty="0">
                <a:ea typeface="+mn-lt"/>
                <a:cs typeface="+mn-lt"/>
              </a:rPr>
              <a:t>• Single interface to provision across multiple badging systems </a:t>
            </a:r>
            <a:endParaRPr lang="en-GB">
              <a:ea typeface="+mn-lt"/>
              <a:cs typeface="+mn-lt"/>
            </a:endParaRPr>
          </a:p>
          <a:p>
            <a:r>
              <a:rPr lang="en-GB" dirty="0">
                <a:ea typeface="+mn-lt"/>
                <a:cs typeface="+mn-lt"/>
              </a:rPr>
              <a:t>• Support for high security standards like PIV-I, PIV-C, FICAM, etc.</a:t>
            </a:r>
          </a:p>
          <a:p>
            <a:r>
              <a:rPr lang="en-GB" dirty="0">
                <a:ea typeface="+mn-lt"/>
                <a:cs typeface="+mn-lt"/>
              </a:rPr>
              <a:t> • Centralized contractor management to manage non-HR temporary badge holder</a:t>
            </a:r>
            <a:endParaRPr lang="en-GB">
              <a:cs typeface="Calibri"/>
            </a:endParaRPr>
          </a:p>
        </p:txBody>
      </p:sp>
      <p:cxnSp>
        <p:nvCxnSpPr>
          <p:cNvPr id="8" name="Straight Arrow Connector 7">
            <a:extLst>
              <a:ext uri="{FF2B5EF4-FFF2-40B4-BE49-F238E27FC236}">
                <a16:creationId xmlns:a16="http://schemas.microsoft.com/office/drawing/2014/main" id="{1A41DA7E-76AE-4BC4-BE96-B30FF9D9EC93}"/>
              </a:ext>
            </a:extLst>
          </p:cNvPr>
          <p:cNvCxnSpPr/>
          <p:nvPr/>
        </p:nvCxnSpPr>
        <p:spPr>
          <a:xfrm>
            <a:off x="8362950" y="1676400"/>
            <a:ext cx="19050" cy="512445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967A801-1289-4352-BBE4-3AB149AF91E2}"/>
              </a:ext>
            </a:extLst>
          </p:cNvPr>
          <p:cNvCxnSpPr>
            <a:cxnSpLocks/>
          </p:cNvCxnSpPr>
          <p:nvPr/>
        </p:nvCxnSpPr>
        <p:spPr>
          <a:xfrm>
            <a:off x="4276724" y="1676400"/>
            <a:ext cx="19050" cy="5124450"/>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02688"/>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Theme1</vt:lpstr>
      <vt:lpstr>Contents Slide Master</vt:lpstr>
      <vt:lpstr>PowerPoint Presentation</vt:lpstr>
      <vt:lpstr>Presentation Outline</vt:lpstr>
      <vt:lpstr>PowerPoint Presentation</vt:lpstr>
      <vt:lpstr>PowerPoint Presentation</vt:lpstr>
      <vt:lpstr>PowerPoint Presentation</vt:lpstr>
      <vt:lpstr>Alert Enterprise basic principle</vt:lpstr>
      <vt:lpstr>      Company's leading product on which am working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REFERENCES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vishalsharma21287@outlook.com</dc:creator>
  <cp:revision>576</cp:revision>
  <dcterms:created xsi:type="dcterms:W3CDTF">2019-05-30T06:53:00Z</dcterms:created>
  <dcterms:modified xsi:type="dcterms:W3CDTF">2021-11-24T18:20:35Z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FF400C7C118C4A3AB23A8DDDC78B213A</vt:lpwstr>
  </property>
  <property fmtid="{D5CDD505-2E9C-101B-9397-08002B2CF9AE}" pid="3" name="KSOProductBuildVer">
    <vt:lpwstr>1033-11.2.0.10258</vt:lpwstr>
  </property>
</Properties>
</file>