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259" r:id="rId30"/>
    <p:sldId id="258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60" r:id="rId69"/>
    <p:sldId id="261" r:id="rId70"/>
    <p:sldId id="299" r:id="rId71"/>
    <p:sldId id="300" r:id="rId72"/>
    <p:sldId id="301" r:id="rId73"/>
    <p:sldId id="302" r:id="rId7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69324-CC4E-416D-AD9F-D3D617B1EF7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4A67-D368-4841-A00C-75F9B86F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C14572-53B4-468E-B91F-51CF170B21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17C1AF-B603-4C1F-A3E3-9CA9776E9865}" type="datetimeFigureOut">
              <a:rPr lang="en-US" smtClean="0"/>
              <a:t>1/20/2023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Surprise Housing - Housing Price Predication &amp; Analysis </a:t>
            </a:r>
            <a:r>
              <a:rPr lang="en-US" sz="6000" dirty="0" smtClean="0"/>
              <a:t>Project Presentation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ookman Old Style" pitchFamily="18" charset="0"/>
              </a:rPr>
              <a:t>By </a:t>
            </a:r>
            <a:r>
              <a:rPr lang="en-US" sz="2400" b="1" dirty="0" err="1" smtClean="0">
                <a:latin typeface="Bookman Old Style" pitchFamily="18" charset="0"/>
              </a:rPr>
              <a:t>Pooja</a:t>
            </a:r>
            <a:r>
              <a:rPr lang="en-US" sz="2400" b="1" dirty="0" smtClean="0">
                <a:latin typeface="Bookman Old Style" pitchFamily="18" charset="0"/>
              </a:rPr>
              <a:t> Jain</a:t>
            </a:r>
            <a:endParaRPr lang="en-US" sz="2400" b="1" dirty="0">
              <a:latin typeface="Bookman Old Style" pitchFamily="18" charset="0"/>
            </a:endParaRPr>
          </a:p>
          <a:p>
            <a:r>
              <a:rPr lang="en-US" sz="2400" b="1" dirty="0">
                <a:latin typeface="Bookman Old Style" pitchFamily="18" charset="0"/>
              </a:rPr>
              <a:t>Fliprobo – Internship </a:t>
            </a:r>
            <a:r>
              <a:rPr lang="en-US" sz="2400" b="1" dirty="0" smtClean="0">
                <a:latin typeface="Bookman Old Style" pitchFamily="18" charset="0"/>
              </a:rPr>
              <a:t>34</a:t>
            </a:r>
            <a:endParaRPr lang="en-IN" sz="24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66" y="545911"/>
            <a:ext cx="7687102" cy="124194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Analysis(EDA)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this section we go through some key insight from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Observations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We already know of 80% of housing data belongs to Low density Residential Area </a:t>
            </a:r>
            <a:endParaRPr lang="en-IN" sz="1800" dirty="0" smtClean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Sale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Price inside RL Zone is much higher than another remaining zone.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House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Observations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89.6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% of House properties are near flat level surface.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Also, price for Flat level surface house is much higher than other land contour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Around 72 % of house comes with inside Lot configuration.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Cul-de-sac has </a:t>
            </a:r>
            <a:r>
              <a:rPr lang="en-IN" sz="1800" u="sng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maximum Mean Sale Price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 among all lot configuration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63.4% house properties are regular in shape. </a:t>
            </a:r>
            <a:r>
              <a:rPr lang="en-IN" sz="1800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Sale Price of property with slight irregular shape is higher than regular shape</a:t>
            </a:r>
            <a:r>
              <a:rPr lang="en-IN" sz="1800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There is </a:t>
            </a:r>
            <a:r>
              <a:rPr lang="en-IN" sz="1800" u="sng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No Significant relationship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 found between Sale price &amp; Lot area. </a:t>
            </a:r>
            <a:r>
              <a:rPr lang="en-IN" sz="1800" i="1" u="sng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As Overall Quality of House Increase the Sale Price of House also Increases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 smtClean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 smtClean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Observations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Cheapest </a:t>
            </a:r>
            <a:r>
              <a:rPr lang="en-IN" sz="1800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Houses belong to </a:t>
            </a:r>
            <a:r>
              <a:rPr lang="en-IN" sz="1800" u="sng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Inside lot configuration</a:t>
            </a:r>
            <a:r>
              <a:rPr lang="en-IN" sz="1800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 while Costlier houses belongs to </a:t>
            </a:r>
            <a:r>
              <a:rPr lang="en-IN" sz="1800" u="sng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Corner Lot Configuration</a:t>
            </a:r>
            <a:r>
              <a:rPr lang="en-IN" sz="1800" u="sng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More than 950 house properties are with building type Single-family Detached.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More than 50% of house properties comes with Overall Condition Rating of 5.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More than 75% of house properties come with overall Quality Rating varies between 5 to 6.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More than 500 House Properties comes with one story dwelling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Around 1000 sales happen by Conventional Warranty Deed.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Home just constructed and sold category are exceptionally much costlier than anyone else.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 smtClean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Observations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 All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loan-based sale is below 300000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are below the price of 300000.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Maximum Base Price for House comes from Partial category- (associated with Uncompleted New Home) is higher than rest.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Minimum base price comes from Normal condition sale and also highest sale price comes from this </a:t>
            </a:r>
            <a:r>
              <a:rPr lang="en-IN" sz="1800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category.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IN" sz="1800" i="1" u="sng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As total floor area increases the sale price also get increases corresponding the overall quality of House</a:t>
            </a:r>
            <a:r>
              <a:rPr lang="en-IN" sz="1800" i="1" u="sng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SzPct val="75000"/>
              <a:buFont typeface="Wingdings" pitchFamily="2" charset="2"/>
              <a:buChar char="v"/>
            </a:pPr>
            <a:r>
              <a:rPr lang="en-IN" sz="1800" u="sng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Hip </a:t>
            </a:r>
            <a:r>
              <a:rPr lang="en-IN" sz="1800" u="sng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style Roof are much costlier</a:t>
            </a:r>
            <a:r>
              <a:rPr lang="en-IN" sz="1800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 than remaining roof style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 smtClean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Observations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 </a:t>
            </a:r>
            <a:r>
              <a:rPr lang="en-IN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For High floor area construction mainly Hip style Roof is used and invariably high-cost properties mostly comes up with Hip Style </a:t>
            </a:r>
            <a:r>
              <a:rPr lang="en-IN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Roof.</a:t>
            </a:r>
          </a:p>
          <a:p>
            <a:pPr lvl="0">
              <a:lnSpc>
                <a:spcPct val="106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More than 90% Properties in Data set made with roof material of Standard (Composite) Shingle.</a:t>
            </a:r>
          </a:p>
          <a:p>
            <a:pPr>
              <a:buSzPct val="75000"/>
              <a:buFont typeface="Wingdings" pitchFamily="2" charset="2"/>
              <a:buChar char="v"/>
            </a:pPr>
            <a:r>
              <a:rPr lang="en-IN" dirty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Wood Shingles is Costlier Material compare to rest</a:t>
            </a:r>
            <a:r>
              <a:rPr lang="en-IN" dirty="0" smtClean="0"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06000"/>
              </a:lnSpc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Around 60% of house properties come with Average Exterior quality and all of them below 400000.</a:t>
            </a:r>
          </a:p>
          <a:p>
            <a:pPr lvl="0">
              <a:lnSpc>
                <a:spcPct val="106000"/>
              </a:lnSpc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Very few House Properties comes with Excellent Exterior Quality.</a:t>
            </a:r>
          </a:p>
          <a:p>
            <a:pPr lvl="0">
              <a:lnSpc>
                <a:spcPct val="106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Costlier house properties come with Good &amp; Excellent exterior quality.</a:t>
            </a:r>
          </a:p>
          <a:p>
            <a:pPr marL="0" indent="0">
              <a:buSzPct val="75000"/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endParaRPr lang="en-IN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dirty="0" smtClean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  <a:tabLst>
                <a:tab pos="457200" algn="l"/>
              </a:tabLst>
            </a:pPr>
            <a:endParaRPr lang="en-IN" dirty="0">
              <a:solidFill>
                <a:srgbClr val="000000"/>
              </a:solidFill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Observations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44.2% Properties with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CBlock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Foundation &amp; 43.9% housing property come with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PConc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Foundation.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75000"/>
              <a:buFont typeface="Wingdings" pitchFamily="2" charset="2"/>
              <a:buChar char="v"/>
              <a:tabLst>
                <a:tab pos="457200" algn="l"/>
              </a:tabLst>
            </a:pP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Pconc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Foundation are mostly use in costly housing properties.</a:t>
            </a: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3"/>
            <a:ext cx="7631828" cy="1342803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Learning Model Building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Learning Algorithm Used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Linear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Extra Tree </a:t>
            </a:r>
            <a:r>
              <a:rPr lang="en-IN" sz="24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Regressor</a:t>
            </a:r>
            <a:endParaRPr lang="en-IN" sz="2400" dirty="0" smtClean="0">
              <a:solidFill>
                <a:srgbClr val="000000"/>
              </a:solidFill>
              <a:effectLst/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Lasso</a:t>
            </a:r>
            <a:endParaRPr lang="en-IN" sz="2400" dirty="0">
              <a:solidFill>
                <a:srgbClr val="000000"/>
              </a:solidFill>
              <a:effectLst/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Learning Model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 Flow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 Scaling of Data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test_train_split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Finding Best Random state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ML Model on Different Algorithms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Fold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Cross Validation of Different Model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of Best Model Based on Evaluation Criteria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Hyper Parameter Tuning of Best Model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final Model Using Joblib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Predicating Test Dataset using Final Model</a:t>
            </a:r>
          </a:p>
        </p:txBody>
      </p:sp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A US-based housing company named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Surprise Housing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has decided to enter the Australian market.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The company uses data analytics to purchase houses at a price below their actual values and flip them at a higher price.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Best R2 Score and Random State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" y="2833687"/>
            <a:ext cx="72104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4"/>
            <a:ext cx="7620000" cy="278913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4254182"/>
            <a:ext cx="7632848" cy="16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7620000" cy="289320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4509120"/>
            <a:ext cx="7632848" cy="15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268760"/>
            <a:ext cx="7620000" cy="28849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4149080"/>
            <a:ext cx="7704856" cy="16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Tree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00808"/>
            <a:ext cx="7210425" cy="2943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4725144"/>
            <a:ext cx="72008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00808"/>
            <a:ext cx="7620000" cy="29909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4725144"/>
            <a:ext cx="7488832" cy="16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318863"/>
            <a:ext cx="7620000" cy="26862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4005064"/>
            <a:ext cx="756084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268760"/>
            <a:ext cx="7620000" cy="31678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4437112"/>
            <a:ext cx="7560840" cy="15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Visualizations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7871346" cy="4022725"/>
          </a:xfrm>
        </p:spPr>
      </p:pic>
    </p:spTree>
    <p:extLst>
      <p:ext uri="{BB962C8B-B14F-4D97-AF65-F5344CB8AC3E}">
        <p14:creationId xmlns:p14="http://schemas.microsoft.com/office/powerpoint/2010/main" val="24616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8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  How do these variables describe the price of the house?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main objective of doing this project is to build a model to predict the house prices with the help of other supporting features. 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0"/>
            <a:ext cx="6623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2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5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66532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2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0"/>
            <a:ext cx="66087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4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0"/>
            <a:ext cx="659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5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6667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6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67548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0"/>
            <a:ext cx="6681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8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0"/>
            <a:ext cx="68294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 Goal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95759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required to model the price of houses with the available independent variables.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 will then be used by the management to understand how exactly the prices vary with the variables.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accordingly manipulate the strategy of the firm and concentrate on areas that will yield high returns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Further, the model will be a good way for the management to understand the pricing dynamics of a new market.</a:t>
            </a:r>
            <a:endParaRPr lang="en-IN" dirty="0">
              <a:solidFill>
                <a:schemeClr val="tx1"/>
              </a:solidFill>
              <a:effectLst/>
              <a:latin typeface="Times New Roman" pitchFamily="18" charset="0"/>
              <a:ea typeface="Bahnschrift SemiLight" panose="020B0502040204020203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5" y="0"/>
            <a:ext cx="71945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0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" y="0"/>
            <a:ext cx="6916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7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0"/>
            <a:ext cx="69310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9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0"/>
            <a:ext cx="67706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8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0"/>
            <a:ext cx="66087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5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3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Sources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ormats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ea typeface="Bahnschrift SemiLight" panose="020B0502040204020203" pitchFamily="34" charset="0"/>
                <a:cs typeface="Times New Roman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0"/>
            <a:ext cx="66087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0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9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0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5" y="0"/>
            <a:ext cx="6623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5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5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20" y="464025"/>
            <a:ext cx="5720171" cy="552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8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0"/>
            <a:ext cx="68294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3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2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2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3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3" y="0"/>
            <a:ext cx="67849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0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6667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0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658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8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0" y="504968"/>
            <a:ext cx="6299319" cy="464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2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9144000" cy="605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8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9144000" cy="605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5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9144000" cy="605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963"/>
            <a:ext cx="9144000" cy="542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Flow Chart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4" y="1846264"/>
            <a:ext cx="3328194" cy="4527241"/>
          </a:xfrm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Flow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Working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Integrity Check For presence of duplicate or any data error.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Missing values present in data set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containing more than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80% dependency on single variable are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from investigation.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Imputation of missing value with mean, median or mode is performed.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Engineering for extraction of few new features out of existing features.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selection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 Encoding of Categorical features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Splitting of dataset into input &amp; target feature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 Scaling of data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1022</TotalTime>
  <Words>883</Words>
  <Application>Microsoft Office PowerPoint</Application>
  <PresentationFormat>On-screen Show (4:3)</PresentationFormat>
  <Paragraphs>128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Adjacency</vt:lpstr>
      <vt:lpstr>Surprise Housing - Housing Price Predication &amp; Analysis Project Presentation</vt:lpstr>
      <vt:lpstr>Problem Statement </vt:lpstr>
      <vt:lpstr>Problem Statement </vt:lpstr>
      <vt:lpstr>Business Goal</vt:lpstr>
      <vt:lpstr>Data Sources &amp; Formats</vt:lpstr>
      <vt:lpstr>PowerPoint Presentation</vt:lpstr>
      <vt:lpstr>PowerPoint Presentation</vt:lpstr>
      <vt:lpstr>Project Flow Chart </vt:lpstr>
      <vt:lpstr>Project Flow &amp; Working </vt:lpstr>
      <vt:lpstr>Exploratory Data Analysis(EDA)</vt:lpstr>
      <vt:lpstr>Key Observations</vt:lpstr>
      <vt:lpstr>Key Observations</vt:lpstr>
      <vt:lpstr>Key Observations</vt:lpstr>
      <vt:lpstr>Key Observations</vt:lpstr>
      <vt:lpstr>Key Observations</vt:lpstr>
      <vt:lpstr>Key Observations</vt:lpstr>
      <vt:lpstr>Machine Learning Model Building</vt:lpstr>
      <vt:lpstr>Machine Learning Algorithm Used</vt:lpstr>
      <vt:lpstr>Machine Learning Model Building Flow</vt:lpstr>
      <vt:lpstr>Getting Best R2 Score and Random State</vt:lpstr>
      <vt:lpstr>Linear Regression</vt:lpstr>
      <vt:lpstr>Random Forest Regressor</vt:lpstr>
      <vt:lpstr>Decision Tree Regressor</vt:lpstr>
      <vt:lpstr>Extra Tree Regressor</vt:lpstr>
      <vt:lpstr>Ridge Regression</vt:lpstr>
      <vt:lpstr>XGB Regressor</vt:lpstr>
      <vt:lpstr>Lasso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jain</dc:creator>
  <cp:lastModifiedBy>pooja jain</cp:lastModifiedBy>
  <cp:revision>9</cp:revision>
  <dcterms:created xsi:type="dcterms:W3CDTF">2023-01-19T13:42:37Z</dcterms:created>
  <dcterms:modified xsi:type="dcterms:W3CDTF">2023-01-20T14:52:13Z</dcterms:modified>
</cp:coreProperties>
</file>