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12192000" cy="6858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25" roundtripDataSignature="AMtx7mgtuQqqDvgeKN/JslbR8xy0SeHI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7"/>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7"/>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6" name="Shape 36"/>
        <p:cNvGrpSpPr/>
        <p:nvPr/>
      </p:nvGrpSpPr>
      <p:grpSpPr>
        <a:xfrm>
          <a:off x="0" y="0"/>
          <a:ext cx="0" cy="0"/>
          <a:chOff x="0" y="0"/>
          <a:chExt cx="0" cy="0"/>
        </a:xfrm>
      </p:grpSpPr>
      <p:sp>
        <p:nvSpPr>
          <p:cNvPr id="37" name="Google Shape;37;p19"/>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9"/>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9"/>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9"/>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3" name="Shape 43"/>
        <p:cNvGrpSpPr/>
        <p:nvPr/>
      </p:nvGrpSpPr>
      <p:grpSpPr>
        <a:xfrm>
          <a:off x="0" y="0"/>
          <a:ext cx="0" cy="0"/>
          <a:chOff x="0" y="0"/>
          <a:chExt cx="0" cy="0"/>
        </a:xfrm>
      </p:grpSpPr>
      <p:sp>
        <p:nvSpPr>
          <p:cNvPr id="44" name="Google Shape;44;p20"/>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0"/>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20"/>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2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6"/>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6"/>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6"/>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6"/>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6"/>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6"/>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6"/>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6"/>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6"/>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6"/>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6"/>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1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1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1"/>
          <p:cNvSpPr txBox="1"/>
          <p:nvPr>
            <p:ph type="ctrTitle"/>
          </p:nvPr>
        </p:nvSpPr>
        <p:spPr>
          <a:xfrm>
            <a:off x="-828675" y="19665"/>
            <a:ext cx="9982200" cy="1001556"/>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6" name="Google Shape;66;p1"/>
          <p:cNvSpPr txBox="1"/>
          <p:nvPr/>
        </p:nvSpPr>
        <p:spPr>
          <a:xfrm>
            <a:off x="990537" y="3200485"/>
            <a:ext cx="8610600" cy="22250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P.POOJA</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312216115 &amp; asunm1621312216115</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B.COM (ACCOUNTING &amp; FINANCE)</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SHRI SHANKARLAL SUNDARBAI SHASUN JAIN COLLEGE FOR WOMEN</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3" name="Google Shape;193;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4" name="Google Shape;194;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5" name="Google Shape;195;p10"/>
          <p:cNvSpPr txBox="1"/>
          <p:nvPr/>
        </p:nvSpPr>
        <p:spPr>
          <a:xfrm>
            <a:off x="739775" y="291147"/>
            <a:ext cx="3303904" cy="146113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6" name="Google Shape;196;p10"/>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p10"/>
          <p:cNvSpPr txBox="1"/>
          <p:nvPr/>
        </p:nvSpPr>
        <p:spPr>
          <a:xfrm>
            <a:off x="533400" y="1447800"/>
            <a:ext cx="5925185" cy="51276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Data collection</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1.Data set from Edunet Dashboard</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Features collection</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 collected 26 features from dataset</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only 9 features were taken into consideration</a:t>
            </a:r>
            <a:endParaRPr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                  1. Emp ID - Numeric                  </a:t>
            </a:r>
            <a:endParaRPr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                  2. First Name - Text</a:t>
            </a:r>
            <a:endParaRPr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                  3. Last Name - Text</a:t>
            </a:r>
            <a:endParaRPr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                  4. Employee Type</a:t>
            </a:r>
            <a:endParaRPr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                  5. Gender - Male/Female</a:t>
            </a:r>
            <a:endParaRPr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                  6. Performance score</a:t>
            </a:r>
            <a:endParaRPr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                  7. Employee Rating - Numeric </a:t>
            </a:r>
            <a:endParaRPr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                  8. Business Unit</a:t>
            </a:r>
            <a:endParaRPr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                  9. Employee Status   </a:t>
            </a:r>
            <a:endParaRPr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1"/>
          <p:cNvSpPr txBox="1"/>
          <p:nvPr/>
        </p:nvSpPr>
        <p:spPr>
          <a:xfrm>
            <a:off x="2479040" y="3212465"/>
            <a:ext cx="406400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11"/>
          <p:cNvSpPr txBox="1"/>
          <p:nvPr/>
        </p:nvSpPr>
        <p:spPr>
          <a:xfrm>
            <a:off x="1066800" y="228600"/>
            <a:ext cx="6096000" cy="6416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Data cleaning</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Used conditional formatting to highlight the blank coloumns. And,</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Filter option is used to remove the highlighted coloumns</a:t>
            </a:r>
            <a:endParaRPr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Performance level</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Identifed the employees performance level by creating a new formula by using the coloumn called employee rating</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formula is -  “=IFS(Z8&gt;=5,"VERY HIGH",Z8&gt;=4,"HIGH",Z8&gt;=3,"MED",TRUE,"LOW")”</a:t>
            </a:r>
            <a:endParaRPr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Summary</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Summarized by use of Pivot tables</a:t>
            </a:r>
            <a:endParaRPr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          adding </a:t>
            </a:r>
            <a:endParaRPr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               1. </a:t>
            </a:r>
            <a:r>
              <a:rPr lang="en-US" sz="2000" u="sng">
                <a:solidFill>
                  <a:schemeClr val="dk1"/>
                </a:solidFill>
                <a:latin typeface="Calibri"/>
                <a:ea typeface="Calibri"/>
                <a:cs typeface="Calibri"/>
                <a:sym typeface="Calibri"/>
              </a:rPr>
              <a:t>business unit</a:t>
            </a:r>
            <a:r>
              <a:rPr lang="en-US" sz="2000">
                <a:solidFill>
                  <a:schemeClr val="dk1"/>
                </a:solidFill>
                <a:latin typeface="Calibri"/>
                <a:ea typeface="Calibri"/>
                <a:cs typeface="Calibri"/>
                <a:sym typeface="Calibri"/>
              </a:rPr>
              <a:t> to the</a:t>
            </a:r>
            <a:r>
              <a:rPr b="1" lang="en-US" sz="2000">
                <a:solidFill>
                  <a:schemeClr val="dk1"/>
                </a:solidFill>
                <a:latin typeface="Calibri"/>
                <a:ea typeface="Calibri"/>
                <a:cs typeface="Calibri"/>
                <a:sym typeface="Calibri"/>
              </a:rPr>
              <a:t> rows</a:t>
            </a:r>
            <a:endParaRPr b="1"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               2. </a:t>
            </a:r>
            <a:r>
              <a:rPr lang="en-US" sz="2000" u="sng">
                <a:solidFill>
                  <a:schemeClr val="dk1"/>
                </a:solidFill>
                <a:latin typeface="Calibri"/>
                <a:ea typeface="Calibri"/>
                <a:cs typeface="Calibri"/>
                <a:sym typeface="Calibri"/>
              </a:rPr>
              <a:t>performance level</a:t>
            </a:r>
            <a:r>
              <a:rPr lang="en-US" sz="2000">
                <a:solidFill>
                  <a:schemeClr val="dk1"/>
                </a:solidFill>
                <a:latin typeface="Calibri"/>
                <a:ea typeface="Calibri"/>
                <a:cs typeface="Calibri"/>
                <a:sym typeface="Calibri"/>
              </a:rPr>
              <a:t> to the </a:t>
            </a:r>
            <a:r>
              <a:rPr b="1" lang="en-US" sz="2000">
                <a:solidFill>
                  <a:schemeClr val="dk1"/>
                </a:solidFill>
                <a:latin typeface="Calibri"/>
                <a:ea typeface="Calibri"/>
                <a:cs typeface="Calibri"/>
                <a:sym typeface="Calibri"/>
              </a:rPr>
              <a:t>coloumn</a:t>
            </a:r>
            <a:endParaRPr b="1"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               3. </a:t>
            </a:r>
            <a:r>
              <a:rPr lang="en-US" sz="2000" u="sng">
                <a:solidFill>
                  <a:schemeClr val="dk1"/>
                </a:solidFill>
                <a:latin typeface="Calibri"/>
                <a:ea typeface="Calibri"/>
                <a:cs typeface="Calibri"/>
                <a:sym typeface="Calibri"/>
              </a:rPr>
              <a:t>gender</a:t>
            </a:r>
            <a:r>
              <a:rPr lang="en-US" sz="2000">
                <a:solidFill>
                  <a:schemeClr val="dk1"/>
                </a:solidFill>
                <a:latin typeface="Calibri"/>
                <a:ea typeface="Calibri"/>
                <a:cs typeface="Calibri"/>
                <a:sym typeface="Calibri"/>
              </a:rPr>
              <a:t> to the </a:t>
            </a:r>
            <a:r>
              <a:rPr b="1" lang="en-US" sz="2000">
                <a:solidFill>
                  <a:schemeClr val="dk1"/>
                </a:solidFill>
                <a:latin typeface="Calibri"/>
                <a:ea typeface="Calibri"/>
                <a:cs typeface="Calibri"/>
                <a:sym typeface="Calibri"/>
              </a:rPr>
              <a:t>filter</a:t>
            </a:r>
            <a:endParaRPr b="1"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Arial"/>
              <a:buNone/>
            </a:pPr>
            <a:r>
              <a:rPr b="1" lang="en-US" sz="20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4. </a:t>
            </a:r>
            <a:r>
              <a:rPr lang="en-US" sz="2000" u="sng">
                <a:solidFill>
                  <a:schemeClr val="dk1"/>
                </a:solidFill>
                <a:latin typeface="Calibri"/>
                <a:ea typeface="Calibri"/>
                <a:cs typeface="Calibri"/>
                <a:sym typeface="Calibri"/>
              </a:rPr>
              <a:t>first name</a:t>
            </a:r>
            <a:r>
              <a:rPr lang="en-US" sz="2000">
                <a:solidFill>
                  <a:schemeClr val="dk1"/>
                </a:solidFill>
                <a:latin typeface="Calibri"/>
                <a:ea typeface="Calibri"/>
                <a:cs typeface="Calibri"/>
                <a:sym typeface="Calibri"/>
              </a:rPr>
              <a:t> to the </a:t>
            </a:r>
            <a:r>
              <a:rPr b="1" lang="en-US" sz="2000">
                <a:solidFill>
                  <a:schemeClr val="dk1"/>
                </a:solidFill>
                <a:latin typeface="Calibri"/>
                <a:ea typeface="Calibri"/>
                <a:cs typeface="Calibri"/>
                <a:sym typeface="Calibri"/>
              </a:rPr>
              <a:t>values</a:t>
            </a:r>
            <a:endParaRPr b="1"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2"/>
          <p:cNvSpPr txBox="1"/>
          <p:nvPr/>
        </p:nvSpPr>
        <p:spPr>
          <a:xfrm>
            <a:off x="914400" y="609600"/>
            <a:ext cx="6099810" cy="569404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Data Vizualization</a:t>
            </a:r>
            <a:r>
              <a:rPr lang="en-US"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done using</a:t>
            </a:r>
            <a:endParaRPr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              1. </a:t>
            </a:r>
            <a:r>
              <a:rPr b="1" lang="en-US" sz="2000">
                <a:solidFill>
                  <a:schemeClr val="dk1"/>
                </a:solidFill>
                <a:latin typeface="Calibri"/>
                <a:ea typeface="Calibri"/>
                <a:cs typeface="Calibri"/>
                <a:sym typeface="Calibri"/>
              </a:rPr>
              <a:t>bar graph</a:t>
            </a:r>
            <a:endParaRPr b="1"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Arial"/>
              <a:buNone/>
            </a:pPr>
            <a:r>
              <a:rPr b="1" lang="en-US" sz="20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trend lines are used to differentiate the rating of the employee</a:t>
            </a:r>
            <a:endParaRPr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               2. </a:t>
            </a:r>
            <a:r>
              <a:rPr b="1" lang="en-US" sz="2000">
                <a:solidFill>
                  <a:schemeClr val="dk1"/>
                </a:solidFill>
                <a:latin typeface="Calibri"/>
                <a:ea typeface="Calibri"/>
                <a:cs typeface="Calibri"/>
                <a:sym typeface="Calibri"/>
              </a:rPr>
              <a:t>pie chart</a:t>
            </a:r>
            <a:endParaRPr b="1"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Arial"/>
              <a:buNone/>
            </a:pPr>
            <a:r>
              <a:rPr b="1" lang="en-US" sz="20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business units are used to differentiate employee type</a:t>
            </a:r>
            <a:endParaRPr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The results are shown below</a:t>
            </a:r>
            <a:endParaRPr sz="20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 name="Google Shape;214;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16" name="Google Shape;216;p13"/>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17" name="Google Shape;217;p13"/>
          <p:cNvSpPr txBox="1"/>
          <p:nvPr>
            <p:ph type="title"/>
          </p:nvPr>
        </p:nvSpPr>
        <p:spPr>
          <a:xfrm>
            <a:off x="755332" y="385444"/>
            <a:ext cx="10681335"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18" name="Google Shape;218;p13"/>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19" name="Google Shape;219;p13"/>
          <p:cNvSpPr txBox="1"/>
          <p:nvPr/>
        </p:nvSpPr>
        <p:spPr>
          <a:xfrm flipH="1" rot="10800000">
            <a:off x="2183130" y="1515745"/>
            <a:ext cx="4064000" cy="7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0" name="Google Shape;220;p13"/>
          <p:cNvPicPr preferRelativeResize="0"/>
          <p:nvPr>
            <p:ph idx="1" type="body"/>
          </p:nvPr>
        </p:nvPicPr>
        <p:blipFill rotWithShape="1">
          <a:blip r:embed="rId4">
            <a:alphaModFix/>
          </a:blip>
          <a:srcRect b="0" l="0" r="0" t="0"/>
          <a:stretch/>
        </p:blipFill>
        <p:spPr>
          <a:xfrm>
            <a:off x="1676400" y="1447800"/>
            <a:ext cx="6851015" cy="431228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4"/>
          <p:cNvSpPr txBox="1"/>
          <p:nvPr>
            <p:ph type="title"/>
          </p:nvPr>
        </p:nvSpPr>
        <p:spPr>
          <a:xfrm>
            <a:off x="755332" y="385444"/>
            <a:ext cx="10681335" cy="73850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RESULTS</a:t>
            </a:r>
            <a:endParaRPr/>
          </a:p>
        </p:txBody>
      </p:sp>
      <p:pic>
        <p:nvPicPr>
          <p:cNvPr id="226" name="Google Shape;226;p14"/>
          <p:cNvPicPr preferRelativeResize="0"/>
          <p:nvPr>
            <p:ph idx="1" type="body"/>
          </p:nvPr>
        </p:nvPicPr>
        <p:blipFill rotWithShape="1">
          <a:blip r:embed="rId3">
            <a:alphaModFix/>
          </a:blip>
          <a:srcRect b="0" l="0" r="0" t="0"/>
          <a:stretch/>
        </p:blipFill>
        <p:spPr>
          <a:xfrm>
            <a:off x="1676400" y="1752600"/>
            <a:ext cx="6609080" cy="397637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32" name="Google Shape;232;p15"/>
          <p:cNvSpPr txBox="1"/>
          <p:nvPr/>
        </p:nvSpPr>
        <p:spPr>
          <a:xfrm>
            <a:off x="755015" y="1600200"/>
            <a:ext cx="7148830" cy="28613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While comparing the performance of employees, the number of average performer of employees are higher in the organisation that is, “medium” level of employees.</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The number of employees in “very high” and “high” category are very low.</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So, the conclusion is to motivate the employees more, as they will be able to reach the “very high” and “high” category. by doing so the employees will thrive in their roles and flourish as individuals and the growth of the company will be massive.</a:t>
            </a:r>
            <a:endParaRPr sz="2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2"/>
          <p:cNvSpPr txBox="1"/>
          <p:nvPr>
            <p:ph type="title"/>
          </p:nvPr>
        </p:nvSpPr>
        <p:spPr>
          <a:xfrm>
            <a:off x="739775" y="829627"/>
            <a:ext cx="3909695" cy="63881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1" name="Google Shape;91;p2"/>
          <p:cNvSpPr txBox="1"/>
          <p:nvPr/>
        </p:nvSpPr>
        <p:spPr>
          <a:xfrm>
            <a:off x="1217522" y="2123271"/>
            <a:ext cx="8593228" cy="14122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3"/>
          <p:cNvGrpSpPr/>
          <p:nvPr/>
        </p:nvGrpSpPr>
        <p:grpSpPr>
          <a:xfrm>
            <a:off x="7448612" y="0"/>
            <a:ext cx="4743796" cy="6858466"/>
            <a:chOff x="7448612" y="0"/>
            <a:chExt cx="4743796" cy="6858466"/>
          </a:xfrm>
        </p:grpSpPr>
        <p:sp>
          <p:nvSpPr>
            <p:cNvPr id="98" name="Google Shape;98;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3"/>
          <p:cNvSpPr txBox="1"/>
          <p:nvPr>
            <p:ph type="title"/>
          </p:nvPr>
        </p:nvSpPr>
        <p:spPr>
          <a:xfrm>
            <a:off x="739775" y="445388"/>
            <a:ext cx="2357120" cy="146113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6" name="Google Shape;116;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7" name="Google Shape;117;p3"/>
          <p:cNvSpPr txBox="1"/>
          <p:nvPr/>
        </p:nvSpPr>
        <p:spPr>
          <a:xfrm>
            <a:off x="2509807" y="1041533"/>
            <a:ext cx="5029200" cy="42824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4"/>
          <p:cNvGrpSpPr/>
          <p:nvPr/>
        </p:nvGrpSpPr>
        <p:grpSpPr>
          <a:xfrm>
            <a:off x="7991475" y="2933700"/>
            <a:ext cx="2762250" cy="3257550"/>
            <a:chOff x="7991475" y="2933700"/>
            <a:chExt cx="2762250" cy="3257550"/>
          </a:xfrm>
        </p:grpSpPr>
        <p:sp>
          <p:nvSpPr>
            <p:cNvPr id="123" name="Google Shape;123;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6" name="Google Shape;126;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4"/>
          <p:cNvSpPr txBox="1"/>
          <p:nvPr>
            <p:ph type="title"/>
          </p:nvPr>
        </p:nvSpPr>
        <p:spPr>
          <a:xfrm>
            <a:off x="834072" y="575055"/>
            <a:ext cx="5636895" cy="126111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8" name="Google Shape;128;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9" name="Google Shape;129;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0" name="Google Shape;130;p4"/>
          <p:cNvSpPr txBox="1"/>
          <p:nvPr/>
        </p:nvSpPr>
        <p:spPr>
          <a:xfrm>
            <a:off x="707125" y="2019298"/>
            <a:ext cx="5890800" cy="286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Employees Performance analysis is an essential aspect of managing any business and, if done correctly, can help management teams use data analysis to their advantage to further business growth. Different crucial decisions like bonuses, pay raises, promotions, etc. are taken based on the performance evaluation of the employees in a company or organization. These are some reasons to analyse the employees performance level</a:t>
            </a:r>
            <a:endParaRPr sz="2000">
              <a:solidFill>
                <a:schemeClr val="dk1"/>
              </a:solidFill>
              <a:latin typeface="Calibri"/>
              <a:ea typeface="Calibri"/>
              <a:cs typeface="Calibri"/>
              <a:sym typeface="Calibri"/>
            </a:endParaRPr>
          </a:p>
        </p:txBody>
      </p:sp>
      <p:sp>
        <p:nvSpPr>
          <p:cNvPr id="131" name="Google Shape;131;p4"/>
          <p:cNvSpPr txBox="1"/>
          <p:nvPr/>
        </p:nvSpPr>
        <p:spPr>
          <a:xfrm>
            <a:off x="1371600" y="1143000"/>
            <a:ext cx="406400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grpSp>
        <p:nvGrpSpPr>
          <p:cNvPr id="136" name="Google Shape;136;p5"/>
          <p:cNvGrpSpPr/>
          <p:nvPr/>
        </p:nvGrpSpPr>
        <p:grpSpPr>
          <a:xfrm>
            <a:off x="8658225" y="2647950"/>
            <a:ext cx="3533775" cy="3810000"/>
            <a:chOff x="8658225" y="2647950"/>
            <a:chExt cx="3533775" cy="3810000"/>
          </a:xfrm>
        </p:grpSpPr>
        <p:sp>
          <p:nvSpPr>
            <p:cNvPr id="137" name="Google Shape;137;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9" name="Google Shape;139;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0" name="Google Shape;140;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5"/>
          <p:cNvSpPr txBox="1"/>
          <p:nvPr>
            <p:ph type="title"/>
          </p:nvPr>
        </p:nvSpPr>
        <p:spPr>
          <a:xfrm>
            <a:off x="739775" y="829627"/>
            <a:ext cx="5263515" cy="63881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2" name="Google Shape;142;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3" name="Google Shape;143;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4" name="Google Shape;144;p5"/>
          <p:cNvSpPr txBox="1"/>
          <p:nvPr/>
        </p:nvSpPr>
        <p:spPr>
          <a:xfrm>
            <a:off x="533400" y="1828800"/>
            <a:ext cx="6499225" cy="2580641"/>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0D0D0D"/>
              </a:buClr>
              <a:buSzPts val="2400"/>
              <a:buFont typeface="Arial"/>
              <a:buChar char="•"/>
            </a:pPr>
            <a:r>
              <a:rPr b="0" i="0" lang="en-US" sz="2400">
                <a:solidFill>
                  <a:srgbClr val="0D0D0D"/>
                </a:solidFill>
                <a:latin typeface="Times New Roman"/>
                <a:ea typeface="Times New Roman"/>
                <a:cs typeface="Times New Roman"/>
                <a:sym typeface="Times New Roman"/>
              </a:rPr>
              <a:t>.</a:t>
            </a:r>
            <a:endParaRPr b="0" i="0" sz="24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Analysing the performance level of employees considering various factors like gender, performance score, ratings, achievements and their contribution to the company. By this way we will be able to know how many employees are well-versed in their work and who needs improved, so that they can be motivated. This states the employees contribution level.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6"/>
          <p:cNvSpPr txBox="1"/>
          <p:nvPr>
            <p:ph type="title"/>
          </p:nvPr>
        </p:nvSpPr>
        <p:spPr>
          <a:xfrm>
            <a:off x="755332" y="385444"/>
            <a:ext cx="10681335" cy="499111"/>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53" name="Google Shape;153;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4" name="Google Shape;154;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5" name="Google Shape;155;p6"/>
          <p:cNvSpPr txBox="1"/>
          <p:nvPr/>
        </p:nvSpPr>
        <p:spPr>
          <a:xfrm>
            <a:off x="457200" y="1219200"/>
            <a:ext cx="5865495" cy="13106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The end users are the people in the hierarchy structure of the company like, manager, CEO, Managing director, Board members of that particular company.</a:t>
            </a:r>
            <a:endParaRPr sz="2000">
              <a:solidFill>
                <a:schemeClr val="dk1"/>
              </a:solidFill>
              <a:latin typeface="Calibri"/>
              <a:ea typeface="Calibri"/>
              <a:cs typeface="Calibri"/>
              <a:sym typeface="Calibri"/>
            </a:endParaRPr>
          </a:p>
        </p:txBody>
      </p:sp>
      <p:pic>
        <p:nvPicPr>
          <p:cNvPr id="156" name="Google Shape;156;p6"/>
          <p:cNvPicPr preferRelativeResize="0"/>
          <p:nvPr>
            <p:ph idx="1" type="body"/>
          </p:nvPr>
        </p:nvPicPr>
        <p:blipFill rotWithShape="1">
          <a:blip r:embed="rId4">
            <a:alphaModFix/>
          </a:blip>
          <a:srcRect b="0" l="0" r="0" t="0"/>
          <a:stretch/>
        </p:blipFill>
        <p:spPr>
          <a:xfrm>
            <a:off x="1181735" y="2514600"/>
            <a:ext cx="5140960" cy="39439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7"/>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2" name="Google Shape;162;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7"/>
          <p:cNvSpPr txBox="1"/>
          <p:nvPr>
            <p:ph type="title"/>
          </p:nvPr>
        </p:nvSpPr>
        <p:spPr>
          <a:xfrm>
            <a:off x="558165" y="857885"/>
            <a:ext cx="9763125" cy="546736"/>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sz="3600"/>
          </a:p>
        </p:txBody>
      </p:sp>
      <p:pic>
        <p:nvPicPr>
          <p:cNvPr id="166" name="Google Shape;166;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7" name="Google Shape;167;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8" name="Google Shape;168;p7"/>
          <p:cNvSpPr txBox="1"/>
          <p:nvPr/>
        </p:nvSpPr>
        <p:spPr>
          <a:xfrm>
            <a:off x="3048000" y="2281555"/>
            <a:ext cx="6510655" cy="25749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Conditional Formatting - To highlight the missing values</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Filter - To remove the missing values</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Formulas - To calculate employees performance level from numeric to alphabetic</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Pivot Table - To make the summary of the selected value</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Slicer - Used to view one particular information from all over</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the data.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Graph - To visualize the data in the most easier format     </a:t>
            </a:r>
            <a:endParaRPr sz="20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8"/>
          <p:cNvSpPr txBox="1"/>
          <p:nvPr>
            <p:ph type="title"/>
          </p:nvPr>
        </p:nvSpPr>
        <p:spPr>
          <a:xfrm>
            <a:off x="755332" y="385444"/>
            <a:ext cx="10681335" cy="72390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174" name="Google Shape;174;p8"/>
          <p:cNvSpPr txBox="1"/>
          <p:nvPr/>
        </p:nvSpPr>
        <p:spPr>
          <a:xfrm>
            <a:off x="2294255" y="2036445"/>
            <a:ext cx="4431030" cy="405384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Employees - IBM EDUNET</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Available features - 26</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Considered features - 9</a:t>
            </a:r>
            <a:endParaRPr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                  1. Emp ID - Numeric                  </a:t>
            </a:r>
            <a:endParaRPr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                  2. First Name - Text</a:t>
            </a:r>
            <a:endParaRPr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                  3. Last Name - Text</a:t>
            </a:r>
            <a:endParaRPr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                  4. Employee Type</a:t>
            </a:r>
            <a:endParaRPr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                  5. Gender - Male/Female</a:t>
            </a:r>
            <a:endParaRPr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                  6. Performance score</a:t>
            </a:r>
            <a:endParaRPr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                  7. Employee Rating - Numeric </a:t>
            </a:r>
            <a:endParaRPr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                  8. Business Unit</a:t>
            </a:r>
            <a:endParaRPr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                  9. Employee Status              </a:t>
            </a:r>
            <a:endParaRPr sz="2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0" name="Google Shape;180;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3" name="Google Shape;183;p9"/>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84" name="Google Shape;184;p9"/>
          <p:cNvSpPr txBox="1"/>
          <p:nvPr>
            <p:ph type="title"/>
          </p:nvPr>
        </p:nvSpPr>
        <p:spPr>
          <a:xfrm>
            <a:off x="739775" y="654938"/>
            <a:ext cx="8480425" cy="63881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185" name="Google Shape;185;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6" name="Google Shape;186;p9"/>
          <p:cNvSpPr txBox="1"/>
          <p:nvPr/>
        </p:nvSpPr>
        <p:spPr>
          <a:xfrm>
            <a:off x="2743200" y="2354703"/>
            <a:ext cx="8534018"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187" name="Google Shape;187;p9"/>
          <p:cNvSpPr txBox="1"/>
          <p:nvPr/>
        </p:nvSpPr>
        <p:spPr>
          <a:xfrm>
            <a:off x="2438400" y="1828800"/>
            <a:ext cx="4064100" cy="378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I have created a new coloumn named performance level to update the employee ratings that was in the numeric form to text form using a fromula “=IFS(Z8&gt;=5,"VERY HIGH",Z8&gt;=4,"HIGH",Z8&gt;=3,"MED",TRUE,"LOW")”. This shows the numeric rating in the text form with the name        1. very high</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2. high</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3. medium</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4. low</a:t>
            </a:r>
            <a:endParaRPr sz="2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2024-03-29T04:07:00Z</dcterms:created>
  <dc:creator>Konduru Narasimha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D64E4CF4E8E549E0B522E641AC8E1A4D_13</vt:lpwstr>
  </property>
  <property fmtid="{D5CDD505-2E9C-101B-9397-08002B2CF9AE}" pid="5" name="KSOProductBuildVer">
    <vt:lpwstr>1033-12.2.0.17119</vt:lpwstr>
  </property>
</Properties>
</file>