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2" r:id="rId29"/>
    <p:sldId id="284" r:id="rId30"/>
    <p:sldId id="285" r:id="rId31"/>
    <p:sldId id="286" r:id="rId32"/>
    <p:sldId id="295"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8" r:id="rId61"/>
    <p:sldId id="315" r:id="rId62"/>
    <p:sldId id="316" r:id="rId63"/>
    <p:sldId id="317"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3D8E83-1B58-48E0-943F-C40CFCE47081}"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0BB76B18-0E49-4F29-AFBD-62121FDF5AE0}">
      <dgm:prSet phldrT="[Text]"/>
      <dgm:spPr/>
      <dgm:t>
        <a:bodyPr/>
        <a:lstStyle/>
        <a:p>
          <a:r>
            <a:rPr lang="en-US" dirty="0"/>
            <a:t>C++ Data types</a:t>
          </a:r>
        </a:p>
      </dgm:t>
    </dgm:pt>
    <dgm:pt modelId="{8597E1F2-E42A-4873-82F6-D08CEE74961B}" type="parTrans" cxnId="{AFC6C097-79E9-4AA7-BFA5-E62F750E2C84}">
      <dgm:prSet/>
      <dgm:spPr/>
      <dgm:t>
        <a:bodyPr/>
        <a:lstStyle/>
        <a:p>
          <a:endParaRPr lang="en-US"/>
        </a:p>
      </dgm:t>
    </dgm:pt>
    <dgm:pt modelId="{437648A8-09C5-4225-9523-1F86F7947031}" type="sibTrans" cxnId="{AFC6C097-79E9-4AA7-BFA5-E62F750E2C84}">
      <dgm:prSet/>
      <dgm:spPr/>
      <dgm:t>
        <a:bodyPr/>
        <a:lstStyle/>
        <a:p>
          <a:endParaRPr lang="en-US"/>
        </a:p>
      </dgm:t>
    </dgm:pt>
    <dgm:pt modelId="{A2891DB3-DA31-43E8-AB4C-E72B2FA710A6}">
      <dgm:prSet phldrT="[Text]"/>
      <dgm:spPr/>
      <dgm:t>
        <a:bodyPr/>
        <a:lstStyle/>
        <a:p>
          <a:r>
            <a:rPr lang="en-US" dirty="0"/>
            <a:t>User defined data types</a:t>
          </a:r>
        </a:p>
      </dgm:t>
    </dgm:pt>
    <dgm:pt modelId="{1F1F4F7F-B195-43F9-B1CA-FBF530AAFD6B}" type="parTrans" cxnId="{53D0F8B2-8135-4BCB-A27E-2735CCA98361}">
      <dgm:prSet/>
      <dgm:spPr/>
      <dgm:t>
        <a:bodyPr/>
        <a:lstStyle/>
        <a:p>
          <a:endParaRPr lang="en-US"/>
        </a:p>
      </dgm:t>
    </dgm:pt>
    <dgm:pt modelId="{062BC8DC-2CC8-475C-9524-2EB65D62EAF0}" type="sibTrans" cxnId="{53D0F8B2-8135-4BCB-A27E-2735CCA98361}">
      <dgm:prSet/>
      <dgm:spPr/>
      <dgm:t>
        <a:bodyPr/>
        <a:lstStyle/>
        <a:p>
          <a:endParaRPr lang="en-US"/>
        </a:p>
      </dgm:t>
    </dgm:pt>
    <dgm:pt modelId="{9194FEFE-D3BC-4824-9EDB-3312BD18604B}">
      <dgm:prSet phldrT="[Text]"/>
      <dgm:spPr/>
      <dgm:t>
        <a:bodyPr/>
        <a:lstStyle/>
        <a:p>
          <a:r>
            <a:rPr lang="en-US" dirty="0"/>
            <a:t>Structure, unions, class, enumeration</a:t>
          </a:r>
        </a:p>
      </dgm:t>
    </dgm:pt>
    <dgm:pt modelId="{B019A6D3-15C8-4D4A-8047-19DF612B62F3}" type="parTrans" cxnId="{975E1045-48DC-45A0-99F5-28A7CC391EEA}">
      <dgm:prSet/>
      <dgm:spPr/>
      <dgm:t>
        <a:bodyPr/>
        <a:lstStyle/>
        <a:p>
          <a:endParaRPr lang="en-US"/>
        </a:p>
      </dgm:t>
    </dgm:pt>
    <dgm:pt modelId="{F55ED7A0-61F5-4F63-8214-32F8975C6E48}" type="sibTrans" cxnId="{975E1045-48DC-45A0-99F5-28A7CC391EEA}">
      <dgm:prSet/>
      <dgm:spPr/>
      <dgm:t>
        <a:bodyPr/>
        <a:lstStyle/>
        <a:p>
          <a:endParaRPr lang="en-US"/>
        </a:p>
      </dgm:t>
    </dgm:pt>
    <dgm:pt modelId="{9EEABFAE-9220-4909-9F59-0AAA884E67D1}">
      <dgm:prSet phldrT="[Text]"/>
      <dgm:spPr/>
      <dgm:t>
        <a:bodyPr/>
        <a:lstStyle/>
        <a:p>
          <a:r>
            <a:rPr lang="en-US" dirty="0"/>
            <a:t>Basic data types</a:t>
          </a:r>
        </a:p>
      </dgm:t>
    </dgm:pt>
    <dgm:pt modelId="{6A0729F9-AE94-4A44-A2C0-6929741A0708}" type="parTrans" cxnId="{46176143-F706-4346-86DA-C151BBAC2983}">
      <dgm:prSet/>
      <dgm:spPr/>
      <dgm:t>
        <a:bodyPr/>
        <a:lstStyle/>
        <a:p>
          <a:endParaRPr lang="en-US"/>
        </a:p>
      </dgm:t>
    </dgm:pt>
    <dgm:pt modelId="{B50690DD-47BD-4AFB-8EEE-212F41753E17}" type="sibTrans" cxnId="{46176143-F706-4346-86DA-C151BBAC2983}">
      <dgm:prSet/>
      <dgm:spPr/>
      <dgm:t>
        <a:bodyPr/>
        <a:lstStyle/>
        <a:p>
          <a:endParaRPr lang="en-US"/>
        </a:p>
      </dgm:t>
    </dgm:pt>
    <dgm:pt modelId="{1D05AC3C-190D-4657-8DFA-1C045B9F262D}">
      <dgm:prSet phldrT="[Text]"/>
      <dgm:spPr/>
      <dgm:t>
        <a:bodyPr/>
        <a:lstStyle/>
        <a:p>
          <a:r>
            <a:rPr lang="en-US" dirty="0"/>
            <a:t>Array, pointers, functions</a:t>
          </a:r>
        </a:p>
      </dgm:t>
    </dgm:pt>
    <dgm:pt modelId="{BE6A3AAE-63BC-4C7A-9616-8BFBD785764D}" type="parTrans" cxnId="{2B1C217D-65D4-49AB-86BD-E7879FE12B53}">
      <dgm:prSet/>
      <dgm:spPr/>
      <dgm:t>
        <a:bodyPr/>
        <a:lstStyle/>
        <a:p>
          <a:endParaRPr lang="en-US"/>
        </a:p>
      </dgm:t>
    </dgm:pt>
    <dgm:pt modelId="{7B714EF1-E481-40BB-B692-DBFA63968598}" type="sibTrans" cxnId="{2B1C217D-65D4-49AB-86BD-E7879FE12B53}">
      <dgm:prSet/>
      <dgm:spPr/>
      <dgm:t>
        <a:bodyPr/>
        <a:lstStyle/>
        <a:p>
          <a:endParaRPr lang="en-US"/>
        </a:p>
      </dgm:t>
    </dgm:pt>
    <dgm:pt modelId="{AD890546-4526-4E7B-9B56-28EAD84E05F9}">
      <dgm:prSet phldrT="[Text]"/>
      <dgm:spPr/>
      <dgm:t>
        <a:bodyPr/>
        <a:lstStyle/>
        <a:p>
          <a:r>
            <a:rPr lang="en-US" dirty="0"/>
            <a:t>Derived data types</a:t>
          </a:r>
        </a:p>
      </dgm:t>
    </dgm:pt>
    <dgm:pt modelId="{BA6BA875-D718-43D7-9984-9973142F8FC5}" type="parTrans" cxnId="{7D32A8E9-B13B-46B7-896C-0BC30F08C326}">
      <dgm:prSet/>
      <dgm:spPr/>
      <dgm:t>
        <a:bodyPr/>
        <a:lstStyle/>
        <a:p>
          <a:endParaRPr lang="en-US"/>
        </a:p>
      </dgm:t>
    </dgm:pt>
    <dgm:pt modelId="{77EB99CB-EA66-4AE1-850E-BCC440CB421F}" type="sibTrans" cxnId="{7D32A8E9-B13B-46B7-896C-0BC30F08C326}">
      <dgm:prSet/>
      <dgm:spPr/>
      <dgm:t>
        <a:bodyPr/>
        <a:lstStyle/>
        <a:p>
          <a:endParaRPr lang="en-US"/>
        </a:p>
      </dgm:t>
    </dgm:pt>
    <dgm:pt modelId="{65826A0E-28F1-4E07-A480-9043C4AA86A5}">
      <dgm:prSet phldrT="[Text]"/>
      <dgm:spPr/>
      <dgm:t>
        <a:bodyPr/>
        <a:lstStyle/>
        <a:p>
          <a:r>
            <a:rPr lang="en-US" dirty="0" err="1"/>
            <a:t>Int</a:t>
          </a:r>
          <a:r>
            <a:rPr lang="en-US" dirty="0"/>
            <a:t>, float, void</a:t>
          </a:r>
        </a:p>
      </dgm:t>
    </dgm:pt>
    <dgm:pt modelId="{2A47413C-BC80-4AB8-B873-6AE544794761}" type="parTrans" cxnId="{96C3750B-5571-47E5-A6A3-F51AA934FD79}">
      <dgm:prSet/>
      <dgm:spPr/>
      <dgm:t>
        <a:bodyPr/>
        <a:lstStyle/>
        <a:p>
          <a:endParaRPr lang="en-US"/>
        </a:p>
      </dgm:t>
    </dgm:pt>
    <dgm:pt modelId="{D85BE186-9392-443C-B063-AECF0357B80B}" type="sibTrans" cxnId="{96C3750B-5571-47E5-A6A3-F51AA934FD79}">
      <dgm:prSet/>
      <dgm:spPr/>
      <dgm:t>
        <a:bodyPr/>
        <a:lstStyle/>
        <a:p>
          <a:endParaRPr lang="en-US"/>
        </a:p>
      </dgm:t>
    </dgm:pt>
    <dgm:pt modelId="{8E02660B-3052-45D3-8CD1-53FF0EAF15A2}" type="pres">
      <dgm:prSet presAssocID="{2B3D8E83-1B58-48E0-943F-C40CFCE47081}" presName="hierChild1" presStyleCnt="0">
        <dgm:presLayoutVars>
          <dgm:chPref val="1"/>
          <dgm:dir/>
          <dgm:animOne val="branch"/>
          <dgm:animLvl val="lvl"/>
          <dgm:resizeHandles/>
        </dgm:presLayoutVars>
      </dgm:prSet>
      <dgm:spPr/>
    </dgm:pt>
    <dgm:pt modelId="{3D830AD1-4BE5-4C1F-B0BD-C320FA9DD602}" type="pres">
      <dgm:prSet presAssocID="{0BB76B18-0E49-4F29-AFBD-62121FDF5AE0}" presName="hierRoot1" presStyleCnt="0"/>
      <dgm:spPr/>
    </dgm:pt>
    <dgm:pt modelId="{BE277A74-F19E-457E-998D-AFA94B51DFE0}" type="pres">
      <dgm:prSet presAssocID="{0BB76B18-0E49-4F29-AFBD-62121FDF5AE0}" presName="composite" presStyleCnt="0"/>
      <dgm:spPr/>
    </dgm:pt>
    <dgm:pt modelId="{BB1D337A-C8A5-4EE5-B065-6945DD40C4E7}" type="pres">
      <dgm:prSet presAssocID="{0BB76B18-0E49-4F29-AFBD-62121FDF5AE0}" presName="background" presStyleLbl="node0" presStyleIdx="0" presStyleCnt="1"/>
      <dgm:spPr/>
    </dgm:pt>
    <dgm:pt modelId="{E3D9D599-506F-4F38-9414-2CD5688419E3}" type="pres">
      <dgm:prSet presAssocID="{0BB76B18-0E49-4F29-AFBD-62121FDF5AE0}" presName="text" presStyleLbl="fgAcc0" presStyleIdx="0" presStyleCnt="1">
        <dgm:presLayoutVars>
          <dgm:chPref val="3"/>
        </dgm:presLayoutVars>
      </dgm:prSet>
      <dgm:spPr/>
    </dgm:pt>
    <dgm:pt modelId="{C8262B75-CBEF-48FF-B8EE-794A2732B9F5}" type="pres">
      <dgm:prSet presAssocID="{0BB76B18-0E49-4F29-AFBD-62121FDF5AE0}" presName="hierChild2" presStyleCnt="0"/>
      <dgm:spPr/>
    </dgm:pt>
    <dgm:pt modelId="{98CFBBEC-B309-430F-B735-B5375CBD948F}" type="pres">
      <dgm:prSet presAssocID="{1F1F4F7F-B195-43F9-B1CA-FBF530AAFD6B}" presName="Name10" presStyleLbl="parChTrans1D2" presStyleIdx="0" presStyleCnt="3"/>
      <dgm:spPr/>
    </dgm:pt>
    <dgm:pt modelId="{8391CCBA-2744-4C28-9C6E-CD70FCF65A45}" type="pres">
      <dgm:prSet presAssocID="{A2891DB3-DA31-43E8-AB4C-E72B2FA710A6}" presName="hierRoot2" presStyleCnt="0"/>
      <dgm:spPr/>
    </dgm:pt>
    <dgm:pt modelId="{5CE1A30C-AB62-40B3-811B-65DF4DAC1EF0}" type="pres">
      <dgm:prSet presAssocID="{A2891DB3-DA31-43E8-AB4C-E72B2FA710A6}" presName="composite2" presStyleCnt="0"/>
      <dgm:spPr/>
    </dgm:pt>
    <dgm:pt modelId="{D0EB4093-55A3-4EC7-8790-1665F84CD8B0}" type="pres">
      <dgm:prSet presAssocID="{A2891DB3-DA31-43E8-AB4C-E72B2FA710A6}" presName="background2" presStyleLbl="node2" presStyleIdx="0" presStyleCnt="3"/>
      <dgm:spPr/>
    </dgm:pt>
    <dgm:pt modelId="{BDFFB0C6-E42B-471C-AC30-93535E146960}" type="pres">
      <dgm:prSet presAssocID="{A2891DB3-DA31-43E8-AB4C-E72B2FA710A6}" presName="text2" presStyleLbl="fgAcc2" presStyleIdx="0" presStyleCnt="3">
        <dgm:presLayoutVars>
          <dgm:chPref val="3"/>
        </dgm:presLayoutVars>
      </dgm:prSet>
      <dgm:spPr/>
    </dgm:pt>
    <dgm:pt modelId="{A275D1E9-2587-4FD7-B1F3-80377C67D849}" type="pres">
      <dgm:prSet presAssocID="{A2891DB3-DA31-43E8-AB4C-E72B2FA710A6}" presName="hierChild3" presStyleCnt="0"/>
      <dgm:spPr/>
    </dgm:pt>
    <dgm:pt modelId="{58D67527-080F-4B23-9BE5-027C18B7BD9D}" type="pres">
      <dgm:prSet presAssocID="{B019A6D3-15C8-4D4A-8047-19DF612B62F3}" presName="Name17" presStyleLbl="parChTrans1D3" presStyleIdx="0" presStyleCnt="3"/>
      <dgm:spPr/>
    </dgm:pt>
    <dgm:pt modelId="{02378177-6005-4B38-9C13-A87E5E817E55}" type="pres">
      <dgm:prSet presAssocID="{9194FEFE-D3BC-4824-9EDB-3312BD18604B}" presName="hierRoot3" presStyleCnt="0"/>
      <dgm:spPr/>
    </dgm:pt>
    <dgm:pt modelId="{610179DB-E043-496E-A628-7708A7FAC906}" type="pres">
      <dgm:prSet presAssocID="{9194FEFE-D3BC-4824-9EDB-3312BD18604B}" presName="composite3" presStyleCnt="0"/>
      <dgm:spPr/>
    </dgm:pt>
    <dgm:pt modelId="{04FD8413-8273-4E74-9707-952A03E5AD54}" type="pres">
      <dgm:prSet presAssocID="{9194FEFE-D3BC-4824-9EDB-3312BD18604B}" presName="background3" presStyleLbl="node3" presStyleIdx="0" presStyleCnt="3"/>
      <dgm:spPr/>
    </dgm:pt>
    <dgm:pt modelId="{7D879521-C6A1-4C91-9D9A-836BA4B59A6E}" type="pres">
      <dgm:prSet presAssocID="{9194FEFE-D3BC-4824-9EDB-3312BD18604B}" presName="text3" presStyleLbl="fgAcc3" presStyleIdx="0" presStyleCnt="3">
        <dgm:presLayoutVars>
          <dgm:chPref val="3"/>
        </dgm:presLayoutVars>
      </dgm:prSet>
      <dgm:spPr/>
    </dgm:pt>
    <dgm:pt modelId="{71157178-8267-4823-8E5D-12B3FAEAD714}" type="pres">
      <dgm:prSet presAssocID="{9194FEFE-D3BC-4824-9EDB-3312BD18604B}" presName="hierChild4" presStyleCnt="0"/>
      <dgm:spPr/>
    </dgm:pt>
    <dgm:pt modelId="{7E1D7BF2-3C7D-4ABC-BF63-FEC5B557977F}" type="pres">
      <dgm:prSet presAssocID="{6A0729F9-AE94-4A44-A2C0-6929741A0708}" presName="Name10" presStyleLbl="parChTrans1D2" presStyleIdx="1" presStyleCnt="3"/>
      <dgm:spPr/>
    </dgm:pt>
    <dgm:pt modelId="{BDB7816E-4194-46C8-BE59-43678F16F7BE}" type="pres">
      <dgm:prSet presAssocID="{9EEABFAE-9220-4909-9F59-0AAA884E67D1}" presName="hierRoot2" presStyleCnt="0"/>
      <dgm:spPr/>
    </dgm:pt>
    <dgm:pt modelId="{E79615B5-B4D7-48D2-A529-A29AEB5D7B74}" type="pres">
      <dgm:prSet presAssocID="{9EEABFAE-9220-4909-9F59-0AAA884E67D1}" presName="composite2" presStyleCnt="0"/>
      <dgm:spPr/>
    </dgm:pt>
    <dgm:pt modelId="{DCC5943F-B905-451E-96D0-844E70158FF7}" type="pres">
      <dgm:prSet presAssocID="{9EEABFAE-9220-4909-9F59-0AAA884E67D1}" presName="background2" presStyleLbl="node2" presStyleIdx="1" presStyleCnt="3"/>
      <dgm:spPr/>
    </dgm:pt>
    <dgm:pt modelId="{877984D9-3C10-4068-A150-B21133B949B4}" type="pres">
      <dgm:prSet presAssocID="{9EEABFAE-9220-4909-9F59-0AAA884E67D1}" presName="text2" presStyleLbl="fgAcc2" presStyleIdx="1" presStyleCnt="3">
        <dgm:presLayoutVars>
          <dgm:chPref val="3"/>
        </dgm:presLayoutVars>
      </dgm:prSet>
      <dgm:spPr/>
    </dgm:pt>
    <dgm:pt modelId="{35710D02-AE02-497F-9AAE-65909A0A23EA}" type="pres">
      <dgm:prSet presAssocID="{9EEABFAE-9220-4909-9F59-0AAA884E67D1}" presName="hierChild3" presStyleCnt="0"/>
      <dgm:spPr/>
    </dgm:pt>
    <dgm:pt modelId="{C1AE1DAB-A98D-4471-92DA-44E02E0C585E}" type="pres">
      <dgm:prSet presAssocID="{2A47413C-BC80-4AB8-B873-6AE544794761}" presName="Name17" presStyleLbl="parChTrans1D3" presStyleIdx="1" presStyleCnt="3"/>
      <dgm:spPr/>
    </dgm:pt>
    <dgm:pt modelId="{F20C2ACC-9DD2-4741-897A-42A57FEEED8E}" type="pres">
      <dgm:prSet presAssocID="{65826A0E-28F1-4E07-A480-9043C4AA86A5}" presName="hierRoot3" presStyleCnt="0"/>
      <dgm:spPr/>
    </dgm:pt>
    <dgm:pt modelId="{B89EE360-0609-4369-99CF-0873CB45FB99}" type="pres">
      <dgm:prSet presAssocID="{65826A0E-28F1-4E07-A480-9043C4AA86A5}" presName="composite3" presStyleCnt="0"/>
      <dgm:spPr/>
    </dgm:pt>
    <dgm:pt modelId="{3F86FF0E-7FA2-41FF-8640-DA9D666363C3}" type="pres">
      <dgm:prSet presAssocID="{65826A0E-28F1-4E07-A480-9043C4AA86A5}" presName="background3" presStyleLbl="node3" presStyleIdx="1" presStyleCnt="3"/>
      <dgm:spPr/>
    </dgm:pt>
    <dgm:pt modelId="{7BC3C166-8FAE-451E-93B1-EF7C013689EC}" type="pres">
      <dgm:prSet presAssocID="{65826A0E-28F1-4E07-A480-9043C4AA86A5}" presName="text3" presStyleLbl="fgAcc3" presStyleIdx="1" presStyleCnt="3">
        <dgm:presLayoutVars>
          <dgm:chPref val="3"/>
        </dgm:presLayoutVars>
      </dgm:prSet>
      <dgm:spPr/>
    </dgm:pt>
    <dgm:pt modelId="{EDCA6D2C-71BC-4C71-9E46-5F77E365160F}" type="pres">
      <dgm:prSet presAssocID="{65826A0E-28F1-4E07-A480-9043C4AA86A5}" presName="hierChild4" presStyleCnt="0"/>
      <dgm:spPr/>
    </dgm:pt>
    <dgm:pt modelId="{52EED754-8E77-496E-8CD2-1708EC1E03A1}" type="pres">
      <dgm:prSet presAssocID="{BA6BA875-D718-43D7-9984-9973142F8FC5}" presName="Name10" presStyleLbl="parChTrans1D2" presStyleIdx="2" presStyleCnt="3"/>
      <dgm:spPr/>
    </dgm:pt>
    <dgm:pt modelId="{4497B104-E1F5-45AA-B548-38C2DC9AE7E0}" type="pres">
      <dgm:prSet presAssocID="{AD890546-4526-4E7B-9B56-28EAD84E05F9}" presName="hierRoot2" presStyleCnt="0"/>
      <dgm:spPr/>
    </dgm:pt>
    <dgm:pt modelId="{0AB6AF25-CF99-4772-BBF8-5DEE014ED42B}" type="pres">
      <dgm:prSet presAssocID="{AD890546-4526-4E7B-9B56-28EAD84E05F9}" presName="composite2" presStyleCnt="0"/>
      <dgm:spPr/>
    </dgm:pt>
    <dgm:pt modelId="{B4CE4188-43B8-4499-98AE-5372E541DFB6}" type="pres">
      <dgm:prSet presAssocID="{AD890546-4526-4E7B-9B56-28EAD84E05F9}" presName="background2" presStyleLbl="node2" presStyleIdx="2" presStyleCnt="3"/>
      <dgm:spPr/>
    </dgm:pt>
    <dgm:pt modelId="{3000744E-AD69-467A-A1B0-0111D8DFA14F}" type="pres">
      <dgm:prSet presAssocID="{AD890546-4526-4E7B-9B56-28EAD84E05F9}" presName="text2" presStyleLbl="fgAcc2" presStyleIdx="2" presStyleCnt="3">
        <dgm:presLayoutVars>
          <dgm:chPref val="3"/>
        </dgm:presLayoutVars>
      </dgm:prSet>
      <dgm:spPr/>
    </dgm:pt>
    <dgm:pt modelId="{97DC8285-E366-44A1-AEFE-7AD031F2D15F}" type="pres">
      <dgm:prSet presAssocID="{AD890546-4526-4E7B-9B56-28EAD84E05F9}" presName="hierChild3" presStyleCnt="0"/>
      <dgm:spPr/>
    </dgm:pt>
    <dgm:pt modelId="{2D1995EB-737B-4B00-8750-6C34F52CA694}" type="pres">
      <dgm:prSet presAssocID="{BE6A3AAE-63BC-4C7A-9616-8BFBD785764D}" presName="Name17" presStyleLbl="parChTrans1D3" presStyleIdx="2" presStyleCnt="3"/>
      <dgm:spPr/>
    </dgm:pt>
    <dgm:pt modelId="{7CC206C5-6615-4EA9-BF46-5DE5D19B5DDD}" type="pres">
      <dgm:prSet presAssocID="{1D05AC3C-190D-4657-8DFA-1C045B9F262D}" presName="hierRoot3" presStyleCnt="0"/>
      <dgm:spPr/>
    </dgm:pt>
    <dgm:pt modelId="{BBABDCCD-3798-45C4-8EF4-1B6FFF2DE9E5}" type="pres">
      <dgm:prSet presAssocID="{1D05AC3C-190D-4657-8DFA-1C045B9F262D}" presName="composite3" presStyleCnt="0"/>
      <dgm:spPr/>
    </dgm:pt>
    <dgm:pt modelId="{EE437B8D-7761-4C5E-B186-C8405571B81E}" type="pres">
      <dgm:prSet presAssocID="{1D05AC3C-190D-4657-8DFA-1C045B9F262D}" presName="background3" presStyleLbl="node3" presStyleIdx="2" presStyleCnt="3"/>
      <dgm:spPr/>
    </dgm:pt>
    <dgm:pt modelId="{31896F9F-D64C-4353-AA60-6A09FDC9FA68}" type="pres">
      <dgm:prSet presAssocID="{1D05AC3C-190D-4657-8DFA-1C045B9F262D}" presName="text3" presStyleLbl="fgAcc3" presStyleIdx="2" presStyleCnt="3">
        <dgm:presLayoutVars>
          <dgm:chPref val="3"/>
        </dgm:presLayoutVars>
      </dgm:prSet>
      <dgm:spPr/>
    </dgm:pt>
    <dgm:pt modelId="{813F3098-53AF-40CF-A530-D73D2F1F4B81}" type="pres">
      <dgm:prSet presAssocID="{1D05AC3C-190D-4657-8DFA-1C045B9F262D}" presName="hierChild4" presStyleCnt="0"/>
      <dgm:spPr/>
    </dgm:pt>
  </dgm:ptLst>
  <dgm:cxnLst>
    <dgm:cxn modelId="{96C3750B-5571-47E5-A6A3-F51AA934FD79}" srcId="{9EEABFAE-9220-4909-9F59-0AAA884E67D1}" destId="{65826A0E-28F1-4E07-A480-9043C4AA86A5}" srcOrd="0" destOrd="0" parTransId="{2A47413C-BC80-4AB8-B873-6AE544794761}" sibTransId="{D85BE186-9392-443C-B063-AECF0357B80B}"/>
    <dgm:cxn modelId="{39C2AC12-8CD4-4565-BA60-20F9E517DFE5}" type="presOf" srcId="{BE6A3AAE-63BC-4C7A-9616-8BFBD785764D}" destId="{2D1995EB-737B-4B00-8750-6C34F52CA694}" srcOrd="0" destOrd="0" presId="urn:microsoft.com/office/officeart/2005/8/layout/hierarchy1"/>
    <dgm:cxn modelId="{56B65933-AAC7-4A83-AF6E-3392F75779F2}" type="presOf" srcId="{6A0729F9-AE94-4A44-A2C0-6929741A0708}" destId="{7E1D7BF2-3C7D-4ABC-BF63-FEC5B557977F}" srcOrd="0" destOrd="0" presId="urn:microsoft.com/office/officeart/2005/8/layout/hierarchy1"/>
    <dgm:cxn modelId="{E67ED339-5A4E-4CAD-AE2E-B85101364A84}" type="presOf" srcId="{0BB76B18-0E49-4F29-AFBD-62121FDF5AE0}" destId="{E3D9D599-506F-4F38-9414-2CD5688419E3}" srcOrd="0" destOrd="0" presId="urn:microsoft.com/office/officeart/2005/8/layout/hierarchy1"/>
    <dgm:cxn modelId="{7FF92A41-D085-4C12-801F-36B66E88A3E5}" type="presOf" srcId="{AD890546-4526-4E7B-9B56-28EAD84E05F9}" destId="{3000744E-AD69-467A-A1B0-0111D8DFA14F}" srcOrd="0" destOrd="0" presId="urn:microsoft.com/office/officeart/2005/8/layout/hierarchy1"/>
    <dgm:cxn modelId="{9F5BBA61-94BD-40A1-942A-103E6D71CED4}" type="presOf" srcId="{B019A6D3-15C8-4D4A-8047-19DF612B62F3}" destId="{58D67527-080F-4B23-9BE5-027C18B7BD9D}" srcOrd="0" destOrd="0" presId="urn:microsoft.com/office/officeart/2005/8/layout/hierarchy1"/>
    <dgm:cxn modelId="{46176143-F706-4346-86DA-C151BBAC2983}" srcId="{0BB76B18-0E49-4F29-AFBD-62121FDF5AE0}" destId="{9EEABFAE-9220-4909-9F59-0AAA884E67D1}" srcOrd="1" destOrd="0" parTransId="{6A0729F9-AE94-4A44-A2C0-6929741A0708}" sibTransId="{B50690DD-47BD-4AFB-8EEE-212F41753E17}"/>
    <dgm:cxn modelId="{ABBC5E64-E14B-4794-954C-C4FA1DD9846D}" type="presOf" srcId="{A2891DB3-DA31-43E8-AB4C-E72B2FA710A6}" destId="{BDFFB0C6-E42B-471C-AC30-93535E146960}" srcOrd="0" destOrd="0" presId="urn:microsoft.com/office/officeart/2005/8/layout/hierarchy1"/>
    <dgm:cxn modelId="{975E1045-48DC-45A0-99F5-28A7CC391EEA}" srcId="{A2891DB3-DA31-43E8-AB4C-E72B2FA710A6}" destId="{9194FEFE-D3BC-4824-9EDB-3312BD18604B}" srcOrd="0" destOrd="0" parTransId="{B019A6D3-15C8-4D4A-8047-19DF612B62F3}" sibTransId="{F55ED7A0-61F5-4F63-8214-32F8975C6E48}"/>
    <dgm:cxn modelId="{B8F7FF4C-DD1F-4339-A71D-B8D57FC69E9F}" type="presOf" srcId="{9EEABFAE-9220-4909-9F59-0AAA884E67D1}" destId="{877984D9-3C10-4068-A150-B21133B949B4}" srcOrd="0" destOrd="0" presId="urn:microsoft.com/office/officeart/2005/8/layout/hierarchy1"/>
    <dgm:cxn modelId="{3A928F76-9A12-4704-BD22-C597B65F5E26}" type="presOf" srcId="{65826A0E-28F1-4E07-A480-9043C4AA86A5}" destId="{7BC3C166-8FAE-451E-93B1-EF7C013689EC}" srcOrd="0" destOrd="0" presId="urn:microsoft.com/office/officeart/2005/8/layout/hierarchy1"/>
    <dgm:cxn modelId="{2B1C217D-65D4-49AB-86BD-E7879FE12B53}" srcId="{AD890546-4526-4E7B-9B56-28EAD84E05F9}" destId="{1D05AC3C-190D-4657-8DFA-1C045B9F262D}" srcOrd="0" destOrd="0" parTransId="{BE6A3AAE-63BC-4C7A-9616-8BFBD785764D}" sibTransId="{7B714EF1-E481-40BB-B692-DBFA63968598}"/>
    <dgm:cxn modelId="{D54DFD8E-4364-4FB2-B8B7-831D5BF31E21}" type="presOf" srcId="{BA6BA875-D718-43D7-9984-9973142F8FC5}" destId="{52EED754-8E77-496E-8CD2-1708EC1E03A1}" srcOrd="0" destOrd="0" presId="urn:microsoft.com/office/officeart/2005/8/layout/hierarchy1"/>
    <dgm:cxn modelId="{AFC6C097-79E9-4AA7-BFA5-E62F750E2C84}" srcId="{2B3D8E83-1B58-48E0-943F-C40CFCE47081}" destId="{0BB76B18-0E49-4F29-AFBD-62121FDF5AE0}" srcOrd="0" destOrd="0" parTransId="{8597E1F2-E42A-4873-82F6-D08CEE74961B}" sibTransId="{437648A8-09C5-4225-9523-1F86F7947031}"/>
    <dgm:cxn modelId="{14FB159A-28D4-4B0E-A01A-67960F53407B}" type="presOf" srcId="{2B3D8E83-1B58-48E0-943F-C40CFCE47081}" destId="{8E02660B-3052-45D3-8CD1-53FF0EAF15A2}" srcOrd="0" destOrd="0" presId="urn:microsoft.com/office/officeart/2005/8/layout/hierarchy1"/>
    <dgm:cxn modelId="{53D0F8B2-8135-4BCB-A27E-2735CCA98361}" srcId="{0BB76B18-0E49-4F29-AFBD-62121FDF5AE0}" destId="{A2891DB3-DA31-43E8-AB4C-E72B2FA710A6}" srcOrd="0" destOrd="0" parTransId="{1F1F4F7F-B195-43F9-B1CA-FBF530AAFD6B}" sibTransId="{062BC8DC-2CC8-475C-9524-2EB65D62EAF0}"/>
    <dgm:cxn modelId="{744BC2B9-F610-4411-8C7B-9FAC9C26C9C6}" type="presOf" srcId="{1D05AC3C-190D-4657-8DFA-1C045B9F262D}" destId="{31896F9F-D64C-4353-AA60-6A09FDC9FA68}" srcOrd="0" destOrd="0" presId="urn:microsoft.com/office/officeart/2005/8/layout/hierarchy1"/>
    <dgm:cxn modelId="{D54978BB-E8EA-4DB0-B05F-AC32D5142948}" type="presOf" srcId="{1F1F4F7F-B195-43F9-B1CA-FBF530AAFD6B}" destId="{98CFBBEC-B309-430F-B735-B5375CBD948F}" srcOrd="0" destOrd="0" presId="urn:microsoft.com/office/officeart/2005/8/layout/hierarchy1"/>
    <dgm:cxn modelId="{388516CB-2E5D-41E1-8D1A-A4270CC65FC3}" type="presOf" srcId="{9194FEFE-D3BC-4824-9EDB-3312BD18604B}" destId="{7D879521-C6A1-4C91-9D9A-836BA4B59A6E}" srcOrd="0" destOrd="0" presId="urn:microsoft.com/office/officeart/2005/8/layout/hierarchy1"/>
    <dgm:cxn modelId="{7D32A8E9-B13B-46B7-896C-0BC30F08C326}" srcId="{0BB76B18-0E49-4F29-AFBD-62121FDF5AE0}" destId="{AD890546-4526-4E7B-9B56-28EAD84E05F9}" srcOrd="2" destOrd="0" parTransId="{BA6BA875-D718-43D7-9984-9973142F8FC5}" sibTransId="{77EB99CB-EA66-4AE1-850E-BCC440CB421F}"/>
    <dgm:cxn modelId="{B13F93F7-F69D-4598-86C4-C1038D630FC6}" type="presOf" srcId="{2A47413C-BC80-4AB8-B873-6AE544794761}" destId="{C1AE1DAB-A98D-4471-92DA-44E02E0C585E}" srcOrd="0" destOrd="0" presId="urn:microsoft.com/office/officeart/2005/8/layout/hierarchy1"/>
    <dgm:cxn modelId="{BF01B081-0C84-4F42-B1EB-83B96EECD0A6}" type="presParOf" srcId="{8E02660B-3052-45D3-8CD1-53FF0EAF15A2}" destId="{3D830AD1-4BE5-4C1F-B0BD-C320FA9DD602}" srcOrd="0" destOrd="0" presId="urn:microsoft.com/office/officeart/2005/8/layout/hierarchy1"/>
    <dgm:cxn modelId="{C19F192C-BFCF-4660-932D-8EAB33BC075A}" type="presParOf" srcId="{3D830AD1-4BE5-4C1F-B0BD-C320FA9DD602}" destId="{BE277A74-F19E-457E-998D-AFA94B51DFE0}" srcOrd="0" destOrd="0" presId="urn:microsoft.com/office/officeart/2005/8/layout/hierarchy1"/>
    <dgm:cxn modelId="{C21290C2-DB63-4BB8-94FD-C7A5112D4AC4}" type="presParOf" srcId="{BE277A74-F19E-457E-998D-AFA94B51DFE0}" destId="{BB1D337A-C8A5-4EE5-B065-6945DD40C4E7}" srcOrd="0" destOrd="0" presId="urn:microsoft.com/office/officeart/2005/8/layout/hierarchy1"/>
    <dgm:cxn modelId="{E50A1840-DF18-421A-868A-357264AE5544}" type="presParOf" srcId="{BE277A74-F19E-457E-998D-AFA94B51DFE0}" destId="{E3D9D599-506F-4F38-9414-2CD5688419E3}" srcOrd="1" destOrd="0" presId="urn:microsoft.com/office/officeart/2005/8/layout/hierarchy1"/>
    <dgm:cxn modelId="{B47BCC57-7A2C-45E1-8D37-D9BC822D45C9}" type="presParOf" srcId="{3D830AD1-4BE5-4C1F-B0BD-C320FA9DD602}" destId="{C8262B75-CBEF-48FF-B8EE-794A2732B9F5}" srcOrd="1" destOrd="0" presId="urn:microsoft.com/office/officeart/2005/8/layout/hierarchy1"/>
    <dgm:cxn modelId="{8684B488-A10C-4D86-A847-CC8276758B37}" type="presParOf" srcId="{C8262B75-CBEF-48FF-B8EE-794A2732B9F5}" destId="{98CFBBEC-B309-430F-B735-B5375CBD948F}" srcOrd="0" destOrd="0" presId="urn:microsoft.com/office/officeart/2005/8/layout/hierarchy1"/>
    <dgm:cxn modelId="{4D45F08C-9ED2-4210-9D67-912D387FE10F}" type="presParOf" srcId="{C8262B75-CBEF-48FF-B8EE-794A2732B9F5}" destId="{8391CCBA-2744-4C28-9C6E-CD70FCF65A45}" srcOrd="1" destOrd="0" presId="urn:microsoft.com/office/officeart/2005/8/layout/hierarchy1"/>
    <dgm:cxn modelId="{641108B5-0A1F-4910-8FE9-BBB5EC7359D0}" type="presParOf" srcId="{8391CCBA-2744-4C28-9C6E-CD70FCF65A45}" destId="{5CE1A30C-AB62-40B3-811B-65DF4DAC1EF0}" srcOrd="0" destOrd="0" presId="urn:microsoft.com/office/officeart/2005/8/layout/hierarchy1"/>
    <dgm:cxn modelId="{8D3681D2-BB5D-44B1-8FAF-64CA1B5B3128}" type="presParOf" srcId="{5CE1A30C-AB62-40B3-811B-65DF4DAC1EF0}" destId="{D0EB4093-55A3-4EC7-8790-1665F84CD8B0}" srcOrd="0" destOrd="0" presId="urn:microsoft.com/office/officeart/2005/8/layout/hierarchy1"/>
    <dgm:cxn modelId="{47FB763A-2986-4E89-9D82-71690850BB1F}" type="presParOf" srcId="{5CE1A30C-AB62-40B3-811B-65DF4DAC1EF0}" destId="{BDFFB0C6-E42B-471C-AC30-93535E146960}" srcOrd="1" destOrd="0" presId="urn:microsoft.com/office/officeart/2005/8/layout/hierarchy1"/>
    <dgm:cxn modelId="{F940532F-7368-4A60-9896-0BE047F9CA6D}" type="presParOf" srcId="{8391CCBA-2744-4C28-9C6E-CD70FCF65A45}" destId="{A275D1E9-2587-4FD7-B1F3-80377C67D849}" srcOrd="1" destOrd="0" presId="urn:microsoft.com/office/officeart/2005/8/layout/hierarchy1"/>
    <dgm:cxn modelId="{6D30AD20-03F5-4F01-A8E5-4B4E992686BB}" type="presParOf" srcId="{A275D1E9-2587-4FD7-B1F3-80377C67D849}" destId="{58D67527-080F-4B23-9BE5-027C18B7BD9D}" srcOrd="0" destOrd="0" presId="urn:microsoft.com/office/officeart/2005/8/layout/hierarchy1"/>
    <dgm:cxn modelId="{833A1586-0740-4624-ACE5-A4EEAA47C3EF}" type="presParOf" srcId="{A275D1E9-2587-4FD7-B1F3-80377C67D849}" destId="{02378177-6005-4B38-9C13-A87E5E817E55}" srcOrd="1" destOrd="0" presId="urn:microsoft.com/office/officeart/2005/8/layout/hierarchy1"/>
    <dgm:cxn modelId="{AE5052A9-2142-47E3-9925-B8988713F279}" type="presParOf" srcId="{02378177-6005-4B38-9C13-A87E5E817E55}" destId="{610179DB-E043-496E-A628-7708A7FAC906}" srcOrd="0" destOrd="0" presId="urn:microsoft.com/office/officeart/2005/8/layout/hierarchy1"/>
    <dgm:cxn modelId="{4BC65F37-224F-419F-8542-75A9B7C26792}" type="presParOf" srcId="{610179DB-E043-496E-A628-7708A7FAC906}" destId="{04FD8413-8273-4E74-9707-952A03E5AD54}" srcOrd="0" destOrd="0" presId="urn:microsoft.com/office/officeart/2005/8/layout/hierarchy1"/>
    <dgm:cxn modelId="{9D86FFD9-342C-454D-AF44-55ED2DFB9F40}" type="presParOf" srcId="{610179DB-E043-496E-A628-7708A7FAC906}" destId="{7D879521-C6A1-4C91-9D9A-836BA4B59A6E}" srcOrd="1" destOrd="0" presId="urn:microsoft.com/office/officeart/2005/8/layout/hierarchy1"/>
    <dgm:cxn modelId="{B66145DC-57DA-4A73-B504-574CE5452EAE}" type="presParOf" srcId="{02378177-6005-4B38-9C13-A87E5E817E55}" destId="{71157178-8267-4823-8E5D-12B3FAEAD714}" srcOrd="1" destOrd="0" presId="urn:microsoft.com/office/officeart/2005/8/layout/hierarchy1"/>
    <dgm:cxn modelId="{8C5D1D2E-0950-4F79-BB56-182A61A930DA}" type="presParOf" srcId="{C8262B75-CBEF-48FF-B8EE-794A2732B9F5}" destId="{7E1D7BF2-3C7D-4ABC-BF63-FEC5B557977F}" srcOrd="2" destOrd="0" presId="urn:microsoft.com/office/officeart/2005/8/layout/hierarchy1"/>
    <dgm:cxn modelId="{34A10E39-D164-4BC6-9865-878F7B2DF833}" type="presParOf" srcId="{C8262B75-CBEF-48FF-B8EE-794A2732B9F5}" destId="{BDB7816E-4194-46C8-BE59-43678F16F7BE}" srcOrd="3" destOrd="0" presId="urn:microsoft.com/office/officeart/2005/8/layout/hierarchy1"/>
    <dgm:cxn modelId="{98D0C31A-3A34-4B90-937E-9C13E7D5ECB8}" type="presParOf" srcId="{BDB7816E-4194-46C8-BE59-43678F16F7BE}" destId="{E79615B5-B4D7-48D2-A529-A29AEB5D7B74}" srcOrd="0" destOrd="0" presId="urn:microsoft.com/office/officeart/2005/8/layout/hierarchy1"/>
    <dgm:cxn modelId="{81B6A766-A44C-48A1-A7D6-FC512B3E1144}" type="presParOf" srcId="{E79615B5-B4D7-48D2-A529-A29AEB5D7B74}" destId="{DCC5943F-B905-451E-96D0-844E70158FF7}" srcOrd="0" destOrd="0" presId="urn:microsoft.com/office/officeart/2005/8/layout/hierarchy1"/>
    <dgm:cxn modelId="{6FB662B9-1229-4693-BED4-F12BAB924F40}" type="presParOf" srcId="{E79615B5-B4D7-48D2-A529-A29AEB5D7B74}" destId="{877984D9-3C10-4068-A150-B21133B949B4}" srcOrd="1" destOrd="0" presId="urn:microsoft.com/office/officeart/2005/8/layout/hierarchy1"/>
    <dgm:cxn modelId="{993A9DB1-FF07-4F26-A26B-9CC38DB2A01C}" type="presParOf" srcId="{BDB7816E-4194-46C8-BE59-43678F16F7BE}" destId="{35710D02-AE02-497F-9AAE-65909A0A23EA}" srcOrd="1" destOrd="0" presId="urn:microsoft.com/office/officeart/2005/8/layout/hierarchy1"/>
    <dgm:cxn modelId="{37D73E99-BF47-4B0D-8AFF-99F771B57C86}" type="presParOf" srcId="{35710D02-AE02-497F-9AAE-65909A0A23EA}" destId="{C1AE1DAB-A98D-4471-92DA-44E02E0C585E}" srcOrd="0" destOrd="0" presId="urn:microsoft.com/office/officeart/2005/8/layout/hierarchy1"/>
    <dgm:cxn modelId="{5F220F25-B3DC-4D4C-8DAB-EBF11E4DE839}" type="presParOf" srcId="{35710D02-AE02-497F-9AAE-65909A0A23EA}" destId="{F20C2ACC-9DD2-4741-897A-42A57FEEED8E}" srcOrd="1" destOrd="0" presId="urn:microsoft.com/office/officeart/2005/8/layout/hierarchy1"/>
    <dgm:cxn modelId="{404AED6D-838D-4CC8-BB43-1DA605C9FDB8}" type="presParOf" srcId="{F20C2ACC-9DD2-4741-897A-42A57FEEED8E}" destId="{B89EE360-0609-4369-99CF-0873CB45FB99}" srcOrd="0" destOrd="0" presId="urn:microsoft.com/office/officeart/2005/8/layout/hierarchy1"/>
    <dgm:cxn modelId="{2EA183FB-3691-4739-9E92-DEF3148050C2}" type="presParOf" srcId="{B89EE360-0609-4369-99CF-0873CB45FB99}" destId="{3F86FF0E-7FA2-41FF-8640-DA9D666363C3}" srcOrd="0" destOrd="0" presId="urn:microsoft.com/office/officeart/2005/8/layout/hierarchy1"/>
    <dgm:cxn modelId="{8D0AF1B5-D26B-47A4-B32D-186C6858DB44}" type="presParOf" srcId="{B89EE360-0609-4369-99CF-0873CB45FB99}" destId="{7BC3C166-8FAE-451E-93B1-EF7C013689EC}" srcOrd="1" destOrd="0" presId="urn:microsoft.com/office/officeart/2005/8/layout/hierarchy1"/>
    <dgm:cxn modelId="{80423ED8-12BE-4C3A-83E6-838180156698}" type="presParOf" srcId="{F20C2ACC-9DD2-4741-897A-42A57FEEED8E}" destId="{EDCA6D2C-71BC-4C71-9E46-5F77E365160F}" srcOrd="1" destOrd="0" presId="urn:microsoft.com/office/officeart/2005/8/layout/hierarchy1"/>
    <dgm:cxn modelId="{615755A8-B961-450F-980D-1CFF13BB650E}" type="presParOf" srcId="{C8262B75-CBEF-48FF-B8EE-794A2732B9F5}" destId="{52EED754-8E77-496E-8CD2-1708EC1E03A1}" srcOrd="4" destOrd="0" presId="urn:microsoft.com/office/officeart/2005/8/layout/hierarchy1"/>
    <dgm:cxn modelId="{4A9F84FF-03F5-4541-AB3C-BF8D4798091C}" type="presParOf" srcId="{C8262B75-CBEF-48FF-B8EE-794A2732B9F5}" destId="{4497B104-E1F5-45AA-B548-38C2DC9AE7E0}" srcOrd="5" destOrd="0" presId="urn:microsoft.com/office/officeart/2005/8/layout/hierarchy1"/>
    <dgm:cxn modelId="{D7D7E25A-A9D0-4D71-BF37-06F53362A529}" type="presParOf" srcId="{4497B104-E1F5-45AA-B548-38C2DC9AE7E0}" destId="{0AB6AF25-CF99-4772-BBF8-5DEE014ED42B}" srcOrd="0" destOrd="0" presId="urn:microsoft.com/office/officeart/2005/8/layout/hierarchy1"/>
    <dgm:cxn modelId="{509B1CE6-4633-4756-8ED9-502496DC1B0E}" type="presParOf" srcId="{0AB6AF25-CF99-4772-BBF8-5DEE014ED42B}" destId="{B4CE4188-43B8-4499-98AE-5372E541DFB6}" srcOrd="0" destOrd="0" presId="urn:microsoft.com/office/officeart/2005/8/layout/hierarchy1"/>
    <dgm:cxn modelId="{A763FF4B-D7AE-4599-B0EB-09C2AE772F3A}" type="presParOf" srcId="{0AB6AF25-CF99-4772-BBF8-5DEE014ED42B}" destId="{3000744E-AD69-467A-A1B0-0111D8DFA14F}" srcOrd="1" destOrd="0" presId="urn:microsoft.com/office/officeart/2005/8/layout/hierarchy1"/>
    <dgm:cxn modelId="{AF04789B-1073-49E8-AADC-4B0857A6C4A7}" type="presParOf" srcId="{4497B104-E1F5-45AA-B548-38C2DC9AE7E0}" destId="{97DC8285-E366-44A1-AEFE-7AD031F2D15F}" srcOrd="1" destOrd="0" presId="urn:microsoft.com/office/officeart/2005/8/layout/hierarchy1"/>
    <dgm:cxn modelId="{B1AEBF10-D281-4881-89CC-1625C51E9D89}" type="presParOf" srcId="{97DC8285-E366-44A1-AEFE-7AD031F2D15F}" destId="{2D1995EB-737B-4B00-8750-6C34F52CA694}" srcOrd="0" destOrd="0" presId="urn:microsoft.com/office/officeart/2005/8/layout/hierarchy1"/>
    <dgm:cxn modelId="{E5496871-A1EE-483B-9E32-A154FB9B237A}" type="presParOf" srcId="{97DC8285-E366-44A1-AEFE-7AD031F2D15F}" destId="{7CC206C5-6615-4EA9-BF46-5DE5D19B5DDD}" srcOrd="1" destOrd="0" presId="urn:microsoft.com/office/officeart/2005/8/layout/hierarchy1"/>
    <dgm:cxn modelId="{7A0A8460-4E81-4951-875A-33AAA588C9F7}" type="presParOf" srcId="{7CC206C5-6615-4EA9-BF46-5DE5D19B5DDD}" destId="{BBABDCCD-3798-45C4-8EF4-1B6FFF2DE9E5}" srcOrd="0" destOrd="0" presId="urn:microsoft.com/office/officeart/2005/8/layout/hierarchy1"/>
    <dgm:cxn modelId="{FFE8F196-2E0C-480B-BCFB-2D0F0F543910}" type="presParOf" srcId="{BBABDCCD-3798-45C4-8EF4-1B6FFF2DE9E5}" destId="{EE437B8D-7761-4C5E-B186-C8405571B81E}" srcOrd="0" destOrd="0" presId="urn:microsoft.com/office/officeart/2005/8/layout/hierarchy1"/>
    <dgm:cxn modelId="{C3A9F961-B4F7-4B75-8EDC-128FDDBAE5F7}" type="presParOf" srcId="{BBABDCCD-3798-45C4-8EF4-1B6FFF2DE9E5}" destId="{31896F9F-D64C-4353-AA60-6A09FDC9FA68}" srcOrd="1" destOrd="0" presId="urn:microsoft.com/office/officeart/2005/8/layout/hierarchy1"/>
    <dgm:cxn modelId="{B005081E-1E94-471E-82AD-E22B0F3CF22F}" type="presParOf" srcId="{7CC206C5-6615-4EA9-BF46-5DE5D19B5DDD}" destId="{813F3098-53AF-40CF-A530-D73D2F1F4B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995EB-737B-4B00-8750-6C34F52CA694}">
      <dsp:nvSpPr>
        <dsp:cNvPr id="0" name=""/>
        <dsp:cNvSpPr/>
      </dsp:nvSpPr>
      <dsp:spPr>
        <a:xfrm>
          <a:off x="6516430" y="2776434"/>
          <a:ext cx="91440" cy="517282"/>
        </a:xfrm>
        <a:custGeom>
          <a:avLst/>
          <a:gdLst/>
          <a:ahLst/>
          <a:cxnLst/>
          <a:rect l="0" t="0" r="0" b="0"/>
          <a:pathLst>
            <a:path>
              <a:moveTo>
                <a:pt x="45720" y="0"/>
              </a:moveTo>
              <a:lnTo>
                <a:pt x="45720" y="517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EED754-8E77-496E-8CD2-1708EC1E03A1}">
      <dsp:nvSpPr>
        <dsp:cNvPr id="0" name=""/>
        <dsp:cNvSpPr/>
      </dsp:nvSpPr>
      <dsp:spPr>
        <a:xfrm>
          <a:off x="4388278" y="1129726"/>
          <a:ext cx="2173872" cy="517282"/>
        </a:xfrm>
        <a:custGeom>
          <a:avLst/>
          <a:gdLst/>
          <a:ahLst/>
          <a:cxnLst/>
          <a:rect l="0" t="0" r="0" b="0"/>
          <a:pathLst>
            <a:path>
              <a:moveTo>
                <a:pt x="0" y="0"/>
              </a:moveTo>
              <a:lnTo>
                <a:pt x="0" y="352513"/>
              </a:lnTo>
              <a:lnTo>
                <a:pt x="2173872" y="352513"/>
              </a:lnTo>
              <a:lnTo>
                <a:pt x="2173872" y="517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AE1DAB-A98D-4471-92DA-44E02E0C585E}">
      <dsp:nvSpPr>
        <dsp:cNvPr id="0" name=""/>
        <dsp:cNvSpPr/>
      </dsp:nvSpPr>
      <dsp:spPr>
        <a:xfrm>
          <a:off x="4342558" y="2776434"/>
          <a:ext cx="91440" cy="517282"/>
        </a:xfrm>
        <a:custGeom>
          <a:avLst/>
          <a:gdLst/>
          <a:ahLst/>
          <a:cxnLst/>
          <a:rect l="0" t="0" r="0" b="0"/>
          <a:pathLst>
            <a:path>
              <a:moveTo>
                <a:pt x="45720" y="0"/>
              </a:moveTo>
              <a:lnTo>
                <a:pt x="45720" y="517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1D7BF2-3C7D-4ABC-BF63-FEC5B557977F}">
      <dsp:nvSpPr>
        <dsp:cNvPr id="0" name=""/>
        <dsp:cNvSpPr/>
      </dsp:nvSpPr>
      <dsp:spPr>
        <a:xfrm>
          <a:off x="4342558" y="1129726"/>
          <a:ext cx="91440" cy="517282"/>
        </a:xfrm>
        <a:custGeom>
          <a:avLst/>
          <a:gdLst/>
          <a:ahLst/>
          <a:cxnLst/>
          <a:rect l="0" t="0" r="0" b="0"/>
          <a:pathLst>
            <a:path>
              <a:moveTo>
                <a:pt x="45720" y="0"/>
              </a:moveTo>
              <a:lnTo>
                <a:pt x="45720" y="517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D67527-080F-4B23-9BE5-027C18B7BD9D}">
      <dsp:nvSpPr>
        <dsp:cNvPr id="0" name=""/>
        <dsp:cNvSpPr/>
      </dsp:nvSpPr>
      <dsp:spPr>
        <a:xfrm>
          <a:off x="2168685" y="2776434"/>
          <a:ext cx="91440" cy="517282"/>
        </a:xfrm>
        <a:custGeom>
          <a:avLst/>
          <a:gdLst/>
          <a:ahLst/>
          <a:cxnLst/>
          <a:rect l="0" t="0" r="0" b="0"/>
          <a:pathLst>
            <a:path>
              <a:moveTo>
                <a:pt x="45720" y="0"/>
              </a:moveTo>
              <a:lnTo>
                <a:pt x="45720" y="517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CFBBEC-B309-430F-B735-B5375CBD948F}">
      <dsp:nvSpPr>
        <dsp:cNvPr id="0" name=""/>
        <dsp:cNvSpPr/>
      </dsp:nvSpPr>
      <dsp:spPr>
        <a:xfrm>
          <a:off x="2214405" y="1129726"/>
          <a:ext cx="2173872" cy="517282"/>
        </a:xfrm>
        <a:custGeom>
          <a:avLst/>
          <a:gdLst/>
          <a:ahLst/>
          <a:cxnLst/>
          <a:rect l="0" t="0" r="0" b="0"/>
          <a:pathLst>
            <a:path>
              <a:moveTo>
                <a:pt x="2173872" y="0"/>
              </a:moveTo>
              <a:lnTo>
                <a:pt x="2173872" y="352513"/>
              </a:lnTo>
              <a:lnTo>
                <a:pt x="0" y="352513"/>
              </a:lnTo>
              <a:lnTo>
                <a:pt x="0" y="517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1D337A-C8A5-4EE5-B065-6945DD40C4E7}">
      <dsp:nvSpPr>
        <dsp:cNvPr id="0" name=""/>
        <dsp:cNvSpPr/>
      </dsp:nvSpPr>
      <dsp:spPr>
        <a:xfrm>
          <a:off x="3498966" y="300"/>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D9D599-506F-4F38-9414-2CD5688419E3}">
      <dsp:nvSpPr>
        <dsp:cNvPr id="0" name=""/>
        <dsp:cNvSpPr/>
      </dsp:nvSpPr>
      <dsp:spPr>
        <a:xfrm>
          <a:off x="3696591" y="188043"/>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 Data types</a:t>
          </a:r>
        </a:p>
      </dsp:txBody>
      <dsp:txXfrm>
        <a:off x="3729671" y="221123"/>
        <a:ext cx="1712463" cy="1063265"/>
      </dsp:txXfrm>
    </dsp:sp>
    <dsp:sp modelId="{D0EB4093-55A3-4EC7-8790-1665F84CD8B0}">
      <dsp:nvSpPr>
        <dsp:cNvPr id="0" name=""/>
        <dsp:cNvSpPr/>
      </dsp:nvSpPr>
      <dsp:spPr>
        <a:xfrm>
          <a:off x="1325093" y="1647008"/>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FFB0C6-E42B-471C-AC30-93535E146960}">
      <dsp:nvSpPr>
        <dsp:cNvPr id="0" name=""/>
        <dsp:cNvSpPr/>
      </dsp:nvSpPr>
      <dsp:spPr>
        <a:xfrm>
          <a:off x="1522718" y="1834752"/>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defined data types</a:t>
          </a:r>
        </a:p>
      </dsp:txBody>
      <dsp:txXfrm>
        <a:off x="1555798" y="1867832"/>
        <a:ext cx="1712463" cy="1063265"/>
      </dsp:txXfrm>
    </dsp:sp>
    <dsp:sp modelId="{04FD8413-8273-4E74-9707-952A03E5AD54}">
      <dsp:nvSpPr>
        <dsp:cNvPr id="0" name=""/>
        <dsp:cNvSpPr/>
      </dsp:nvSpPr>
      <dsp:spPr>
        <a:xfrm>
          <a:off x="1325093" y="3293717"/>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879521-C6A1-4C91-9D9A-836BA4B59A6E}">
      <dsp:nvSpPr>
        <dsp:cNvPr id="0" name=""/>
        <dsp:cNvSpPr/>
      </dsp:nvSpPr>
      <dsp:spPr>
        <a:xfrm>
          <a:off x="1522718" y="3481460"/>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Structure, unions, class, enumeration</a:t>
          </a:r>
        </a:p>
      </dsp:txBody>
      <dsp:txXfrm>
        <a:off x="1555798" y="3514540"/>
        <a:ext cx="1712463" cy="1063265"/>
      </dsp:txXfrm>
    </dsp:sp>
    <dsp:sp modelId="{DCC5943F-B905-451E-96D0-844E70158FF7}">
      <dsp:nvSpPr>
        <dsp:cNvPr id="0" name=""/>
        <dsp:cNvSpPr/>
      </dsp:nvSpPr>
      <dsp:spPr>
        <a:xfrm>
          <a:off x="3498966" y="1647008"/>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77984D9-3C10-4068-A150-B21133B949B4}">
      <dsp:nvSpPr>
        <dsp:cNvPr id="0" name=""/>
        <dsp:cNvSpPr/>
      </dsp:nvSpPr>
      <dsp:spPr>
        <a:xfrm>
          <a:off x="3696591" y="1834752"/>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Basic data types</a:t>
          </a:r>
        </a:p>
      </dsp:txBody>
      <dsp:txXfrm>
        <a:off x="3729671" y="1867832"/>
        <a:ext cx="1712463" cy="1063265"/>
      </dsp:txXfrm>
    </dsp:sp>
    <dsp:sp modelId="{3F86FF0E-7FA2-41FF-8640-DA9D666363C3}">
      <dsp:nvSpPr>
        <dsp:cNvPr id="0" name=""/>
        <dsp:cNvSpPr/>
      </dsp:nvSpPr>
      <dsp:spPr>
        <a:xfrm>
          <a:off x="3498966" y="3293717"/>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BC3C166-8FAE-451E-93B1-EF7C013689EC}">
      <dsp:nvSpPr>
        <dsp:cNvPr id="0" name=""/>
        <dsp:cNvSpPr/>
      </dsp:nvSpPr>
      <dsp:spPr>
        <a:xfrm>
          <a:off x="3696591" y="3481460"/>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Int</a:t>
          </a:r>
          <a:r>
            <a:rPr lang="en-US" sz="2100" kern="1200" dirty="0"/>
            <a:t>, float, void</a:t>
          </a:r>
        </a:p>
      </dsp:txBody>
      <dsp:txXfrm>
        <a:off x="3729671" y="3514540"/>
        <a:ext cx="1712463" cy="1063265"/>
      </dsp:txXfrm>
    </dsp:sp>
    <dsp:sp modelId="{B4CE4188-43B8-4499-98AE-5372E541DFB6}">
      <dsp:nvSpPr>
        <dsp:cNvPr id="0" name=""/>
        <dsp:cNvSpPr/>
      </dsp:nvSpPr>
      <dsp:spPr>
        <a:xfrm>
          <a:off x="5672839" y="1647008"/>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000744E-AD69-467A-A1B0-0111D8DFA14F}">
      <dsp:nvSpPr>
        <dsp:cNvPr id="0" name=""/>
        <dsp:cNvSpPr/>
      </dsp:nvSpPr>
      <dsp:spPr>
        <a:xfrm>
          <a:off x="5870464" y="1834752"/>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Derived data types</a:t>
          </a:r>
        </a:p>
      </dsp:txBody>
      <dsp:txXfrm>
        <a:off x="5903544" y="1867832"/>
        <a:ext cx="1712463" cy="1063265"/>
      </dsp:txXfrm>
    </dsp:sp>
    <dsp:sp modelId="{EE437B8D-7761-4C5E-B186-C8405571B81E}">
      <dsp:nvSpPr>
        <dsp:cNvPr id="0" name=""/>
        <dsp:cNvSpPr/>
      </dsp:nvSpPr>
      <dsp:spPr>
        <a:xfrm>
          <a:off x="5672839" y="3293717"/>
          <a:ext cx="1778623" cy="11294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896F9F-D64C-4353-AA60-6A09FDC9FA68}">
      <dsp:nvSpPr>
        <dsp:cNvPr id="0" name=""/>
        <dsp:cNvSpPr/>
      </dsp:nvSpPr>
      <dsp:spPr>
        <a:xfrm>
          <a:off x="5870464" y="3481460"/>
          <a:ext cx="1778623" cy="112942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Array, pointers, functions</a:t>
          </a:r>
        </a:p>
      </dsp:txBody>
      <dsp:txXfrm>
        <a:off x="5903544" y="3514540"/>
        <a:ext cx="1712463" cy="10632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417238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40635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220124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206549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146470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34010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294758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232767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423342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421008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05AAAA-C8B7-43B4-A601-B80D06D3A723}"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E9BA8-2F70-48A5-BCC7-163EE2B4963A}" type="slidenum">
              <a:rPr lang="en-US" smtClean="0"/>
              <a:pPr/>
              <a:t>‹#›</a:t>
            </a:fld>
            <a:endParaRPr lang="en-US"/>
          </a:p>
        </p:txBody>
      </p:sp>
    </p:spTree>
    <p:extLst>
      <p:ext uri="{BB962C8B-B14F-4D97-AF65-F5344CB8AC3E}">
        <p14:creationId xmlns:p14="http://schemas.microsoft.com/office/powerpoint/2010/main" val="9757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5AAAA-C8B7-43B4-A601-B80D06D3A723}" type="datetimeFigureOut">
              <a:rPr lang="en-US" smtClean="0"/>
              <a:pPr/>
              <a:t>12/23/2021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E9BA8-2F70-48A5-BCC7-163EE2B4963A}" type="slidenum">
              <a:rPr lang="en-US" smtClean="0"/>
              <a:pPr/>
              <a:t>‹#›</a:t>
            </a:fld>
            <a:endParaRPr lang="en-US"/>
          </a:p>
        </p:txBody>
      </p:sp>
    </p:spTree>
    <p:extLst>
      <p:ext uri="{BB962C8B-B14F-4D97-AF65-F5344CB8AC3E}">
        <p14:creationId xmlns:p14="http://schemas.microsoft.com/office/powerpoint/2010/main" val="180307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C++ and Object Oriented Programming</a:t>
            </a:r>
          </a:p>
        </p:txBody>
      </p:sp>
      <p:sp>
        <p:nvSpPr>
          <p:cNvPr id="3" name="Subtitle 2"/>
          <p:cNvSpPr>
            <a:spLocks noGrp="1"/>
          </p:cNvSpPr>
          <p:nvPr>
            <p:ph type="subTitle" idx="1"/>
          </p:nvPr>
        </p:nvSpPr>
        <p:spPr/>
        <p:txBody>
          <a:bodyPr/>
          <a:lstStyle/>
          <a:p>
            <a:endParaRPr lang="en-US" dirty="0"/>
          </a:p>
          <a:p>
            <a:r>
              <a:rPr lang="en-US" dirty="0"/>
              <a:t>Chapter 1: Principles of Object Oriented Programming</a:t>
            </a:r>
          </a:p>
        </p:txBody>
      </p:sp>
    </p:spTree>
    <p:extLst>
      <p:ext uri="{BB962C8B-B14F-4D97-AF65-F5344CB8AC3E}">
        <p14:creationId xmlns:p14="http://schemas.microsoft.com/office/powerpoint/2010/main" val="134555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Abstraction :</a:t>
            </a:r>
          </a:p>
        </p:txBody>
      </p:sp>
      <p:sp>
        <p:nvSpPr>
          <p:cNvPr id="3" name="Content Placeholder 2"/>
          <p:cNvSpPr>
            <a:spLocks noGrp="1"/>
          </p:cNvSpPr>
          <p:nvPr>
            <p:ph idx="1"/>
          </p:nvPr>
        </p:nvSpPr>
        <p:spPr/>
        <p:txBody>
          <a:bodyPr/>
          <a:lstStyle/>
          <a:p>
            <a:r>
              <a:rPr lang="en-US" dirty="0"/>
              <a:t> Also known as </a:t>
            </a:r>
            <a:r>
              <a:rPr lang="en-US" b="1" dirty="0"/>
              <a:t>data hiding</a:t>
            </a:r>
          </a:p>
          <a:p>
            <a:r>
              <a:rPr lang="en-US" b="1" dirty="0"/>
              <a:t> </a:t>
            </a:r>
            <a:r>
              <a:rPr lang="en-US" dirty="0"/>
              <a:t>Only shows essential information</a:t>
            </a:r>
          </a:p>
          <a:p>
            <a:r>
              <a:rPr lang="en-US" dirty="0"/>
              <a:t> Hides background details </a:t>
            </a:r>
          </a:p>
          <a:p>
            <a:r>
              <a:rPr lang="en-US" dirty="0"/>
              <a:t> Example, how TV works </a:t>
            </a:r>
          </a:p>
          <a:p>
            <a:endParaRPr lang="en-US" dirty="0"/>
          </a:p>
          <a:p>
            <a:r>
              <a:rPr lang="en-US" dirty="0"/>
              <a:t> </a:t>
            </a:r>
            <a:r>
              <a:rPr lang="en-US" dirty="0" err="1"/>
              <a:t>int</a:t>
            </a:r>
            <a:r>
              <a:rPr lang="en-US" dirty="0"/>
              <a:t> I;</a:t>
            </a:r>
          </a:p>
          <a:p>
            <a:r>
              <a:rPr lang="en-US" dirty="0"/>
              <a:t>Integer I; </a:t>
            </a:r>
          </a:p>
        </p:txBody>
      </p:sp>
    </p:spTree>
    <p:extLst>
      <p:ext uri="{BB962C8B-B14F-4D97-AF65-F5344CB8AC3E}">
        <p14:creationId xmlns:p14="http://schemas.microsoft.com/office/powerpoint/2010/main" val="44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Encapsulation :</a:t>
            </a:r>
          </a:p>
        </p:txBody>
      </p:sp>
      <p:sp>
        <p:nvSpPr>
          <p:cNvPr id="3" name="Content Placeholder 2"/>
          <p:cNvSpPr>
            <a:spLocks noGrp="1"/>
          </p:cNvSpPr>
          <p:nvPr>
            <p:ph idx="1"/>
          </p:nvPr>
        </p:nvSpPr>
        <p:spPr/>
        <p:txBody>
          <a:bodyPr/>
          <a:lstStyle/>
          <a:p>
            <a:r>
              <a:rPr lang="en-US" dirty="0"/>
              <a:t> Can compare with medicine capsule</a:t>
            </a:r>
          </a:p>
          <a:p>
            <a:r>
              <a:rPr lang="en-US" dirty="0"/>
              <a:t> Main element is kept inside, covered by outside wrapper for protection </a:t>
            </a:r>
          </a:p>
          <a:p>
            <a:r>
              <a:rPr lang="en-US" dirty="0"/>
              <a:t> Same way, data and variables are wrapped into a single unit known as </a:t>
            </a:r>
            <a:r>
              <a:rPr lang="en-US" b="1" dirty="0"/>
              <a:t>Class</a:t>
            </a:r>
          </a:p>
          <a:p>
            <a:r>
              <a:rPr lang="en-US" b="1" dirty="0"/>
              <a:t> </a:t>
            </a:r>
            <a:r>
              <a:rPr lang="en-US" dirty="0"/>
              <a:t>Process of wrapping data and function into a single unit is called</a:t>
            </a:r>
            <a:r>
              <a:rPr lang="en-US" b="1" dirty="0"/>
              <a:t> Encapsulation</a:t>
            </a:r>
          </a:p>
          <a:p>
            <a:r>
              <a:rPr lang="en-US" b="1" dirty="0"/>
              <a:t> </a:t>
            </a:r>
            <a:r>
              <a:rPr lang="en-US" dirty="0"/>
              <a:t>Data is not accessible from outside entities</a:t>
            </a:r>
          </a:p>
        </p:txBody>
      </p:sp>
    </p:spTree>
    <p:extLst>
      <p:ext uri="{BB962C8B-B14F-4D97-AF65-F5344CB8AC3E}">
        <p14:creationId xmlns:p14="http://schemas.microsoft.com/office/powerpoint/2010/main" val="83871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Polymorphism :</a:t>
            </a:r>
          </a:p>
        </p:txBody>
      </p:sp>
      <p:sp>
        <p:nvSpPr>
          <p:cNvPr id="3" name="Content Placeholder 2"/>
          <p:cNvSpPr>
            <a:spLocks noGrp="1"/>
          </p:cNvSpPr>
          <p:nvPr>
            <p:ph idx="1"/>
          </p:nvPr>
        </p:nvSpPr>
        <p:spPr>
          <a:xfrm>
            <a:off x="799563" y="1799868"/>
            <a:ext cx="10515600" cy="4351338"/>
          </a:xfrm>
        </p:spPr>
        <p:txBody>
          <a:bodyPr/>
          <a:lstStyle/>
          <a:p>
            <a:r>
              <a:rPr lang="en-US" dirty="0"/>
              <a:t> Greek word Poly + </a:t>
            </a:r>
            <a:r>
              <a:rPr lang="en-US" dirty="0" err="1"/>
              <a:t>morphis</a:t>
            </a:r>
            <a:endParaRPr lang="en-US" dirty="0"/>
          </a:p>
          <a:p>
            <a:r>
              <a:rPr lang="en-US" dirty="0"/>
              <a:t> Poly = More than one</a:t>
            </a:r>
          </a:p>
          <a:p>
            <a:r>
              <a:rPr lang="en-US" dirty="0"/>
              <a:t> </a:t>
            </a:r>
            <a:r>
              <a:rPr lang="en-US" dirty="0" err="1"/>
              <a:t>Morphis</a:t>
            </a:r>
            <a:r>
              <a:rPr lang="en-US" dirty="0"/>
              <a:t> = Form </a:t>
            </a:r>
          </a:p>
          <a:p>
            <a:r>
              <a:rPr lang="en-US" dirty="0"/>
              <a:t> Two concepts inside this :</a:t>
            </a:r>
          </a:p>
          <a:p>
            <a:r>
              <a:rPr lang="en-US" dirty="0"/>
              <a:t> Function (Method) overloading / Constructor overloading</a:t>
            </a:r>
          </a:p>
          <a:p>
            <a:r>
              <a:rPr lang="en-US" dirty="0"/>
              <a:t> Operator overloading</a:t>
            </a:r>
          </a:p>
          <a:p>
            <a:r>
              <a:rPr lang="en-US" dirty="0"/>
              <a:t> A single person can behave differently in different situations </a:t>
            </a:r>
          </a:p>
          <a:p>
            <a:r>
              <a:rPr lang="en-US" dirty="0"/>
              <a:t> 2 + 3 = 5 but also, “</a:t>
            </a:r>
            <a:r>
              <a:rPr lang="en-US" dirty="0" err="1"/>
              <a:t>abc</a:t>
            </a:r>
            <a:r>
              <a:rPr lang="en-US" dirty="0"/>
              <a:t>” + “xyz” = </a:t>
            </a:r>
            <a:r>
              <a:rPr lang="en-US" dirty="0" err="1"/>
              <a:t>abcxyz</a:t>
            </a:r>
            <a:endParaRPr lang="en-US" dirty="0"/>
          </a:p>
        </p:txBody>
      </p:sp>
    </p:spTree>
    <p:extLst>
      <p:ext uri="{BB962C8B-B14F-4D97-AF65-F5344CB8AC3E}">
        <p14:creationId xmlns:p14="http://schemas.microsoft.com/office/powerpoint/2010/main" val="192553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Void sum (</a:t>
            </a:r>
            <a:r>
              <a:rPr lang="en-US" dirty="0" err="1"/>
              <a:t>int</a:t>
            </a:r>
            <a:r>
              <a:rPr lang="en-US" dirty="0"/>
              <a:t> j)</a:t>
            </a:r>
          </a:p>
          <a:p>
            <a:pPr marL="0" indent="0">
              <a:buNone/>
            </a:pPr>
            <a:r>
              <a:rPr lang="en-US" dirty="0"/>
              <a:t>{</a:t>
            </a:r>
          </a:p>
          <a:p>
            <a:pPr marL="0" indent="0">
              <a:buNone/>
            </a:pPr>
            <a:r>
              <a:rPr lang="en-US" dirty="0" err="1"/>
              <a:t>Cvbfghghghgf</a:t>
            </a:r>
            <a:r>
              <a:rPr lang="en-US" dirty="0"/>
              <a:t>;</a:t>
            </a:r>
          </a:p>
          <a:p>
            <a:pPr marL="0" indent="0">
              <a:buNone/>
            </a:pPr>
            <a:r>
              <a:rPr lang="en-US" dirty="0" err="1"/>
              <a:t>Fbfghgjhj</a:t>
            </a:r>
            <a:r>
              <a:rPr lang="en-US" dirty="0"/>
              <a:t>;</a:t>
            </a:r>
          </a:p>
          <a:p>
            <a:pPr marL="0" indent="0">
              <a:buNone/>
            </a:pPr>
            <a:r>
              <a:rPr lang="en-US" dirty="0"/>
              <a:t>}</a:t>
            </a:r>
          </a:p>
          <a:p>
            <a:pPr marL="0" indent="0">
              <a:buNone/>
            </a:pPr>
            <a:r>
              <a:rPr lang="en-US" dirty="0"/>
              <a:t>Void sum(</a:t>
            </a:r>
            <a:r>
              <a:rPr lang="en-US" dirty="0" err="1"/>
              <a:t>int</a:t>
            </a:r>
            <a:r>
              <a:rPr lang="en-US" dirty="0"/>
              <a:t> </a:t>
            </a:r>
            <a:r>
              <a:rPr lang="en-US" dirty="0" err="1"/>
              <a:t>I,int</a:t>
            </a:r>
            <a:r>
              <a:rPr lang="en-US" dirty="0"/>
              <a:t> j)</a:t>
            </a:r>
          </a:p>
          <a:p>
            <a:pPr marL="0" indent="0">
              <a:buNone/>
            </a:pPr>
            <a:r>
              <a:rPr lang="en-US" dirty="0"/>
              <a:t>{</a:t>
            </a:r>
          </a:p>
          <a:p>
            <a:pPr marL="0" indent="0">
              <a:buNone/>
            </a:pPr>
            <a:r>
              <a:rPr lang="en-US" dirty="0"/>
              <a:t>}</a:t>
            </a:r>
          </a:p>
          <a:p>
            <a:pPr marL="0" indent="0">
              <a:buNone/>
            </a:pPr>
            <a:r>
              <a:rPr lang="en-US" dirty="0"/>
              <a:t>Sum(5,6);</a:t>
            </a:r>
          </a:p>
        </p:txBody>
      </p:sp>
    </p:spTree>
    <p:extLst>
      <p:ext uri="{BB962C8B-B14F-4D97-AF65-F5344CB8AC3E}">
        <p14:creationId xmlns:p14="http://schemas.microsoft.com/office/powerpoint/2010/main" val="263559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Inheritance :</a:t>
            </a:r>
          </a:p>
        </p:txBody>
      </p:sp>
      <p:sp>
        <p:nvSpPr>
          <p:cNvPr id="3" name="Content Placeholder 2"/>
          <p:cNvSpPr>
            <a:spLocks noGrp="1"/>
          </p:cNvSpPr>
          <p:nvPr>
            <p:ph idx="1"/>
          </p:nvPr>
        </p:nvSpPr>
        <p:spPr/>
        <p:txBody>
          <a:bodyPr/>
          <a:lstStyle/>
          <a:p>
            <a:r>
              <a:rPr lang="en-US" dirty="0"/>
              <a:t> Meaning</a:t>
            </a:r>
          </a:p>
          <a:p>
            <a:r>
              <a:rPr lang="en-US" dirty="0"/>
              <a:t> Class uses properties of another class (heredity)</a:t>
            </a:r>
          </a:p>
          <a:p>
            <a:r>
              <a:rPr lang="en-US" dirty="0"/>
              <a:t> Provides hierarchical classification to your program</a:t>
            </a:r>
          </a:p>
          <a:p>
            <a:r>
              <a:rPr lang="en-US" dirty="0"/>
              <a:t> Code reusability</a:t>
            </a:r>
          </a:p>
          <a:p>
            <a:r>
              <a:rPr lang="en-US" dirty="0"/>
              <a:t> Parent ( Base ) class and Child ( Derived ) class</a:t>
            </a:r>
          </a:p>
          <a:p>
            <a:r>
              <a:rPr lang="en-US" dirty="0"/>
              <a:t> Relationship</a:t>
            </a:r>
          </a:p>
          <a:p>
            <a:pPr marL="0" indent="0">
              <a:buNone/>
            </a:pPr>
            <a:endParaRPr lang="en-US" dirty="0"/>
          </a:p>
        </p:txBody>
      </p:sp>
    </p:spTree>
    <p:extLst>
      <p:ext uri="{BB962C8B-B14F-4D97-AF65-F5344CB8AC3E}">
        <p14:creationId xmlns:p14="http://schemas.microsoft.com/office/powerpoint/2010/main" val="384979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Hierarchical classification :</a:t>
            </a:r>
          </a:p>
        </p:txBody>
      </p:sp>
      <p:sp>
        <p:nvSpPr>
          <p:cNvPr id="3" name="Content Placeholder 2"/>
          <p:cNvSpPr>
            <a:spLocks noGrp="1"/>
          </p:cNvSpPr>
          <p:nvPr>
            <p:ph idx="1"/>
          </p:nvPr>
        </p:nvSpPr>
        <p:spPr/>
        <p:txBody>
          <a:bodyPr/>
          <a:lstStyle/>
          <a:p>
            <a:pPr marL="0" indent="0">
              <a:buNone/>
            </a:pPr>
            <a:r>
              <a:rPr lang="en-US" dirty="0"/>
              <a:t>															          </a:t>
            </a:r>
            <a:r>
              <a:rPr lang="en-US" b="1" dirty="0"/>
              <a:t>Students</a:t>
            </a:r>
          </a:p>
          <a:p>
            <a:pPr marL="0" indent="0">
              <a:buNone/>
            </a:pPr>
            <a:endParaRPr lang="en-US" b="1" dirty="0"/>
          </a:p>
          <a:p>
            <a:pPr marL="0" indent="0">
              <a:buNone/>
            </a:pPr>
            <a:r>
              <a:rPr lang="en-US" sz="1600" b="1" dirty="0"/>
              <a:t> 	</a:t>
            </a:r>
            <a:r>
              <a:rPr lang="en-US" b="1" dirty="0"/>
              <a:t>      Engineering   				      Commerce   </a:t>
            </a:r>
            <a:r>
              <a:rPr lang="en-US" sz="1600" b="1" dirty="0"/>
              <a:t>   </a:t>
            </a:r>
          </a:p>
          <a:p>
            <a:pPr marL="0" indent="0">
              <a:buNone/>
            </a:pPr>
            <a:endParaRPr lang="en-US" b="1" dirty="0"/>
          </a:p>
          <a:p>
            <a:pPr marL="0" indent="0">
              <a:buNone/>
            </a:pPr>
            <a:endParaRPr lang="en-US" b="1" dirty="0"/>
          </a:p>
          <a:p>
            <a:pPr marL="0" indent="0">
              <a:buNone/>
            </a:pPr>
            <a:r>
              <a:rPr lang="en-US" b="1" dirty="0"/>
              <a:t>  Computer		     Civil 		  </a:t>
            </a:r>
            <a:r>
              <a:rPr lang="en-US" b="1" dirty="0" err="1"/>
              <a:t>B.Com</a:t>
            </a:r>
            <a:r>
              <a:rPr lang="en-US" b="1" dirty="0"/>
              <a:t>		    B.B.A</a:t>
            </a:r>
          </a:p>
        </p:txBody>
      </p:sp>
      <p:sp>
        <p:nvSpPr>
          <p:cNvPr id="4" name="Rectangle 3"/>
          <p:cNvSpPr/>
          <p:nvPr/>
        </p:nvSpPr>
        <p:spPr>
          <a:xfrm>
            <a:off x="4468969" y="2009104"/>
            <a:ext cx="324547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33470" y="3248651"/>
            <a:ext cx="324547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97144" y="3248651"/>
            <a:ext cx="324547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15285" y="4671677"/>
            <a:ext cx="171503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11451" y="4684601"/>
            <a:ext cx="171503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84702" y="4684601"/>
            <a:ext cx="171503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10354" y="4684601"/>
            <a:ext cx="1715036" cy="1056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4" idx="1"/>
          </p:cNvCxnSpPr>
          <p:nvPr/>
        </p:nvCxnSpPr>
        <p:spPr>
          <a:xfrm flipH="1">
            <a:off x="3611451" y="2537138"/>
            <a:ext cx="85751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611451" y="2537138"/>
            <a:ext cx="0" cy="71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7714445" y="2537138"/>
            <a:ext cx="85751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8571963" y="2537137"/>
            <a:ext cx="0" cy="71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2292439" y="4304719"/>
            <a:ext cx="12879" cy="37988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4184560" y="4301320"/>
            <a:ext cx="12879" cy="37988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7583509" y="4332925"/>
            <a:ext cx="12879" cy="37988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0030496" y="4301320"/>
            <a:ext cx="12879" cy="37988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538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Reusability :</a:t>
            </a:r>
          </a:p>
        </p:txBody>
      </p:sp>
      <p:sp>
        <p:nvSpPr>
          <p:cNvPr id="3" name="Content Placeholder 2"/>
          <p:cNvSpPr>
            <a:spLocks noGrp="1"/>
          </p:cNvSpPr>
          <p:nvPr>
            <p:ph idx="1"/>
          </p:nvPr>
        </p:nvSpPr>
        <p:spPr/>
        <p:txBody>
          <a:bodyPr/>
          <a:lstStyle/>
          <a:p>
            <a:r>
              <a:rPr lang="en-US" dirty="0"/>
              <a:t> “Write once, use many times”</a:t>
            </a:r>
          </a:p>
          <a:p>
            <a:r>
              <a:rPr lang="en-US" dirty="0"/>
              <a:t> Can use data and functions of one class in its derived class</a:t>
            </a:r>
          </a:p>
          <a:p>
            <a:r>
              <a:rPr lang="en-US" dirty="0"/>
              <a:t> See fig.</a:t>
            </a:r>
          </a:p>
        </p:txBody>
      </p:sp>
    </p:spTree>
    <p:extLst>
      <p:ext uri="{BB962C8B-B14F-4D97-AF65-F5344CB8AC3E}">
        <p14:creationId xmlns:p14="http://schemas.microsoft.com/office/powerpoint/2010/main" val="312316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Benefits of OOP :</a:t>
            </a:r>
          </a:p>
        </p:txBody>
      </p:sp>
      <p:sp>
        <p:nvSpPr>
          <p:cNvPr id="3" name="Content Placeholder 2"/>
          <p:cNvSpPr>
            <a:spLocks noGrp="1"/>
          </p:cNvSpPr>
          <p:nvPr>
            <p:ph idx="1"/>
          </p:nvPr>
        </p:nvSpPr>
        <p:spPr/>
        <p:txBody>
          <a:bodyPr/>
          <a:lstStyle/>
          <a:p>
            <a:r>
              <a:rPr lang="en-US" dirty="0"/>
              <a:t> Saves program development time</a:t>
            </a:r>
          </a:p>
          <a:p>
            <a:r>
              <a:rPr lang="en-US" dirty="0"/>
              <a:t> Gives higher security to your code</a:t>
            </a:r>
          </a:p>
          <a:p>
            <a:r>
              <a:rPr lang="en-US" dirty="0"/>
              <a:t> Redundant code can be removed using inheritance</a:t>
            </a:r>
          </a:p>
          <a:p>
            <a:r>
              <a:rPr lang="en-US" dirty="0"/>
              <a:t> Secure code can be built using data hiding</a:t>
            </a:r>
          </a:p>
          <a:p>
            <a:r>
              <a:rPr lang="en-US" dirty="0"/>
              <a:t> Large code can be divided using objects</a:t>
            </a:r>
          </a:p>
          <a:p>
            <a:r>
              <a:rPr lang="en-US" dirty="0"/>
              <a:t> System developed under OOP is easily upgraded</a:t>
            </a:r>
          </a:p>
        </p:txBody>
      </p:sp>
    </p:spTree>
    <p:extLst>
      <p:ext uri="{BB962C8B-B14F-4D97-AF65-F5344CB8AC3E}">
        <p14:creationId xmlns:p14="http://schemas.microsoft.com/office/powerpoint/2010/main" val="1331537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Applications of OOP :</a:t>
            </a:r>
          </a:p>
        </p:txBody>
      </p:sp>
      <p:sp>
        <p:nvSpPr>
          <p:cNvPr id="3" name="Content Placeholder 2"/>
          <p:cNvSpPr>
            <a:spLocks noGrp="1"/>
          </p:cNvSpPr>
          <p:nvPr>
            <p:ph idx="1"/>
          </p:nvPr>
        </p:nvSpPr>
        <p:spPr/>
        <p:txBody>
          <a:bodyPr/>
          <a:lstStyle/>
          <a:p>
            <a:r>
              <a:rPr lang="en-US" dirty="0"/>
              <a:t> Real-time applications can be built like stock management, medical software, </a:t>
            </a:r>
            <a:r>
              <a:rPr lang="en-US" dirty="0" err="1"/>
              <a:t>etc</a:t>
            </a:r>
            <a:endParaRPr lang="en-US" dirty="0"/>
          </a:p>
          <a:p>
            <a:r>
              <a:rPr lang="en-US" dirty="0"/>
              <a:t> CAD-CAM systems</a:t>
            </a:r>
          </a:p>
          <a:p>
            <a:r>
              <a:rPr lang="en-US" dirty="0"/>
              <a:t> Object oriented database systems</a:t>
            </a:r>
          </a:p>
        </p:txBody>
      </p:sp>
    </p:spTree>
    <p:extLst>
      <p:ext uri="{BB962C8B-B14F-4D97-AF65-F5344CB8AC3E}">
        <p14:creationId xmlns:p14="http://schemas.microsoft.com/office/powerpoint/2010/main" val="254860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C++ ?</a:t>
            </a:r>
          </a:p>
        </p:txBody>
      </p:sp>
      <p:sp>
        <p:nvSpPr>
          <p:cNvPr id="3" name="Content Placeholder 2"/>
          <p:cNvSpPr>
            <a:spLocks noGrp="1"/>
          </p:cNvSpPr>
          <p:nvPr>
            <p:ph idx="1"/>
          </p:nvPr>
        </p:nvSpPr>
        <p:spPr/>
        <p:txBody>
          <a:bodyPr/>
          <a:lstStyle/>
          <a:p>
            <a:r>
              <a:rPr lang="en-US" dirty="0"/>
              <a:t> C++ is an object oriented programming language</a:t>
            </a:r>
          </a:p>
          <a:p>
            <a:r>
              <a:rPr lang="en-US" dirty="0"/>
              <a:t> Developed by </a:t>
            </a:r>
            <a:r>
              <a:rPr lang="en-US" dirty="0" err="1"/>
              <a:t>Bjarne</a:t>
            </a:r>
            <a:r>
              <a:rPr lang="en-US" dirty="0"/>
              <a:t> </a:t>
            </a:r>
            <a:r>
              <a:rPr lang="en-US" dirty="0" err="1"/>
              <a:t>Stroustrup</a:t>
            </a:r>
            <a:r>
              <a:rPr lang="en-US" dirty="0"/>
              <a:t> at </a:t>
            </a:r>
            <a:r>
              <a:rPr lang="en-US" dirty="0" err="1"/>
              <a:t>AT</a:t>
            </a:r>
            <a:r>
              <a:rPr lang="en-US" dirty="0"/>
              <a:t> &amp; T Bell Lab, New Jersey, USA in 1980s</a:t>
            </a:r>
          </a:p>
          <a:p>
            <a:r>
              <a:rPr lang="en-US" dirty="0"/>
              <a:t> After C language, adding </a:t>
            </a:r>
            <a:r>
              <a:rPr lang="en-US" dirty="0" err="1"/>
              <a:t>oop</a:t>
            </a:r>
            <a:r>
              <a:rPr lang="en-US" dirty="0"/>
              <a:t> concepts to C language, new language was developed and that was C++</a:t>
            </a:r>
          </a:p>
          <a:p>
            <a:r>
              <a:rPr lang="en-US" dirty="0"/>
              <a:t> Earlier, it was “C with classes” and then after, renamed as C++</a:t>
            </a:r>
          </a:p>
          <a:p>
            <a:r>
              <a:rPr lang="en-US" dirty="0"/>
              <a:t> Name derived from increment operator (C++)</a:t>
            </a:r>
          </a:p>
          <a:p>
            <a:r>
              <a:rPr lang="en-US" dirty="0"/>
              <a:t> Indicates increment (</a:t>
            </a:r>
            <a:r>
              <a:rPr lang="en-US" dirty="0" err="1"/>
              <a:t>updation</a:t>
            </a:r>
            <a:r>
              <a:rPr lang="en-US" dirty="0"/>
              <a:t>) in C language</a:t>
            </a:r>
          </a:p>
        </p:txBody>
      </p:sp>
    </p:spTree>
    <p:extLst>
      <p:ext uri="{BB962C8B-B14F-4D97-AF65-F5344CB8AC3E}">
        <p14:creationId xmlns:p14="http://schemas.microsoft.com/office/powerpoint/2010/main" val="160468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Procedure Oriented programming :</a:t>
            </a:r>
          </a:p>
        </p:txBody>
      </p:sp>
      <p:sp>
        <p:nvSpPr>
          <p:cNvPr id="3" name="Content Placeholder 2"/>
          <p:cNvSpPr>
            <a:spLocks noGrp="1"/>
          </p:cNvSpPr>
          <p:nvPr>
            <p:ph idx="1"/>
          </p:nvPr>
        </p:nvSpPr>
        <p:spPr/>
        <p:txBody>
          <a:bodyPr/>
          <a:lstStyle/>
          <a:p>
            <a:r>
              <a:rPr lang="en-US" dirty="0"/>
              <a:t> Meaning</a:t>
            </a:r>
          </a:p>
          <a:p>
            <a:r>
              <a:rPr lang="en-US" dirty="0"/>
              <a:t> Examples : C,COBOL, FORTRAN, </a:t>
            </a:r>
          </a:p>
          <a:p>
            <a:r>
              <a:rPr lang="en-US" dirty="0"/>
              <a:t> Idea of Local &amp; Global variables</a:t>
            </a:r>
          </a:p>
          <a:p>
            <a:r>
              <a:rPr lang="en-US" dirty="0"/>
              <a:t> Characteristics of POP Language :</a:t>
            </a:r>
          </a:p>
          <a:p>
            <a:pPr lvl="1"/>
            <a:r>
              <a:rPr lang="en-US" dirty="0"/>
              <a:t> Main focus on functions</a:t>
            </a:r>
          </a:p>
          <a:p>
            <a:pPr lvl="1"/>
            <a:r>
              <a:rPr lang="en-US" dirty="0"/>
              <a:t> Complex programs are divided into functions</a:t>
            </a:r>
          </a:p>
          <a:p>
            <a:pPr lvl="1"/>
            <a:r>
              <a:rPr lang="en-US" dirty="0"/>
              <a:t> Global data shared by functions</a:t>
            </a:r>
          </a:p>
          <a:p>
            <a:pPr lvl="1"/>
            <a:r>
              <a:rPr lang="en-US" dirty="0"/>
              <a:t> No protection of data, data can move around functions</a:t>
            </a:r>
          </a:p>
          <a:p>
            <a:pPr lvl="1"/>
            <a:r>
              <a:rPr lang="en-US" dirty="0"/>
              <a:t> Follows top-to-bottom approach</a:t>
            </a:r>
          </a:p>
          <a:p>
            <a:pPr marL="0" indent="0">
              <a:buNone/>
            </a:pPr>
            <a:endParaRPr lang="en-US" dirty="0"/>
          </a:p>
        </p:txBody>
      </p:sp>
    </p:spTree>
    <p:extLst>
      <p:ext uri="{BB962C8B-B14F-4D97-AF65-F5344CB8AC3E}">
        <p14:creationId xmlns:p14="http://schemas.microsoft.com/office/powerpoint/2010/main" val="378964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Structure of C++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4124061"/>
              </p:ext>
            </p:extLst>
          </p:nvPr>
        </p:nvGraphicFramePr>
        <p:xfrm>
          <a:off x="3503053" y="1545467"/>
          <a:ext cx="3721995" cy="4816695"/>
        </p:xfrm>
        <a:graphic>
          <a:graphicData uri="http://schemas.openxmlformats.org/drawingml/2006/table">
            <a:tbl>
              <a:tblPr firstRow="1" bandRow="1"/>
              <a:tblGrid>
                <a:gridCol w="3721995">
                  <a:extLst>
                    <a:ext uri="{9D8B030D-6E8A-4147-A177-3AD203B41FA5}">
                      <a16:colId xmlns:a16="http://schemas.microsoft.com/office/drawing/2014/main" val="20000"/>
                    </a:ext>
                  </a:extLst>
                </a:gridCol>
              </a:tblGrid>
              <a:tr h="963339">
                <a:tc>
                  <a:txBody>
                    <a:bodyPr/>
                    <a:lstStyle/>
                    <a:p>
                      <a:r>
                        <a:rPr lang="en-US" dirty="0"/>
                        <a:t>             </a:t>
                      </a:r>
                    </a:p>
                    <a:p>
                      <a:r>
                        <a:rPr lang="en-US" dirty="0"/>
                        <a:t>                  Header File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3339">
                <a:tc>
                  <a:txBody>
                    <a:bodyPr/>
                    <a:lstStyle/>
                    <a:p>
                      <a:r>
                        <a:rPr lang="en-US" dirty="0"/>
                        <a:t>          </a:t>
                      </a:r>
                    </a:p>
                    <a:p>
                      <a:r>
                        <a:rPr lang="en-US" dirty="0"/>
                        <a:t>            Global declaration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63339">
                <a:tc>
                  <a:txBody>
                    <a:bodyPr/>
                    <a:lstStyle/>
                    <a:p>
                      <a:r>
                        <a:rPr lang="en-US" dirty="0"/>
                        <a:t>          </a:t>
                      </a:r>
                    </a:p>
                    <a:p>
                      <a:r>
                        <a:rPr lang="en-US" dirty="0"/>
                        <a:t>             Class declaration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63339">
                <a:tc>
                  <a:txBody>
                    <a:bodyPr/>
                    <a:lstStyle/>
                    <a:p>
                      <a:r>
                        <a:rPr lang="en-US" dirty="0"/>
                        <a:t>         </a:t>
                      </a:r>
                    </a:p>
                    <a:p>
                      <a:r>
                        <a:rPr lang="en-US" dirty="0"/>
                        <a:t>            Function definition section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3339">
                <a:tc>
                  <a:txBody>
                    <a:bodyPr/>
                    <a:lstStyle/>
                    <a:p>
                      <a:r>
                        <a:rPr lang="en-US" dirty="0"/>
                        <a:t>            </a:t>
                      </a:r>
                    </a:p>
                    <a:p>
                      <a:r>
                        <a:rPr lang="en-US" dirty="0"/>
                        <a:t>                    Main</a:t>
                      </a:r>
                      <a:r>
                        <a:rPr lang="en-US" baseline="0" dirty="0"/>
                        <a:t> 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317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Header file section :</a:t>
            </a:r>
          </a:p>
        </p:txBody>
      </p:sp>
      <p:sp>
        <p:nvSpPr>
          <p:cNvPr id="3" name="Content Placeholder 2"/>
          <p:cNvSpPr>
            <a:spLocks noGrp="1"/>
          </p:cNvSpPr>
          <p:nvPr>
            <p:ph idx="1"/>
          </p:nvPr>
        </p:nvSpPr>
        <p:spPr/>
        <p:txBody>
          <a:bodyPr/>
          <a:lstStyle/>
          <a:p>
            <a:r>
              <a:rPr lang="en-US" dirty="0"/>
              <a:t> In C++, &lt;</a:t>
            </a:r>
            <a:r>
              <a:rPr lang="en-US" dirty="0" err="1"/>
              <a:t>iostrem.h</a:t>
            </a:r>
            <a:r>
              <a:rPr lang="en-US" dirty="0"/>
              <a:t>&gt; header file is included</a:t>
            </a:r>
          </a:p>
          <a:p>
            <a:r>
              <a:rPr lang="en-US" dirty="0"/>
              <a:t> IO stands for Input-Output</a:t>
            </a:r>
          </a:p>
          <a:p>
            <a:r>
              <a:rPr lang="en-US" dirty="0"/>
              <a:t> C language header files can also be used in C++ program</a:t>
            </a:r>
          </a:p>
        </p:txBody>
      </p:sp>
    </p:spTree>
    <p:extLst>
      <p:ext uri="{BB962C8B-B14F-4D97-AF65-F5344CB8AC3E}">
        <p14:creationId xmlns:p14="http://schemas.microsoft.com/office/powerpoint/2010/main" val="1244835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Global Declaration Section :</a:t>
            </a:r>
          </a:p>
        </p:txBody>
      </p:sp>
      <p:sp>
        <p:nvSpPr>
          <p:cNvPr id="3" name="Content Placeholder 2"/>
          <p:cNvSpPr>
            <a:spLocks noGrp="1"/>
          </p:cNvSpPr>
          <p:nvPr>
            <p:ph idx="1"/>
          </p:nvPr>
        </p:nvSpPr>
        <p:spPr/>
        <p:txBody>
          <a:bodyPr/>
          <a:lstStyle/>
          <a:p>
            <a:r>
              <a:rPr lang="en-US" dirty="0"/>
              <a:t> Global variables are declared</a:t>
            </a:r>
          </a:p>
          <a:p>
            <a:r>
              <a:rPr lang="en-US" dirty="0"/>
              <a:t> That can be used throughout the entire program</a:t>
            </a:r>
          </a:p>
          <a:p>
            <a:r>
              <a:rPr lang="en-US" dirty="0"/>
              <a:t> Optional section</a:t>
            </a:r>
          </a:p>
          <a:p>
            <a:r>
              <a:rPr lang="en-US" dirty="0"/>
              <a:t> Ex : #define PI 3.14, </a:t>
            </a:r>
            <a:r>
              <a:rPr lang="en-US" dirty="0" err="1"/>
              <a:t>int</a:t>
            </a:r>
            <a:r>
              <a:rPr lang="en-US" dirty="0"/>
              <a:t> MAX</a:t>
            </a:r>
          </a:p>
          <a:p>
            <a:endParaRPr lang="en-US" dirty="0"/>
          </a:p>
          <a:p>
            <a:pPr>
              <a:buNone/>
            </a:pPr>
            <a:endParaRPr lang="en-US" dirty="0"/>
          </a:p>
        </p:txBody>
      </p:sp>
    </p:spTree>
    <p:extLst>
      <p:ext uri="{BB962C8B-B14F-4D97-AF65-F5344CB8AC3E}">
        <p14:creationId xmlns:p14="http://schemas.microsoft.com/office/powerpoint/2010/main" val="1181470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Class Declaration Section :</a:t>
            </a:r>
          </a:p>
        </p:txBody>
      </p:sp>
      <p:sp>
        <p:nvSpPr>
          <p:cNvPr id="3" name="Content Placeholder 2"/>
          <p:cNvSpPr>
            <a:spLocks noGrp="1"/>
          </p:cNvSpPr>
          <p:nvPr>
            <p:ph idx="1"/>
          </p:nvPr>
        </p:nvSpPr>
        <p:spPr/>
        <p:txBody>
          <a:bodyPr/>
          <a:lstStyle/>
          <a:p>
            <a:r>
              <a:rPr lang="en-US" dirty="0"/>
              <a:t> User can declare class in this section</a:t>
            </a:r>
          </a:p>
          <a:p>
            <a:r>
              <a:rPr lang="en-US" dirty="0"/>
              <a:t> It is also optional</a:t>
            </a:r>
          </a:p>
          <a:p>
            <a:r>
              <a:rPr lang="en-US" dirty="0"/>
              <a:t> C++ program can also be created without creating class</a:t>
            </a:r>
          </a:p>
          <a:p>
            <a:r>
              <a:rPr lang="en-US" dirty="0"/>
              <a:t>We can declare functions and variables in class</a:t>
            </a:r>
          </a:p>
        </p:txBody>
      </p:sp>
    </p:spTree>
    <p:extLst>
      <p:ext uri="{BB962C8B-B14F-4D97-AF65-F5344CB8AC3E}">
        <p14:creationId xmlns:p14="http://schemas.microsoft.com/office/powerpoint/2010/main" val="96600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Function Definition Section :</a:t>
            </a:r>
          </a:p>
        </p:txBody>
      </p:sp>
      <p:sp>
        <p:nvSpPr>
          <p:cNvPr id="3" name="Content Placeholder 2"/>
          <p:cNvSpPr>
            <a:spLocks noGrp="1"/>
          </p:cNvSpPr>
          <p:nvPr>
            <p:ph idx="1"/>
          </p:nvPr>
        </p:nvSpPr>
        <p:spPr/>
        <p:txBody>
          <a:bodyPr/>
          <a:lstStyle/>
          <a:p>
            <a:r>
              <a:rPr lang="en-US" dirty="0"/>
              <a:t> Function declared in class section, can be defined in this section</a:t>
            </a:r>
          </a:p>
          <a:p>
            <a:r>
              <a:rPr lang="en-US" dirty="0"/>
              <a:t> Optional section</a:t>
            </a:r>
          </a:p>
          <a:p>
            <a:pPr marL="0" indent="0">
              <a:buNone/>
            </a:pPr>
            <a:r>
              <a:rPr lang="en-US" dirty="0"/>
              <a:t> </a:t>
            </a:r>
          </a:p>
        </p:txBody>
      </p:sp>
    </p:spTree>
    <p:extLst>
      <p:ext uri="{BB962C8B-B14F-4D97-AF65-F5344CB8AC3E}">
        <p14:creationId xmlns:p14="http://schemas.microsoft.com/office/powerpoint/2010/main" val="114126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Main Function :</a:t>
            </a:r>
          </a:p>
        </p:txBody>
      </p:sp>
      <p:sp>
        <p:nvSpPr>
          <p:cNvPr id="3" name="Content Placeholder 2"/>
          <p:cNvSpPr>
            <a:spLocks noGrp="1"/>
          </p:cNvSpPr>
          <p:nvPr>
            <p:ph idx="1"/>
          </p:nvPr>
        </p:nvSpPr>
        <p:spPr/>
        <p:txBody>
          <a:bodyPr/>
          <a:lstStyle/>
          <a:p>
            <a:r>
              <a:rPr lang="en-US" dirty="0"/>
              <a:t> Compulsory section</a:t>
            </a:r>
          </a:p>
          <a:p>
            <a:r>
              <a:rPr lang="en-US" dirty="0"/>
              <a:t> Entry point for execution of program</a:t>
            </a:r>
          </a:p>
          <a:p>
            <a:r>
              <a:rPr lang="en-US" dirty="0"/>
              <a:t> In this section, generally, object of the class are created</a:t>
            </a:r>
          </a:p>
          <a:p>
            <a:r>
              <a:rPr lang="en-US" dirty="0"/>
              <a:t> When you run program, OS Calls main function automatically</a:t>
            </a:r>
          </a:p>
          <a:p>
            <a:pPr marL="0" indent="0">
              <a:buNone/>
            </a:pPr>
            <a:endParaRPr lang="en-US" dirty="0"/>
          </a:p>
        </p:txBody>
      </p:sp>
    </p:spTree>
    <p:extLst>
      <p:ext uri="{BB962C8B-B14F-4D97-AF65-F5344CB8AC3E}">
        <p14:creationId xmlns:p14="http://schemas.microsoft.com/office/powerpoint/2010/main" val="106918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Sample Program :</a:t>
            </a:r>
          </a:p>
        </p:txBody>
      </p:sp>
      <p:sp>
        <p:nvSpPr>
          <p:cNvPr id="3" name="Content Placeholder 2"/>
          <p:cNvSpPr>
            <a:spLocks noGrp="1"/>
          </p:cNvSpPr>
          <p:nvPr>
            <p:ph idx="1"/>
          </p:nvPr>
        </p:nvSpPr>
        <p:spPr/>
        <p:txBody>
          <a:bodyPr>
            <a:normAutofit fontScale="92500"/>
          </a:bodyPr>
          <a:lstStyle/>
          <a:p>
            <a:pPr marL="0" indent="0">
              <a:buNone/>
            </a:pPr>
            <a:r>
              <a:rPr lang="en-US" dirty="0"/>
              <a:t>#include&lt;</a:t>
            </a:r>
            <a:r>
              <a:rPr lang="en-US" dirty="0" err="1"/>
              <a:t>iostrem.h</a:t>
            </a:r>
            <a:r>
              <a:rPr lang="en-US" dirty="0"/>
              <a:t>&gt;			demo.cpp</a:t>
            </a:r>
          </a:p>
          <a:p>
            <a:pPr marL="0" indent="0">
              <a:buNone/>
            </a:pPr>
            <a:r>
              <a:rPr lang="en-US" dirty="0"/>
              <a:t>#include&lt;</a:t>
            </a:r>
            <a:r>
              <a:rPr lang="en-US" dirty="0" err="1"/>
              <a:t>conio.h</a:t>
            </a:r>
            <a:r>
              <a:rPr lang="en-US" dirty="0"/>
              <a:t>&gt;			</a:t>
            </a:r>
          </a:p>
          <a:p>
            <a:pPr marL="0" indent="0">
              <a:buNone/>
            </a:pPr>
            <a:r>
              <a:rPr lang="en-US" dirty="0"/>
              <a:t>Void main()				</a:t>
            </a:r>
            <a:r>
              <a:rPr lang="en-US" dirty="0" err="1"/>
              <a:t>cout</a:t>
            </a:r>
            <a:r>
              <a:rPr lang="en-US" dirty="0"/>
              <a:t>-&gt; console output, </a:t>
            </a:r>
            <a:r>
              <a:rPr lang="en-US" dirty="0" err="1"/>
              <a:t>endl</a:t>
            </a:r>
            <a:r>
              <a:rPr lang="en-US" dirty="0"/>
              <a:t>-&gt; end of line</a:t>
            </a:r>
          </a:p>
          <a:p>
            <a:pPr marL="0" indent="0">
              <a:buNone/>
            </a:pPr>
            <a:r>
              <a:rPr lang="en-US" dirty="0"/>
              <a:t>{</a:t>
            </a:r>
          </a:p>
          <a:p>
            <a:pPr marL="0" indent="0">
              <a:buNone/>
            </a:pPr>
            <a:r>
              <a:rPr lang="en-US" dirty="0"/>
              <a:t>	</a:t>
            </a:r>
            <a:r>
              <a:rPr lang="en-US" dirty="0" err="1"/>
              <a:t>clrscr</a:t>
            </a:r>
            <a:r>
              <a:rPr lang="en-US" dirty="0"/>
              <a:t>();</a:t>
            </a:r>
          </a:p>
          <a:p>
            <a:pPr marL="0" indent="0">
              <a:buNone/>
            </a:pPr>
            <a:r>
              <a:rPr lang="en-US" dirty="0"/>
              <a:t>	</a:t>
            </a:r>
            <a:r>
              <a:rPr lang="en-US" dirty="0" err="1"/>
              <a:t>cout</a:t>
            </a:r>
            <a:r>
              <a:rPr lang="en-US" dirty="0"/>
              <a:t>&lt;&lt;“Welcome to C++ program”; 	   // </a:t>
            </a:r>
            <a:r>
              <a:rPr lang="en-US" dirty="0" err="1"/>
              <a:t>printf</a:t>
            </a:r>
            <a:r>
              <a:rPr lang="en-US" dirty="0"/>
              <a:t>(“\n hello”);</a:t>
            </a:r>
          </a:p>
          <a:p>
            <a:pPr marL="0" indent="0">
              <a:buNone/>
            </a:pPr>
            <a:r>
              <a:rPr lang="en-US" dirty="0"/>
              <a:t>	</a:t>
            </a:r>
            <a:r>
              <a:rPr lang="en-US" dirty="0" err="1"/>
              <a:t>cout</a:t>
            </a:r>
            <a:r>
              <a:rPr lang="en-US" dirty="0"/>
              <a:t>&lt;&lt;“Bye”;</a:t>
            </a:r>
          </a:p>
          <a:p>
            <a:pPr marL="0" indent="0">
              <a:buNone/>
            </a:pPr>
            <a:r>
              <a:rPr lang="en-US" dirty="0"/>
              <a:t>	</a:t>
            </a:r>
            <a:r>
              <a:rPr lang="en-US" dirty="0" err="1"/>
              <a:t>getch</a:t>
            </a:r>
            <a:r>
              <a:rPr lang="en-US" dirty="0"/>
              <a:t>();</a:t>
            </a:r>
          </a:p>
          <a:p>
            <a:pPr marL="0" indent="0">
              <a:buNone/>
            </a:pPr>
            <a:r>
              <a:rPr lang="en-US" dirty="0"/>
              <a:t>}</a:t>
            </a:r>
          </a:p>
        </p:txBody>
      </p:sp>
    </p:spTree>
    <p:extLst>
      <p:ext uri="{BB962C8B-B14F-4D97-AF65-F5344CB8AC3E}">
        <p14:creationId xmlns:p14="http://schemas.microsoft.com/office/powerpoint/2010/main" val="234423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 Using Variable :</a:t>
            </a:r>
          </a:p>
        </p:txBody>
      </p:sp>
      <p:sp>
        <p:nvSpPr>
          <p:cNvPr id="3" name="Content Placeholder 2"/>
          <p:cNvSpPr>
            <a:spLocks noGrp="1"/>
          </p:cNvSpPr>
          <p:nvPr>
            <p:ph idx="1"/>
          </p:nvPr>
        </p:nvSpPr>
        <p:spPr/>
        <p:txBody>
          <a:bodyPr>
            <a:normAutofit lnSpcReduction="10000"/>
          </a:bodyPr>
          <a:lstStyle/>
          <a:p>
            <a:pPr>
              <a:buNone/>
            </a:pPr>
            <a:r>
              <a:rPr lang="en-US" dirty="0"/>
              <a:t>#include&lt;</a:t>
            </a:r>
            <a:r>
              <a:rPr lang="en-US" dirty="0" err="1"/>
              <a:t>iostream.h</a:t>
            </a:r>
            <a:r>
              <a:rPr lang="en-US" dirty="0"/>
              <a:t>&gt;</a:t>
            </a:r>
          </a:p>
          <a:p>
            <a:pPr>
              <a:buNone/>
            </a:pPr>
            <a:r>
              <a:rPr lang="en-US" dirty="0"/>
              <a:t>#include&lt;</a:t>
            </a:r>
            <a:r>
              <a:rPr lang="en-US" dirty="0" err="1"/>
              <a:t>conio.h</a:t>
            </a:r>
            <a:r>
              <a:rPr lang="en-US" dirty="0"/>
              <a:t>&gt;</a:t>
            </a:r>
          </a:p>
          <a:p>
            <a:pPr>
              <a:buNone/>
            </a:pPr>
            <a:r>
              <a:rPr lang="en-US" dirty="0"/>
              <a:t>Void main()</a:t>
            </a:r>
          </a:p>
          <a:p>
            <a:pPr>
              <a:buNone/>
            </a:pPr>
            <a:r>
              <a:rPr lang="en-US" dirty="0"/>
              <a:t>{</a:t>
            </a:r>
          </a:p>
          <a:p>
            <a:pPr>
              <a:buNone/>
            </a:pPr>
            <a:r>
              <a:rPr lang="en-US" dirty="0"/>
              <a:t>	char c=‘k’;</a:t>
            </a:r>
          </a:p>
          <a:p>
            <a:pPr>
              <a:buNone/>
            </a:pPr>
            <a:r>
              <a:rPr lang="en-US" dirty="0"/>
              <a:t>	</a:t>
            </a:r>
            <a:r>
              <a:rPr lang="en-US" dirty="0" err="1"/>
              <a:t>cout</a:t>
            </a:r>
            <a:r>
              <a:rPr lang="en-US" dirty="0"/>
              <a:t>&lt;&lt;“value of c is :”&lt;&lt;c; </a:t>
            </a:r>
          </a:p>
          <a:p>
            <a:pPr>
              <a:buNone/>
            </a:pPr>
            <a:r>
              <a:rPr lang="en-US" dirty="0"/>
              <a:t>	</a:t>
            </a:r>
            <a:r>
              <a:rPr lang="en-US" dirty="0" err="1"/>
              <a:t>cout</a:t>
            </a:r>
            <a:r>
              <a:rPr lang="en-US" dirty="0"/>
              <a:t>&lt;&lt;“over”;</a:t>
            </a:r>
          </a:p>
          <a:p>
            <a:pPr>
              <a:buNone/>
            </a:pPr>
            <a:r>
              <a:rPr lang="en-US" dirty="0"/>
              <a:t>	</a:t>
            </a:r>
            <a:r>
              <a:rPr lang="en-US" dirty="0" err="1"/>
              <a:t>getch</a:t>
            </a:r>
            <a:r>
              <a:rPr lang="en-US" dirty="0"/>
              <a:t>();</a:t>
            </a:r>
          </a:p>
          <a:p>
            <a:pPr>
              <a:buNone/>
            </a:pP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 Using Class :</a:t>
            </a:r>
          </a:p>
        </p:txBody>
      </p:sp>
      <p:sp>
        <p:nvSpPr>
          <p:cNvPr id="3" name="Content Placeholder 2"/>
          <p:cNvSpPr>
            <a:spLocks noGrp="1"/>
          </p:cNvSpPr>
          <p:nvPr>
            <p:ph sz="half" idx="1"/>
          </p:nvPr>
        </p:nvSpPr>
        <p:spPr/>
        <p:txBody>
          <a:bodyPr>
            <a:normAutofit fontScale="77500" lnSpcReduction="20000"/>
          </a:bodyPr>
          <a:lstStyle/>
          <a:p>
            <a:pPr>
              <a:buNone/>
            </a:pPr>
            <a:r>
              <a:rPr lang="en-US" dirty="0"/>
              <a:t>#include&lt;</a:t>
            </a:r>
            <a:r>
              <a:rPr lang="en-US" dirty="0" err="1"/>
              <a:t>iostream.h</a:t>
            </a:r>
            <a:r>
              <a:rPr lang="en-US" dirty="0"/>
              <a:t>&gt;</a:t>
            </a:r>
          </a:p>
          <a:p>
            <a:pPr>
              <a:buNone/>
            </a:pPr>
            <a:r>
              <a:rPr lang="en-US" dirty="0"/>
              <a:t>Namespace one;</a:t>
            </a:r>
          </a:p>
          <a:p>
            <a:pPr>
              <a:buNone/>
            </a:pPr>
            <a:r>
              <a:rPr lang="en-US" dirty="0"/>
              <a:t>{</a:t>
            </a:r>
          </a:p>
          <a:p>
            <a:pPr>
              <a:buNone/>
            </a:pPr>
            <a:r>
              <a:rPr lang="en-US" dirty="0"/>
              <a:t>Class </a:t>
            </a:r>
            <a:r>
              <a:rPr lang="en-US" b="1" dirty="0"/>
              <a:t>demo</a:t>
            </a:r>
          </a:p>
          <a:p>
            <a:pPr>
              <a:buNone/>
            </a:pPr>
            <a:r>
              <a:rPr lang="en-US" dirty="0"/>
              <a:t>{</a:t>
            </a:r>
          </a:p>
          <a:p>
            <a:pPr>
              <a:buNone/>
            </a:pPr>
            <a:r>
              <a:rPr lang="en-US" dirty="0"/>
              <a:t>	public:</a:t>
            </a:r>
          </a:p>
          <a:p>
            <a:pPr>
              <a:buNone/>
            </a:pPr>
            <a:r>
              <a:rPr lang="en-US" dirty="0"/>
              <a:t>		string name;</a:t>
            </a:r>
          </a:p>
          <a:p>
            <a:pPr>
              <a:buNone/>
            </a:pPr>
            <a:r>
              <a:rPr lang="en-US" dirty="0"/>
              <a:t>		void </a:t>
            </a:r>
            <a:r>
              <a:rPr lang="en-US" dirty="0" err="1"/>
              <a:t>printname</a:t>
            </a:r>
            <a:r>
              <a:rPr lang="en-US" dirty="0"/>
              <a:t>()</a:t>
            </a:r>
          </a:p>
          <a:p>
            <a:pPr>
              <a:buNone/>
            </a:pPr>
            <a:r>
              <a:rPr lang="en-US" dirty="0"/>
              <a:t>		{</a:t>
            </a:r>
          </a:p>
          <a:p>
            <a:pPr>
              <a:buNone/>
            </a:pPr>
            <a:r>
              <a:rPr lang="en-US" dirty="0"/>
              <a:t>		</a:t>
            </a:r>
            <a:r>
              <a:rPr lang="en-US" dirty="0" err="1"/>
              <a:t>cout</a:t>
            </a:r>
            <a:r>
              <a:rPr lang="en-US" dirty="0"/>
              <a:t>&lt;&lt;“Name is :”&lt;&lt;name;</a:t>
            </a:r>
          </a:p>
          <a:p>
            <a:pPr>
              <a:buNone/>
            </a:pPr>
            <a:r>
              <a:rPr lang="en-US" dirty="0"/>
              <a:t>		}</a:t>
            </a:r>
          </a:p>
          <a:p>
            <a:pPr>
              <a:buNone/>
            </a:pPr>
            <a:r>
              <a:rPr lang="en-US" dirty="0"/>
              <a:t>};</a:t>
            </a:r>
          </a:p>
          <a:p>
            <a:pPr>
              <a:buNone/>
            </a:pPr>
            <a:endParaRPr lang="en-US" dirty="0"/>
          </a:p>
        </p:txBody>
      </p:sp>
      <p:sp>
        <p:nvSpPr>
          <p:cNvPr id="4" name="Content Placeholder 3"/>
          <p:cNvSpPr>
            <a:spLocks noGrp="1"/>
          </p:cNvSpPr>
          <p:nvPr>
            <p:ph sz="half" idx="2"/>
          </p:nvPr>
        </p:nvSpPr>
        <p:spPr/>
        <p:txBody>
          <a:bodyPr>
            <a:normAutofit fontScale="77500" lnSpcReduction="20000"/>
          </a:bodyPr>
          <a:lstStyle/>
          <a:p>
            <a:pPr>
              <a:buNone/>
            </a:pPr>
            <a:r>
              <a:rPr lang="en-US" dirty="0"/>
              <a:t>Void main()</a:t>
            </a:r>
          </a:p>
          <a:p>
            <a:pPr>
              <a:buNone/>
            </a:pPr>
            <a:r>
              <a:rPr lang="en-US" dirty="0"/>
              <a:t>{</a:t>
            </a:r>
          </a:p>
          <a:p>
            <a:pPr>
              <a:buNone/>
            </a:pPr>
            <a:r>
              <a:rPr lang="en-US" dirty="0"/>
              <a:t>	</a:t>
            </a:r>
            <a:r>
              <a:rPr lang="en-US" b="1" dirty="0"/>
              <a:t>demo</a:t>
            </a:r>
            <a:r>
              <a:rPr lang="en-US" dirty="0"/>
              <a:t> d;</a:t>
            </a:r>
          </a:p>
          <a:p>
            <a:pPr>
              <a:buNone/>
            </a:pPr>
            <a:r>
              <a:rPr lang="en-US" dirty="0"/>
              <a:t>	d.name=“</a:t>
            </a:r>
            <a:r>
              <a:rPr lang="en-US" dirty="0" err="1"/>
              <a:t>kamani</a:t>
            </a:r>
            <a:r>
              <a:rPr lang="en-US" dirty="0"/>
              <a:t> college”;</a:t>
            </a:r>
          </a:p>
          <a:p>
            <a:pPr>
              <a:buNone/>
            </a:pPr>
            <a:r>
              <a:rPr lang="en-US" dirty="0"/>
              <a:t>	</a:t>
            </a:r>
            <a:r>
              <a:rPr lang="en-US" dirty="0" err="1"/>
              <a:t>d.printname</a:t>
            </a:r>
            <a:r>
              <a:rPr lang="en-US" dirty="0"/>
              <a:t>();</a:t>
            </a:r>
          </a:p>
          <a:p>
            <a:pPr>
              <a:buNone/>
            </a:pPr>
            <a:r>
              <a:rPr lang="en-US" dirty="0"/>
              <a:t>}</a:t>
            </a:r>
          </a:p>
          <a:p>
            <a:pPr>
              <a:buNone/>
            </a:pPr>
            <a:r>
              <a:rPr lang="en-US" dirty="0"/>
              <a:t>}</a:t>
            </a:r>
          </a:p>
          <a:p>
            <a:pPr>
              <a:buNone/>
            </a:pPr>
            <a:r>
              <a:rPr lang="en-US" dirty="0"/>
              <a:t>Namespace two;</a:t>
            </a:r>
          </a:p>
          <a:p>
            <a:pPr>
              <a:buNone/>
            </a:pPr>
            <a:r>
              <a:rPr lang="en-US" dirty="0"/>
              <a:t>Class demo;</a:t>
            </a:r>
          </a:p>
          <a:p>
            <a:pPr>
              <a:buNone/>
            </a:pPr>
            <a:r>
              <a:rPr lang="en-US" dirty="0"/>
              <a:t>Name is : </a:t>
            </a:r>
            <a:r>
              <a:rPr lang="en-US" dirty="0" err="1"/>
              <a:t>kamani</a:t>
            </a:r>
            <a:r>
              <a:rPr lang="en-US" dirty="0"/>
              <a:t> college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Input/Output</a:t>
            </a:r>
            <a:r>
              <a:rPr lang="en-US" b="1" u="sng" dirty="0"/>
              <a:t> Operators :</a:t>
            </a:r>
          </a:p>
        </p:txBody>
      </p:sp>
      <p:sp>
        <p:nvSpPr>
          <p:cNvPr id="3" name="Content Placeholder 2"/>
          <p:cNvSpPr>
            <a:spLocks noGrp="1"/>
          </p:cNvSpPr>
          <p:nvPr>
            <p:ph idx="1"/>
          </p:nvPr>
        </p:nvSpPr>
        <p:spPr>
          <a:xfrm>
            <a:off x="825137" y="1825625"/>
            <a:ext cx="10515600" cy="4351338"/>
          </a:xfrm>
        </p:spPr>
        <p:txBody>
          <a:bodyPr>
            <a:normAutofit fontScale="92500" lnSpcReduction="10000"/>
          </a:bodyPr>
          <a:lstStyle/>
          <a:p>
            <a:r>
              <a:rPr lang="en-US" dirty="0"/>
              <a:t> The input operator is used to take input from user and the output operator is used to display something on output screen. </a:t>
            </a:r>
          </a:p>
          <a:p>
            <a:r>
              <a:rPr lang="en-US" dirty="0"/>
              <a:t> </a:t>
            </a:r>
            <a:r>
              <a:rPr lang="en-US" dirty="0" err="1"/>
              <a:t>cout</a:t>
            </a:r>
            <a:r>
              <a:rPr lang="en-US" dirty="0"/>
              <a:t> statement is used to print output. </a:t>
            </a:r>
          </a:p>
          <a:p>
            <a:r>
              <a:rPr lang="en-US" dirty="0"/>
              <a:t> The &lt;&lt; operator used with </a:t>
            </a:r>
            <a:r>
              <a:rPr lang="en-US" dirty="0" err="1"/>
              <a:t>cout</a:t>
            </a:r>
            <a:r>
              <a:rPr lang="en-US" dirty="0"/>
              <a:t> is known as </a:t>
            </a:r>
            <a:r>
              <a:rPr lang="en-US" b="1" dirty="0"/>
              <a:t>Insertion</a:t>
            </a:r>
            <a:r>
              <a:rPr lang="en-US" dirty="0"/>
              <a:t> operator because it inserts the text or value of variable passed with it. </a:t>
            </a:r>
          </a:p>
          <a:p>
            <a:endParaRPr lang="en-US" dirty="0"/>
          </a:p>
          <a:p>
            <a:pPr>
              <a:buNone/>
            </a:pPr>
            <a:r>
              <a:rPr lang="en-US" dirty="0"/>
              <a:t>								         Screen</a:t>
            </a:r>
          </a:p>
          <a:p>
            <a:endParaRPr lang="en-US" dirty="0"/>
          </a:p>
          <a:p>
            <a:endParaRPr lang="en-US" dirty="0"/>
          </a:p>
          <a:p>
            <a:pPr>
              <a:buNone/>
            </a:pPr>
            <a:r>
              <a:rPr lang="en-US" dirty="0"/>
              <a:t> 	      Text or variable                    &lt;&lt;                             	</a:t>
            </a:r>
            <a:r>
              <a:rPr lang="en-US" dirty="0" err="1"/>
              <a:t>Cout</a:t>
            </a:r>
            <a:endParaRPr lang="en-US" dirty="0"/>
          </a:p>
        </p:txBody>
      </p:sp>
      <p:sp>
        <p:nvSpPr>
          <p:cNvPr id="4" name="Rectangle 3"/>
          <p:cNvSpPr/>
          <p:nvPr/>
        </p:nvSpPr>
        <p:spPr>
          <a:xfrm>
            <a:off x="1436914" y="5394960"/>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23908" y="4175759"/>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32617" y="5451566"/>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85063" y="5408022"/>
            <a:ext cx="1554480" cy="666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3"/>
          </p:cNvCxnSpPr>
          <p:nvPr/>
        </p:nvCxnSpPr>
        <p:spPr>
          <a:xfrm>
            <a:off x="3775166" y="5754189"/>
            <a:ext cx="809897" cy="6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6"/>
          </p:cNvCxnSpPr>
          <p:nvPr/>
        </p:nvCxnSpPr>
        <p:spPr>
          <a:xfrm flipV="1">
            <a:off x="6139543" y="5719355"/>
            <a:ext cx="1219201" cy="21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8056517" y="5171803"/>
            <a:ext cx="550818" cy="4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pPr marL="0" indent="0">
              <a:buNone/>
            </a:pPr>
            <a:r>
              <a:rPr lang="en-US" dirty="0"/>
              <a:t>															        Global Data</a:t>
            </a:r>
          </a:p>
          <a:p>
            <a:pPr marL="0" indent="0">
              <a:buNone/>
            </a:pPr>
            <a:r>
              <a:rPr lang="en-US" dirty="0"/>
              <a:t>				          (Variables)</a:t>
            </a:r>
          </a:p>
          <a:p>
            <a:pPr marL="0" indent="0">
              <a:buNone/>
            </a:pPr>
            <a:endParaRPr lang="en-US" dirty="0"/>
          </a:p>
          <a:p>
            <a:pPr marL="0" indent="0">
              <a:buNone/>
            </a:pPr>
            <a:endParaRPr lang="en-US" dirty="0"/>
          </a:p>
          <a:p>
            <a:pPr marL="0" indent="0">
              <a:buNone/>
            </a:pPr>
            <a:endParaRPr lang="en-US" dirty="0"/>
          </a:p>
          <a:p>
            <a:pPr marL="0" indent="0">
              <a:buNone/>
            </a:pPr>
            <a:r>
              <a:rPr lang="en-US" dirty="0"/>
              <a:t>	       Function 1		 Function 2		    Function 3</a:t>
            </a:r>
          </a:p>
          <a:p>
            <a:pPr marL="0" indent="0">
              <a:buNone/>
            </a:pPr>
            <a:endParaRPr lang="en-US" dirty="0"/>
          </a:p>
          <a:p>
            <a:pPr marL="0" indent="0">
              <a:buNone/>
            </a:pPr>
            <a:r>
              <a:rPr lang="en-US" dirty="0"/>
              <a:t>                 Local Variables	          Local Variables	   Local Variables</a:t>
            </a:r>
          </a:p>
          <a:p>
            <a:pPr marL="0" indent="0">
              <a:buNone/>
            </a:pPr>
            <a:endParaRPr lang="en-US" dirty="0"/>
          </a:p>
        </p:txBody>
      </p:sp>
      <p:sp>
        <p:nvSpPr>
          <p:cNvPr id="4" name="Rectangle 3"/>
          <p:cNvSpPr/>
          <p:nvPr/>
        </p:nvSpPr>
        <p:spPr>
          <a:xfrm>
            <a:off x="4829577" y="1146220"/>
            <a:ext cx="2665927" cy="1416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92360" y="3739770"/>
            <a:ext cx="2382591"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63650" y="4610637"/>
            <a:ext cx="2382591"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65313" y="3751743"/>
            <a:ext cx="2382591"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5313" y="4610636"/>
            <a:ext cx="2382591"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96677" y="3751743"/>
            <a:ext cx="2385274"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09556" y="4610636"/>
            <a:ext cx="2382591" cy="68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3837904" y="2562896"/>
            <a:ext cx="1275009" cy="1030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55834" y="2588652"/>
            <a:ext cx="6706" cy="1098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79594" y="2562896"/>
            <a:ext cx="1378575" cy="1098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372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Input Operator :</a:t>
            </a:r>
          </a:p>
        </p:txBody>
      </p:sp>
      <p:sp>
        <p:nvSpPr>
          <p:cNvPr id="3" name="Content Placeholder 2"/>
          <p:cNvSpPr>
            <a:spLocks noGrp="1"/>
          </p:cNvSpPr>
          <p:nvPr>
            <p:ph idx="1"/>
          </p:nvPr>
        </p:nvSpPr>
        <p:spPr/>
        <p:txBody>
          <a:bodyPr/>
          <a:lstStyle/>
          <a:p>
            <a:r>
              <a:rPr lang="en-US" dirty="0"/>
              <a:t> To take some input from keyboard, </a:t>
            </a:r>
            <a:r>
              <a:rPr lang="en-US" dirty="0" err="1"/>
              <a:t>cin</a:t>
            </a:r>
            <a:r>
              <a:rPr lang="en-US" dirty="0"/>
              <a:t> is used </a:t>
            </a:r>
          </a:p>
          <a:p>
            <a:r>
              <a:rPr lang="en-US" dirty="0"/>
              <a:t> The symbol is &gt;&gt; that is known as </a:t>
            </a:r>
            <a:r>
              <a:rPr lang="en-US" b="1" dirty="0"/>
              <a:t>Extraction</a:t>
            </a:r>
            <a:r>
              <a:rPr lang="en-US" dirty="0"/>
              <a:t> operator.</a:t>
            </a:r>
          </a:p>
          <a:p>
            <a:r>
              <a:rPr lang="en-US" dirty="0"/>
              <a:t> It extracts the value entered through the keyboard</a:t>
            </a:r>
          </a:p>
          <a:p>
            <a:endParaRPr lang="en-US" dirty="0"/>
          </a:p>
          <a:p>
            <a:pPr lvl="1">
              <a:buNone/>
            </a:pPr>
            <a:r>
              <a:rPr lang="en-US" dirty="0"/>
              <a:t>		</a:t>
            </a:r>
            <a:r>
              <a:rPr lang="en-US" dirty="0" err="1"/>
              <a:t>Cin</a:t>
            </a:r>
            <a:r>
              <a:rPr lang="en-US" dirty="0"/>
              <a:t>			       &gt;&gt;		         Variable Value</a:t>
            </a:r>
          </a:p>
          <a:p>
            <a:pPr>
              <a:buNone/>
            </a:pPr>
            <a:r>
              <a:rPr lang="en-US" dirty="0"/>
              <a:t>																			</a:t>
            </a:r>
          </a:p>
          <a:p>
            <a:pPr>
              <a:buNone/>
            </a:pPr>
            <a:r>
              <a:rPr lang="en-US" dirty="0"/>
              <a:t>         Keyboard</a:t>
            </a:r>
          </a:p>
          <a:p>
            <a:pPr>
              <a:buNone/>
            </a:pPr>
            <a:endParaRPr lang="en-US" dirty="0"/>
          </a:p>
        </p:txBody>
      </p:sp>
      <p:sp>
        <p:nvSpPr>
          <p:cNvPr id="4" name="Rectangle 3"/>
          <p:cNvSpPr/>
          <p:nvPr/>
        </p:nvSpPr>
        <p:spPr>
          <a:xfrm>
            <a:off x="1267097" y="3605349"/>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75269" y="3574868"/>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71451" y="5164183"/>
            <a:ext cx="2338252"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89120" y="3644536"/>
            <a:ext cx="1554480" cy="666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618411" y="3925389"/>
            <a:ext cx="809897" cy="6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6"/>
            <a:endCxn id="5" idx="1"/>
          </p:cNvCxnSpPr>
          <p:nvPr/>
        </p:nvCxnSpPr>
        <p:spPr>
          <a:xfrm flipV="1">
            <a:off x="5943600" y="3934097"/>
            <a:ext cx="831669" cy="435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819003" y="4777740"/>
            <a:ext cx="777240" cy="261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&gt;&gt; scans some value through keyboard and it works like…</a:t>
            </a:r>
          </a:p>
          <a:p>
            <a:r>
              <a:rPr lang="en-US" dirty="0"/>
              <a:t> </a:t>
            </a:r>
            <a:r>
              <a:rPr lang="en-US" dirty="0" err="1"/>
              <a:t>cin</a:t>
            </a:r>
            <a:r>
              <a:rPr lang="en-US" dirty="0"/>
              <a:t> &gt;&gt; </a:t>
            </a:r>
            <a:r>
              <a:rPr lang="en-US" dirty="0" err="1"/>
              <a:t>var_name</a:t>
            </a:r>
            <a:r>
              <a:rPr lang="en-US" dirty="0"/>
              <a:t>;</a:t>
            </a:r>
          </a:p>
          <a:p>
            <a:r>
              <a:rPr lang="en-US" dirty="0"/>
              <a:t> The value you entered is stored in this variable</a:t>
            </a:r>
          </a:p>
          <a:p>
            <a:r>
              <a:rPr lang="en-US" dirty="0"/>
              <a:t> We can also give multiple values like,</a:t>
            </a:r>
          </a:p>
          <a:p>
            <a:r>
              <a:rPr lang="en-US" dirty="0"/>
              <a:t> </a:t>
            </a:r>
            <a:r>
              <a:rPr lang="en-US" dirty="0" err="1"/>
              <a:t>cin</a:t>
            </a:r>
            <a:r>
              <a:rPr lang="en-US" dirty="0"/>
              <a:t>&gt;&gt;var1&gt;&gt;var2;</a:t>
            </a:r>
          </a:p>
          <a:p>
            <a:r>
              <a:rPr lang="en-US" dirty="0"/>
              <a:t> </a:t>
            </a:r>
            <a:r>
              <a:rPr lang="en-US" dirty="0" err="1"/>
              <a:t>cin</a:t>
            </a:r>
            <a:r>
              <a:rPr lang="en-US" dirty="0"/>
              <a:t>&gt;&gt;a&gt;&gt;b;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Simple example :</a:t>
            </a:r>
          </a:p>
        </p:txBody>
      </p:sp>
      <p:sp>
        <p:nvSpPr>
          <p:cNvPr id="3" name="Content Placeholder 2"/>
          <p:cNvSpPr>
            <a:spLocks noGrp="1"/>
          </p:cNvSpPr>
          <p:nvPr>
            <p:ph idx="1"/>
          </p:nvPr>
        </p:nvSpPr>
        <p:spPr/>
        <p:txBody>
          <a:bodyPr>
            <a:normAutofit fontScale="85000" lnSpcReduction="20000"/>
          </a:bodyPr>
          <a:lstStyle/>
          <a:p>
            <a:pPr>
              <a:buNone/>
            </a:pPr>
            <a:r>
              <a:rPr lang="en-US" dirty="0"/>
              <a:t>#include&lt;</a:t>
            </a:r>
            <a:r>
              <a:rPr lang="en-US" dirty="0" err="1"/>
              <a:t>iostream.h</a:t>
            </a:r>
            <a:r>
              <a:rPr lang="en-US" dirty="0"/>
              <a:t>&gt;</a:t>
            </a:r>
          </a:p>
          <a:p>
            <a:pPr>
              <a:buNone/>
            </a:pPr>
            <a:r>
              <a:rPr lang="en-US" dirty="0"/>
              <a:t>Void main()</a:t>
            </a:r>
          </a:p>
          <a:p>
            <a:pPr>
              <a:buNone/>
            </a:pPr>
            <a:r>
              <a:rPr lang="en-US" dirty="0"/>
              <a:t>{</a:t>
            </a:r>
          </a:p>
          <a:p>
            <a:pPr>
              <a:buNone/>
            </a:pPr>
            <a:r>
              <a:rPr lang="en-US" dirty="0"/>
              <a:t>	</a:t>
            </a:r>
            <a:r>
              <a:rPr lang="en-US" dirty="0" err="1"/>
              <a:t>int</a:t>
            </a:r>
            <a:r>
              <a:rPr lang="en-US" dirty="0"/>
              <a:t> </a:t>
            </a:r>
            <a:r>
              <a:rPr lang="en-US" dirty="0" err="1"/>
              <a:t>a,b,c</a:t>
            </a:r>
            <a:r>
              <a:rPr lang="en-US" dirty="0"/>
              <a:t>;</a:t>
            </a:r>
          </a:p>
          <a:p>
            <a:pPr>
              <a:buNone/>
            </a:pPr>
            <a:r>
              <a:rPr lang="en-US" dirty="0"/>
              <a:t>	</a:t>
            </a:r>
            <a:r>
              <a:rPr lang="en-US" dirty="0" err="1"/>
              <a:t>cout</a:t>
            </a:r>
            <a:r>
              <a:rPr lang="en-US" dirty="0"/>
              <a:t>&lt;&lt;“Enter a”&lt;&lt;</a:t>
            </a:r>
            <a:r>
              <a:rPr lang="en-US" dirty="0" err="1"/>
              <a:t>endl</a:t>
            </a:r>
            <a:r>
              <a:rPr lang="en-US" dirty="0"/>
              <a:t>;</a:t>
            </a:r>
          </a:p>
          <a:p>
            <a:pPr>
              <a:buNone/>
            </a:pPr>
            <a:r>
              <a:rPr lang="en-US" dirty="0"/>
              <a:t>	</a:t>
            </a:r>
            <a:r>
              <a:rPr lang="en-US" dirty="0" err="1"/>
              <a:t>cin</a:t>
            </a:r>
            <a:r>
              <a:rPr lang="en-US" dirty="0"/>
              <a:t>&gt;&gt;a;	//10</a:t>
            </a:r>
          </a:p>
          <a:p>
            <a:pPr>
              <a:buNone/>
            </a:pPr>
            <a:r>
              <a:rPr lang="en-US" dirty="0"/>
              <a:t>	</a:t>
            </a:r>
            <a:r>
              <a:rPr lang="en-US" dirty="0" err="1"/>
              <a:t>cout</a:t>
            </a:r>
            <a:r>
              <a:rPr lang="en-US" dirty="0"/>
              <a:t>&lt;&lt;“Enter b”&lt;&lt;</a:t>
            </a:r>
            <a:r>
              <a:rPr lang="en-US" dirty="0" err="1"/>
              <a:t>endl</a:t>
            </a:r>
            <a:r>
              <a:rPr lang="en-US" dirty="0"/>
              <a:t>;</a:t>
            </a:r>
          </a:p>
          <a:p>
            <a:pPr>
              <a:buNone/>
            </a:pPr>
            <a:r>
              <a:rPr lang="en-US" dirty="0"/>
              <a:t>	</a:t>
            </a:r>
            <a:r>
              <a:rPr lang="en-US" dirty="0" err="1"/>
              <a:t>cin</a:t>
            </a:r>
            <a:r>
              <a:rPr lang="en-US" dirty="0"/>
              <a:t>&gt;&gt;b;	//20</a:t>
            </a:r>
          </a:p>
          <a:p>
            <a:pPr>
              <a:buNone/>
            </a:pPr>
            <a:r>
              <a:rPr lang="en-US" dirty="0"/>
              <a:t>	c=</a:t>
            </a:r>
            <a:r>
              <a:rPr lang="en-US" dirty="0" err="1"/>
              <a:t>a+b</a:t>
            </a:r>
            <a:r>
              <a:rPr lang="en-US" dirty="0"/>
              <a:t>;	//30</a:t>
            </a:r>
          </a:p>
          <a:p>
            <a:pPr>
              <a:buNone/>
            </a:pPr>
            <a:r>
              <a:rPr lang="en-US" dirty="0"/>
              <a:t>	</a:t>
            </a:r>
            <a:r>
              <a:rPr lang="en-US" dirty="0" err="1"/>
              <a:t>cout</a:t>
            </a:r>
            <a:r>
              <a:rPr lang="en-US" dirty="0"/>
              <a:t>&lt;&lt;“Addition of a and b is”&lt;&lt;c;</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 to Namespace :</a:t>
            </a:r>
          </a:p>
        </p:txBody>
      </p:sp>
      <p:sp>
        <p:nvSpPr>
          <p:cNvPr id="3" name="Content Placeholder 2"/>
          <p:cNvSpPr>
            <a:spLocks noGrp="1"/>
          </p:cNvSpPr>
          <p:nvPr>
            <p:ph idx="1"/>
          </p:nvPr>
        </p:nvSpPr>
        <p:spPr/>
        <p:txBody>
          <a:bodyPr>
            <a:normAutofit fontScale="92500" lnSpcReduction="10000"/>
          </a:bodyPr>
          <a:lstStyle/>
          <a:p>
            <a:r>
              <a:rPr lang="en-US" dirty="0"/>
              <a:t> Problem regarding same file name and folder</a:t>
            </a:r>
          </a:p>
          <a:p>
            <a:r>
              <a:rPr lang="en-US" dirty="0"/>
              <a:t> Namespace is collection or container of classes</a:t>
            </a:r>
          </a:p>
          <a:p>
            <a:r>
              <a:rPr lang="en-US" dirty="0"/>
              <a:t> You can add class, functions, variables etc code in a namespace to create a useful of related code</a:t>
            </a:r>
          </a:p>
          <a:p>
            <a:r>
              <a:rPr lang="en-US" dirty="0"/>
              <a:t> You can also create another namespace and add classes, functions, variables with same name of old namespace name without clash. </a:t>
            </a:r>
          </a:p>
          <a:p>
            <a:r>
              <a:rPr lang="en-US" dirty="0"/>
              <a:t> Syntax :	namespace </a:t>
            </a:r>
            <a:r>
              <a:rPr lang="en-US" dirty="0" err="1"/>
              <a:t>namespace_name</a:t>
            </a:r>
            <a:endParaRPr lang="en-US" dirty="0"/>
          </a:p>
          <a:p>
            <a:pPr>
              <a:buNone/>
            </a:pPr>
            <a:r>
              <a:rPr lang="en-US" dirty="0"/>
              <a:t>			{</a:t>
            </a:r>
          </a:p>
          <a:p>
            <a:pPr>
              <a:buNone/>
            </a:pPr>
            <a:r>
              <a:rPr lang="en-US" dirty="0"/>
              <a:t>				class demo</a:t>
            </a:r>
          </a:p>
          <a:p>
            <a:pPr>
              <a:buNone/>
            </a:pP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To use class or function or both from the namespace, you have to include a statement ,</a:t>
            </a:r>
          </a:p>
          <a:p>
            <a:pPr>
              <a:buNone/>
            </a:pPr>
            <a:r>
              <a:rPr lang="en-US" dirty="0"/>
              <a:t>	using namespace </a:t>
            </a:r>
            <a:r>
              <a:rPr lang="en-US" dirty="0" err="1"/>
              <a:t>namespace_name</a:t>
            </a:r>
            <a:r>
              <a:rPr lang="en-US" dirty="0"/>
              <a:t>;</a:t>
            </a:r>
          </a:p>
          <a:p>
            <a:pPr>
              <a:buNone/>
            </a:pPr>
            <a:r>
              <a:rPr lang="en-US" dirty="0"/>
              <a:t>	</a:t>
            </a:r>
          </a:p>
          <a:p>
            <a:pPr>
              <a:buNone/>
            </a:pPr>
            <a:r>
              <a:rPr lang="en-US" dirty="0"/>
              <a:t>Ex : Using namespace std;</a:t>
            </a:r>
          </a:p>
          <a:p>
            <a:pPr>
              <a:buNone/>
            </a:pPr>
            <a:endParaRPr lang="en-US" dirty="0"/>
          </a:p>
          <a:p>
            <a:r>
              <a:rPr lang="en-US" dirty="0"/>
              <a:t> Namespace concept will not work on Turbo C++ editor.</a:t>
            </a:r>
          </a:p>
          <a:p>
            <a:r>
              <a:rPr lang="en-US" dirty="0"/>
              <a:t> dev 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Tokens :</a:t>
            </a:r>
          </a:p>
        </p:txBody>
      </p:sp>
      <p:sp>
        <p:nvSpPr>
          <p:cNvPr id="3" name="Content Placeholder 2"/>
          <p:cNvSpPr>
            <a:spLocks noGrp="1"/>
          </p:cNvSpPr>
          <p:nvPr>
            <p:ph idx="1"/>
          </p:nvPr>
        </p:nvSpPr>
        <p:spPr/>
        <p:txBody>
          <a:bodyPr/>
          <a:lstStyle/>
          <a:p>
            <a:r>
              <a:rPr lang="en-US" dirty="0"/>
              <a:t> Tokens can be divided into following categories :</a:t>
            </a:r>
          </a:p>
          <a:p>
            <a:r>
              <a:rPr lang="en-US" dirty="0"/>
              <a:t> Keywords</a:t>
            </a:r>
          </a:p>
          <a:p>
            <a:r>
              <a:rPr lang="en-US" dirty="0"/>
              <a:t> Identifiers</a:t>
            </a:r>
          </a:p>
          <a:p>
            <a:r>
              <a:rPr lang="en-US" dirty="0"/>
              <a:t> Constants</a:t>
            </a:r>
          </a:p>
          <a:p>
            <a:r>
              <a:rPr lang="en-US" dirty="0"/>
              <a:t> Operators</a:t>
            </a:r>
          </a:p>
          <a:p>
            <a:r>
              <a:rPr lang="en-US" dirty="0"/>
              <a:t> Strings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Keywords :</a:t>
            </a:r>
          </a:p>
        </p:txBody>
      </p:sp>
      <p:sp>
        <p:nvSpPr>
          <p:cNvPr id="3" name="Content Placeholder 2"/>
          <p:cNvSpPr>
            <a:spLocks noGrp="1"/>
          </p:cNvSpPr>
          <p:nvPr>
            <p:ph idx="1"/>
          </p:nvPr>
        </p:nvSpPr>
        <p:spPr/>
        <p:txBody>
          <a:bodyPr/>
          <a:lstStyle/>
          <a:p>
            <a:r>
              <a:rPr lang="en-US" dirty="0"/>
              <a:t> Reserved identifiers of C++ that have some specific meaning</a:t>
            </a:r>
          </a:p>
          <a:p>
            <a:r>
              <a:rPr lang="en-US" dirty="0"/>
              <a:t> You cannot use any keyword name as variable or function or even class and object</a:t>
            </a:r>
          </a:p>
          <a:p>
            <a:r>
              <a:rPr lang="en-US" dirty="0"/>
              <a:t> Approx 48 keywords are available in C++</a:t>
            </a:r>
          </a:p>
          <a:p>
            <a:r>
              <a:rPr lang="en-US" dirty="0"/>
              <a:t> Ex : if, for, case, break, continue, return, class, </a:t>
            </a:r>
            <a:r>
              <a:rPr lang="en-US" dirty="0" err="1"/>
              <a:t>struct</a:t>
            </a:r>
            <a:r>
              <a:rPr lang="en-US" dirty="0"/>
              <a:t>, switch, case,        	char, </a:t>
            </a:r>
            <a:r>
              <a:rPr lang="en-US" dirty="0" err="1"/>
              <a:t>int</a:t>
            </a:r>
            <a:r>
              <a:rPr lang="en-US" dirty="0"/>
              <a:t>, float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Identifiers :</a:t>
            </a:r>
          </a:p>
        </p:txBody>
      </p:sp>
      <p:sp>
        <p:nvSpPr>
          <p:cNvPr id="3" name="Content Placeholder 2"/>
          <p:cNvSpPr>
            <a:spLocks noGrp="1"/>
          </p:cNvSpPr>
          <p:nvPr>
            <p:ph idx="1"/>
          </p:nvPr>
        </p:nvSpPr>
        <p:spPr/>
        <p:txBody>
          <a:bodyPr/>
          <a:lstStyle/>
          <a:p>
            <a:r>
              <a:rPr lang="en-US" dirty="0"/>
              <a:t> It is a name given to variable, function, class, structure, union, object to identify it in a program</a:t>
            </a:r>
          </a:p>
          <a:p>
            <a:r>
              <a:rPr lang="en-US" dirty="0"/>
              <a:t> We can give name to identifiers but with some rules :</a:t>
            </a:r>
          </a:p>
          <a:p>
            <a:pPr lvl="1"/>
            <a:r>
              <a:rPr lang="en-US" dirty="0"/>
              <a:t> Keywords cannot be used as identifiers</a:t>
            </a:r>
          </a:p>
          <a:p>
            <a:pPr lvl="1"/>
            <a:r>
              <a:rPr lang="en-US" dirty="0"/>
              <a:t> White space is not allowed</a:t>
            </a:r>
          </a:p>
          <a:p>
            <a:pPr lvl="1"/>
            <a:r>
              <a:rPr lang="en-US" dirty="0"/>
              <a:t> No any special symbol except underscore ( _ ) is allowed</a:t>
            </a:r>
          </a:p>
          <a:p>
            <a:pPr lvl="1"/>
            <a:r>
              <a:rPr lang="en-US" dirty="0"/>
              <a:t> Digits are allowed but should not start with it</a:t>
            </a:r>
          </a:p>
          <a:p>
            <a:pPr lvl="1"/>
            <a:r>
              <a:rPr lang="en-US" dirty="0"/>
              <a:t> Uppercase and lowercase letters are different</a:t>
            </a:r>
          </a:p>
          <a:p>
            <a:pPr lvl="1"/>
            <a:endParaRPr lang="en-US" dirty="0"/>
          </a:p>
          <a:p>
            <a:pPr lvl="1">
              <a:buNone/>
            </a:pP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Constants :</a:t>
            </a:r>
          </a:p>
        </p:txBody>
      </p:sp>
      <p:sp>
        <p:nvSpPr>
          <p:cNvPr id="3" name="Content Placeholder 2"/>
          <p:cNvSpPr>
            <a:spLocks noGrp="1"/>
          </p:cNvSpPr>
          <p:nvPr>
            <p:ph idx="1"/>
          </p:nvPr>
        </p:nvSpPr>
        <p:spPr/>
        <p:txBody>
          <a:bodyPr/>
          <a:lstStyle/>
          <a:p>
            <a:r>
              <a:rPr lang="en-US" dirty="0"/>
              <a:t> Constants are fixed values that should not be changed throughout the program execution</a:t>
            </a:r>
          </a:p>
          <a:p>
            <a:pPr>
              <a:buNone/>
            </a:pPr>
            <a:r>
              <a:rPr lang="en-US" dirty="0"/>
              <a:t> </a:t>
            </a:r>
          </a:p>
          <a:p>
            <a:r>
              <a:rPr lang="en-US" dirty="0"/>
              <a:t> Constants can be of any data type like integer, float, char or string</a:t>
            </a:r>
          </a:p>
          <a:p>
            <a:pPr>
              <a:buNone/>
            </a:pP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Operators :</a:t>
            </a:r>
          </a:p>
        </p:txBody>
      </p:sp>
      <p:sp>
        <p:nvSpPr>
          <p:cNvPr id="3" name="Content Placeholder 2"/>
          <p:cNvSpPr>
            <a:spLocks noGrp="1"/>
          </p:cNvSpPr>
          <p:nvPr>
            <p:ph idx="1"/>
          </p:nvPr>
        </p:nvSpPr>
        <p:spPr/>
        <p:txBody>
          <a:bodyPr/>
          <a:lstStyle/>
          <a:p>
            <a:r>
              <a:rPr lang="en-US" dirty="0"/>
              <a:t> From students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 Oriented Programming (OOP) :</a:t>
            </a:r>
          </a:p>
        </p:txBody>
      </p:sp>
      <p:sp>
        <p:nvSpPr>
          <p:cNvPr id="3" name="Content Placeholder 2"/>
          <p:cNvSpPr>
            <a:spLocks noGrp="1"/>
          </p:cNvSpPr>
          <p:nvPr>
            <p:ph idx="1"/>
          </p:nvPr>
        </p:nvSpPr>
        <p:spPr/>
        <p:txBody>
          <a:bodyPr/>
          <a:lstStyle/>
          <a:p>
            <a:r>
              <a:rPr lang="en-US" dirty="0"/>
              <a:t> Meaning</a:t>
            </a:r>
          </a:p>
          <a:p>
            <a:r>
              <a:rPr lang="en-US" dirty="0"/>
              <a:t> Major modifications in POP</a:t>
            </a:r>
          </a:p>
          <a:p>
            <a:r>
              <a:rPr lang="en-US" dirty="0"/>
              <a:t> Data is protected, can’t move around functions</a:t>
            </a:r>
          </a:p>
          <a:p>
            <a:r>
              <a:rPr lang="en-US" dirty="0"/>
              <a:t> Complex program is divided into entities called </a:t>
            </a:r>
            <a:r>
              <a:rPr lang="en-US" b="1" dirty="0"/>
              <a:t>Objects</a:t>
            </a:r>
          </a:p>
          <a:p>
            <a:r>
              <a:rPr lang="en-US" b="1" dirty="0"/>
              <a:t> </a:t>
            </a:r>
            <a:r>
              <a:rPr lang="en-US" dirty="0"/>
              <a:t>Associated with a Class and function outside class is not accessible to those data</a:t>
            </a:r>
          </a:p>
        </p:txBody>
      </p:sp>
    </p:spTree>
    <p:extLst>
      <p:ext uri="{BB962C8B-B14F-4D97-AF65-F5344CB8AC3E}">
        <p14:creationId xmlns:p14="http://schemas.microsoft.com/office/powerpoint/2010/main" val="1258049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Types :</a:t>
            </a:r>
          </a:p>
        </p:txBody>
      </p:sp>
      <p:sp>
        <p:nvSpPr>
          <p:cNvPr id="3" name="Content Placeholder 2"/>
          <p:cNvSpPr>
            <a:spLocks noGrp="1"/>
          </p:cNvSpPr>
          <p:nvPr>
            <p:ph idx="1"/>
          </p:nvPr>
        </p:nvSpPr>
        <p:spPr>
          <a:xfrm>
            <a:off x="838200" y="2130421"/>
            <a:ext cx="10515600" cy="4351338"/>
          </a:xfrm>
        </p:spPr>
        <p:txBody>
          <a:bodyPr/>
          <a:lstStyle/>
          <a:p>
            <a:pPr>
              <a:buNone/>
            </a:pPr>
            <a:r>
              <a:rPr lang="en-US" dirty="0"/>
              <a:t> </a:t>
            </a:r>
          </a:p>
        </p:txBody>
      </p:sp>
      <p:graphicFrame>
        <p:nvGraphicFramePr>
          <p:cNvPr id="4" name="Diagram 3"/>
          <p:cNvGraphicFramePr/>
          <p:nvPr>
            <p:extLst>
              <p:ext uri="{D42A27DB-BD31-4B8C-83A1-F6EECF244321}">
                <p14:modId xmlns:p14="http://schemas.microsoft.com/office/powerpoint/2010/main" val="1069316048"/>
              </p:ext>
            </p:extLst>
          </p:nvPr>
        </p:nvGraphicFramePr>
        <p:xfrm>
          <a:off x="1593669" y="1763486"/>
          <a:ext cx="8974181" cy="4611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Enumeration :</a:t>
            </a:r>
          </a:p>
        </p:txBody>
      </p:sp>
      <p:sp>
        <p:nvSpPr>
          <p:cNvPr id="3" name="Content Placeholder 2"/>
          <p:cNvSpPr>
            <a:spLocks noGrp="1"/>
          </p:cNvSpPr>
          <p:nvPr>
            <p:ph idx="1"/>
          </p:nvPr>
        </p:nvSpPr>
        <p:spPr/>
        <p:txBody>
          <a:bodyPr/>
          <a:lstStyle/>
          <a:p>
            <a:r>
              <a:rPr lang="en-US" dirty="0"/>
              <a:t> Using enumeration, we can enumerate a list of values</a:t>
            </a:r>
          </a:p>
          <a:p>
            <a:r>
              <a:rPr lang="en-US" dirty="0"/>
              <a:t> It assigns 0 to the first value, 1 to second value and so on</a:t>
            </a:r>
          </a:p>
          <a:p>
            <a:r>
              <a:rPr lang="en-US" dirty="0"/>
              <a:t> Ex : </a:t>
            </a:r>
            <a:r>
              <a:rPr lang="en-US" dirty="0" err="1"/>
              <a:t>enum</a:t>
            </a:r>
            <a:r>
              <a:rPr lang="en-US" dirty="0"/>
              <a:t> fruits {apple, mango, grapes};</a:t>
            </a:r>
          </a:p>
          <a:p>
            <a:pPr marL="457200" lvl="1" indent="0">
              <a:buNone/>
            </a:pPr>
            <a:r>
              <a:rPr lang="en-US" dirty="0"/>
              <a:t>	Here, apple=0, mango=1, grapes=2</a:t>
            </a:r>
          </a:p>
          <a:p>
            <a:pPr marL="457200" lvl="1" indent="0">
              <a:buNone/>
            </a:pPr>
            <a:r>
              <a:rPr lang="en-US" dirty="0"/>
              <a:t>	</a:t>
            </a:r>
          </a:p>
          <a:p>
            <a:pPr marL="457200" lvl="1" indent="0">
              <a:buNone/>
            </a:pPr>
            <a:r>
              <a:rPr lang="en-US" dirty="0"/>
              <a:t>	</a:t>
            </a:r>
            <a:r>
              <a:rPr lang="en-US" dirty="0" err="1"/>
              <a:t>enum</a:t>
            </a:r>
            <a:r>
              <a:rPr lang="en-US" dirty="0"/>
              <a:t> flowers {rose, lotus, jasmine=4, sunflower};</a:t>
            </a:r>
          </a:p>
          <a:p>
            <a:pPr marL="457200" lvl="1" indent="0">
              <a:buNone/>
            </a:pPr>
            <a:r>
              <a:rPr lang="en-US" dirty="0"/>
              <a:t>	Here, rose=0, lotus=1, jasmine=4, sunflower=5	</a:t>
            </a:r>
          </a:p>
        </p:txBody>
      </p:sp>
    </p:spTree>
    <p:extLst>
      <p:ext uri="{BB962C8B-B14F-4D97-AF65-F5344CB8AC3E}">
        <p14:creationId xmlns:p14="http://schemas.microsoft.com/office/powerpoint/2010/main" val="3725090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Pointers : / Reference variables :</a:t>
            </a:r>
          </a:p>
        </p:txBody>
      </p:sp>
      <p:sp>
        <p:nvSpPr>
          <p:cNvPr id="3" name="Content Placeholder 2"/>
          <p:cNvSpPr>
            <a:spLocks noGrp="1"/>
          </p:cNvSpPr>
          <p:nvPr>
            <p:ph idx="1"/>
          </p:nvPr>
        </p:nvSpPr>
        <p:spPr/>
        <p:txBody>
          <a:bodyPr/>
          <a:lstStyle/>
          <a:p>
            <a:r>
              <a:rPr lang="en-US" dirty="0"/>
              <a:t> Pointer is a variable that stores address of another variable</a:t>
            </a:r>
          </a:p>
          <a:p>
            <a:r>
              <a:rPr lang="en-US" dirty="0"/>
              <a:t> Ex : </a:t>
            </a:r>
            <a:r>
              <a:rPr lang="en-US" dirty="0" err="1"/>
              <a:t>int</a:t>
            </a:r>
            <a:r>
              <a:rPr lang="en-US" dirty="0"/>
              <a:t> a= 10;  	</a:t>
            </a:r>
            <a:r>
              <a:rPr lang="en-US" dirty="0" err="1"/>
              <a:t>int</a:t>
            </a:r>
            <a:r>
              <a:rPr lang="en-US" dirty="0"/>
              <a:t> *p;	p=&amp;a;</a:t>
            </a:r>
          </a:p>
          <a:p>
            <a:r>
              <a:rPr lang="en-US" dirty="0"/>
              <a:t> Here a is a variable of </a:t>
            </a:r>
            <a:r>
              <a:rPr lang="en-US" dirty="0" err="1"/>
              <a:t>int</a:t>
            </a:r>
            <a:r>
              <a:rPr lang="en-US" dirty="0"/>
              <a:t> type to store some value and p is a pointer to integer that store address of a. </a:t>
            </a:r>
          </a:p>
        </p:txBody>
      </p:sp>
    </p:spTree>
    <p:extLst>
      <p:ext uri="{BB962C8B-B14F-4D97-AF65-F5344CB8AC3E}">
        <p14:creationId xmlns:p14="http://schemas.microsoft.com/office/powerpoint/2010/main" val="278035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Symbolic Constants :</a:t>
            </a:r>
          </a:p>
        </p:txBody>
      </p:sp>
      <p:sp>
        <p:nvSpPr>
          <p:cNvPr id="3" name="Content Placeholder 2"/>
          <p:cNvSpPr>
            <a:spLocks noGrp="1"/>
          </p:cNvSpPr>
          <p:nvPr>
            <p:ph idx="1"/>
          </p:nvPr>
        </p:nvSpPr>
        <p:spPr/>
        <p:txBody>
          <a:bodyPr/>
          <a:lstStyle/>
          <a:p>
            <a:r>
              <a:rPr lang="en-US" dirty="0"/>
              <a:t> In C++, symbolic constants can be declare in 3 ways :</a:t>
            </a:r>
          </a:p>
          <a:p>
            <a:pPr marL="514350" indent="-514350">
              <a:buFont typeface="+mj-lt"/>
              <a:buAutoNum type="arabicPeriod"/>
            </a:pPr>
            <a:r>
              <a:rPr lang="en-US" dirty="0"/>
              <a:t> Using </a:t>
            </a:r>
            <a:r>
              <a:rPr lang="en-US" b="1" dirty="0" err="1"/>
              <a:t>const</a:t>
            </a:r>
            <a:r>
              <a:rPr lang="en-US" dirty="0"/>
              <a:t> keyword</a:t>
            </a:r>
          </a:p>
          <a:p>
            <a:pPr marL="514350" indent="-514350">
              <a:buFont typeface="+mj-lt"/>
              <a:buAutoNum type="arabicPeriod"/>
            </a:pPr>
            <a:r>
              <a:rPr lang="en-US" dirty="0"/>
              <a:t> Using </a:t>
            </a:r>
            <a:r>
              <a:rPr lang="en-US" b="1" dirty="0" err="1"/>
              <a:t>enum</a:t>
            </a:r>
            <a:r>
              <a:rPr lang="en-US" dirty="0"/>
              <a:t> keyword </a:t>
            </a:r>
          </a:p>
          <a:p>
            <a:pPr marL="514350" indent="-514350">
              <a:buFont typeface="+mj-lt"/>
              <a:buAutoNum type="arabicPeriod"/>
            </a:pPr>
            <a:r>
              <a:rPr lang="en-US" dirty="0"/>
              <a:t> Using </a:t>
            </a:r>
            <a:r>
              <a:rPr lang="en-US" b="1" dirty="0"/>
              <a:t>#define</a:t>
            </a:r>
            <a:r>
              <a:rPr lang="en-US" dirty="0"/>
              <a:t> directive		#define PI 3.14</a:t>
            </a:r>
          </a:p>
          <a:p>
            <a:pPr marL="0" indent="0">
              <a:buNone/>
            </a:pPr>
            <a:endParaRPr lang="en-US" dirty="0"/>
          </a:p>
          <a:p>
            <a:pPr marL="0" indent="0">
              <a:buNone/>
            </a:pPr>
            <a:r>
              <a:rPr lang="en-US" dirty="0"/>
              <a:t>For </a:t>
            </a:r>
            <a:r>
              <a:rPr lang="en-US" dirty="0" err="1"/>
              <a:t>Const</a:t>
            </a:r>
            <a:r>
              <a:rPr lang="en-US" dirty="0"/>
              <a:t>, syntax is : </a:t>
            </a:r>
            <a:r>
              <a:rPr lang="en-US" dirty="0" err="1"/>
              <a:t>const</a:t>
            </a:r>
            <a:r>
              <a:rPr lang="en-US" dirty="0"/>
              <a:t> </a:t>
            </a:r>
            <a:r>
              <a:rPr lang="en-US" dirty="0" err="1"/>
              <a:t>datatype</a:t>
            </a:r>
            <a:r>
              <a:rPr lang="en-US" dirty="0"/>
              <a:t> </a:t>
            </a:r>
            <a:r>
              <a:rPr lang="en-US" dirty="0" err="1"/>
              <a:t>var</a:t>
            </a:r>
            <a:r>
              <a:rPr lang="en-US" dirty="0"/>
              <a:t> = value;</a:t>
            </a:r>
          </a:p>
          <a:p>
            <a:pPr marL="0" indent="0">
              <a:buNone/>
            </a:pPr>
            <a:r>
              <a:rPr lang="en-US" dirty="0"/>
              <a:t>			Const </a:t>
            </a:r>
            <a:r>
              <a:rPr lang="en-US" dirty="0" err="1"/>
              <a:t>int</a:t>
            </a:r>
            <a:r>
              <a:rPr lang="en-US" dirty="0"/>
              <a:t> x=50;</a:t>
            </a:r>
          </a:p>
          <a:p>
            <a:pPr marL="0" indent="0">
              <a:buNone/>
            </a:pPr>
            <a:r>
              <a:rPr lang="en-US" dirty="0"/>
              <a:t>If we do not declare </a:t>
            </a:r>
            <a:r>
              <a:rPr lang="en-US" dirty="0" err="1"/>
              <a:t>datatype</a:t>
            </a:r>
            <a:r>
              <a:rPr lang="en-US" dirty="0"/>
              <a:t>, by default it will take it as </a:t>
            </a:r>
            <a:r>
              <a:rPr lang="en-US" b="1" dirty="0" err="1"/>
              <a:t>int</a:t>
            </a:r>
            <a:endParaRPr lang="en-US" b="1" dirty="0"/>
          </a:p>
        </p:txBody>
      </p:sp>
    </p:spTree>
    <p:extLst>
      <p:ext uri="{BB962C8B-B14F-4D97-AF65-F5344CB8AC3E}">
        <p14:creationId xmlns:p14="http://schemas.microsoft.com/office/powerpoint/2010/main" val="3444952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 Compatibility :</a:t>
            </a:r>
          </a:p>
        </p:txBody>
      </p:sp>
      <p:sp>
        <p:nvSpPr>
          <p:cNvPr id="3" name="Content Placeholder 2"/>
          <p:cNvSpPr>
            <a:spLocks noGrp="1"/>
          </p:cNvSpPr>
          <p:nvPr>
            <p:ph idx="1"/>
          </p:nvPr>
        </p:nvSpPr>
        <p:spPr/>
        <p:txBody>
          <a:bodyPr/>
          <a:lstStyle/>
          <a:p>
            <a:r>
              <a:rPr lang="en-US" dirty="0"/>
              <a:t> It refers to whether the types of all variables are compatible to one another or not when written in an expression.</a:t>
            </a:r>
          </a:p>
          <a:p>
            <a:r>
              <a:rPr lang="en-US" dirty="0"/>
              <a:t> If in an example, we have 3 variables of different types in an expression, they must be compatible to each other</a:t>
            </a:r>
          </a:p>
          <a:p>
            <a:r>
              <a:rPr lang="en-US" dirty="0"/>
              <a:t> Ex : int a =10;</a:t>
            </a:r>
          </a:p>
          <a:p>
            <a:pPr marL="0" indent="0">
              <a:buNone/>
            </a:pPr>
            <a:r>
              <a:rPr lang="en-US" dirty="0"/>
              <a:t>	float b =20;</a:t>
            </a:r>
          </a:p>
          <a:p>
            <a:pPr marL="0" indent="0">
              <a:buNone/>
            </a:pPr>
            <a:r>
              <a:rPr lang="en-US" dirty="0"/>
              <a:t>	double c;</a:t>
            </a:r>
          </a:p>
          <a:p>
            <a:pPr marL="0" indent="0">
              <a:buNone/>
            </a:pPr>
            <a:r>
              <a:rPr lang="en-US" dirty="0"/>
              <a:t>	c=</a:t>
            </a:r>
            <a:r>
              <a:rPr lang="en-US" dirty="0" err="1"/>
              <a:t>a+b</a:t>
            </a:r>
            <a:r>
              <a:rPr lang="en-US" dirty="0"/>
              <a:t>;</a:t>
            </a:r>
          </a:p>
          <a:p>
            <a:pPr marL="0" indent="0">
              <a:buNone/>
            </a:pPr>
            <a:r>
              <a:rPr lang="en-US" dirty="0"/>
              <a:t>Here, it will execute with no error. Type conversion takes place.</a:t>
            </a:r>
          </a:p>
        </p:txBody>
      </p:sp>
    </p:spTree>
    <p:extLst>
      <p:ext uri="{BB962C8B-B14F-4D97-AF65-F5344CB8AC3E}">
        <p14:creationId xmlns:p14="http://schemas.microsoft.com/office/powerpoint/2010/main" val="307663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Dynamic initialization of variables :</a:t>
            </a:r>
          </a:p>
        </p:txBody>
      </p:sp>
      <p:sp>
        <p:nvSpPr>
          <p:cNvPr id="3" name="Content Placeholder 2"/>
          <p:cNvSpPr>
            <a:spLocks noGrp="1"/>
          </p:cNvSpPr>
          <p:nvPr>
            <p:ph idx="1"/>
          </p:nvPr>
        </p:nvSpPr>
        <p:spPr/>
        <p:txBody>
          <a:bodyPr/>
          <a:lstStyle/>
          <a:p>
            <a:r>
              <a:rPr lang="en-US" dirty="0"/>
              <a:t> What is static initialization?</a:t>
            </a:r>
          </a:p>
          <a:p>
            <a:pPr>
              <a:buNone/>
            </a:pPr>
            <a:r>
              <a:rPr lang="en-US" dirty="0"/>
              <a:t> </a:t>
            </a:r>
            <a:r>
              <a:rPr lang="en-US" dirty="0" err="1"/>
              <a:t>int</a:t>
            </a:r>
            <a:r>
              <a:rPr lang="en-US" dirty="0"/>
              <a:t> a =10 ;</a:t>
            </a:r>
          </a:p>
          <a:p>
            <a:r>
              <a:rPr lang="en-US" dirty="0"/>
              <a:t> What is dynamic initialization?</a:t>
            </a:r>
          </a:p>
          <a:p>
            <a:pPr>
              <a:buNone/>
            </a:pPr>
            <a:r>
              <a:rPr lang="en-US" dirty="0" err="1"/>
              <a:t>Cin</a:t>
            </a:r>
            <a:r>
              <a:rPr lang="en-US" dirty="0"/>
              <a:t>&gt;&gt;</a:t>
            </a:r>
          </a:p>
        </p:txBody>
      </p:sp>
    </p:spTree>
    <p:extLst>
      <p:ext uri="{BB962C8B-B14F-4D97-AF65-F5344CB8AC3E}">
        <p14:creationId xmlns:p14="http://schemas.microsoft.com/office/powerpoint/2010/main" val="8769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Operators in C++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8978616"/>
              </p:ext>
            </p:extLst>
          </p:nvPr>
        </p:nvGraphicFramePr>
        <p:xfrm>
          <a:off x="838200" y="1825625"/>
          <a:ext cx="10515600" cy="4079240"/>
        </p:xfrm>
        <a:graphic>
          <a:graphicData uri="http://schemas.openxmlformats.org/drawingml/2006/table">
            <a:tbl>
              <a:tblPr firstRow="1" bandRow="1"/>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&lt;&lt;</a:t>
                      </a:r>
                    </a:p>
                  </a:txBody>
                  <a:tcPr/>
                </a:tc>
                <a:tc>
                  <a:txBody>
                    <a:bodyPr/>
                    <a:lstStyle/>
                    <a:p>
                      <a:r>
                        <a:rPr lang="en-US" dirty="0"/>
                        <a:t>Insertion operator</a:t>
                      </a:r>
                    </a:p>
                  </a:txBody>
                  <a:tcPr/>
                </a:tc>
                <a:extLst>
                  <a:ext uri="{0D108BD9-81ED-4DB2-BD59-A6C34878D82A}">
                    <a16:rowId xmlns:a16="http://schemas.microsoft.com/office/drawing/2014/main" val="10001"/>
                  </a:ext>
                </a:extLst>
              </a:tr>
              <a:tr h="370840">
                <a:tc>
                  <a:txBody>
                    <a:bodyPr/>
                    <a:lstStyle/>
                    <a:p>
                      <a:r>
                        <a:rPr lang="en-US" dirty="0"/>
                        <a:t>&gt;&gt;</a:t>
                      </a:r>
                    </a:p>
                  </a:txBody>
                  <a:tcPr/>
                </a:tc>
                <a:tc>
                  <a:txBody>
                    <a:bodyPr/>
                    <a:lstStyle/>
                    <a:p>
                      <a:r>
                        <a:rPr lang="en-US" dirty="0"/>
                        <a:t>Extraction operator</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Scope resolution operator</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Pointer to member declaration operator</a:t>
                      </a:r>
                    </a:p>
                  </a:txBody>
                  <a:tcPr/>
                </a:tc>
                <a:extLst>
                  <a:ext uri="{0D108BD9-81ED-4DB2-BD59-A6C34878D82A}">
                    <a16:rowId xmlns:a16="http://schemas.microsoft.com/office/drawing/2014/main" val="10004"/>
                  </a:ext>
                </a:extLst>
              </a:tr>
              <a:tr h="370840">
                <a:tc>
                  <a:txBody>
                    <a:bodyPr/>
                    <a:lstStyle/>
                    <a:p>
                      <a:r>
                        <a:rPr lang="en-US" dirty="0"/>
                        <a:t>-&gt;*</a:t>
                      </a:r>
                    </a:p>
                  </a:txBody>
                  <a:tcPr/>
                </a:tc>
                <a:tc>
                  <a:txBody>
                    <a:bodyPr/>
                    <a:lstStyle/>
                    <a:p>
                      <a:r>
                        <a:rPr lang="en-US" dirty="0"/>
                        <a:t>Pointer to member access operator</a:t>
                      </a:r>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r>
                        <a:rPr lang="en-US" dirty="0"/>
                        <a:t>Pointer to member access operator</a:t>
                      </a:r>
                    </a:p>
                  </a:txBody>
                  <a:tcPr/>
                </a:tc>
                <a:extLst>
                  <a:ext uri="{0D108BD9-81ED-4DB2-BD59-A6C34878D82A}">
                    <a16:rowId xmlns:a16="http://schemas.microsoft.com/office/drawing/2014/main" val="10006"/>
                  </a:ext>
                </a:extLst>
              </a:tr>
              <a:tr h="370840">
                <a:tc>
                  <a:txBody>
                    <a:bodyPr/>
                    <a:lstStyle/>
                    <a:p>
                      <a:r>
                        <a:rPr lang="en-US" baseline="0" dirty="0"/>
                        <a:t> n</a:t>
                      </a:r>
                      <a:r>
                        <a:rPr lang="en-US" dirty="0"/>
                        <a:t>ew</a:t>
                      </a:r>
                    </a:p>
                  </a:txBody>
                  <a:tcPr/>
                </a:tc>
                <a:tc>
                  <a:txBody>
                    <a:bodyPr/>
                    <a:lstStyle/>
                    <a:p>
                      <a:r>
                        <a:rPr lang="en-US" dirty="0"/>
                        <a:t>Memory allocation operator</a:t>
                      </a:r>
                    </a:p>
                  </a:txBody>
                  <a:tcPr/>
                </a:tc>
                <a:extLst>
                  <a:ext uri="{0D108BD9-81ED-4DB2-BD59-A6C34878D82A}">
                    <a16:rowId xmlns:a16="http://schemas.microsoft.com/office/drawing/2014/main" val="10007"/>
                  </a:ext>
                </a:extLst>
              </a:tr>
              <a:tr h="370840">
                <a:tc>
                  <a:txBody>
                    <a:bodyPr/>
                    <a:lstStyle/>
                    <a:p>
                      <a:r>
                        <a:rPr lang="en-US" baseline="0" dirty="0"/>
                        <a:t> d</a:t>
                      </a:r>
                      <a:r>
                        <a:rPr lang="en-US" dirty="0"/>
                        <a:t>elete</a:t>
                      </a:r>
                    </a:p>
                  </a:txBody>
                  <a:tcPr/>
                </a:tc>
                <a:tc>
                  <a:txBody>
                    <a:bodyPr/>
                    <a:lstStyle/>
                    <a:p>
                      <a:r>
                        <a:rPr lang="en-US" dirty="0"/>
                        <a:t>Memory release operator</a:t>
                      </a:r>
                    </a:p>
                  </a:txBody>
                  <a:tcPr/>
                </a:tc>
                <a:extLst>
                  <a:ext uri="{0D108BD9-81ED-4DB2-BD59-A6C34878D82A}">
                    <a16:rowId xmlns:a16="http://schemas.microsoft.com/office/drawing/2014/main" val="10008"/>
                  </a:ext>
                </a:extLst>
              </a:tr>
              <a:tr h="370840">
                <a:tc>
                  <a:txBody>
                    <a:bodyPr/>
                    <a:lstStyle/>
                    <a:p>
                      <a:r>
                        <a:rPr lang="en-US" baseline="0" dirty="0"/>
                        <a:t> </a:t>
                      </a:r>
                      <a:r>
                        <a:rPr lang="en-US" baseline="0" dirty="0" err="1"/>
                        <a:t>e</a:t>
                      </a:r>
                      <a:r>
                        <a:rPr lang="en-US" dirty="0" err="1"/>
                        <a:t>ndl</a:t>
                      </a:r>
                      <a:endParaRPr lang="en-US" dirty="0"/>
                    </a:p>
                  </a:txBody>
                  <a:tcPr/>
                </a:tc>
                <a:tc>
                  <a:txBody>
                    <a:bodyPr/>
                    <a:lstStyle/>
                    <a:p>
                      <a:r>
                        <a:rPr lang="en-US" dirty="0"/>
                        <a:t>New line</a:t>
                      </a:r>
                      <a:r>
                        <a:rPr lang="en-US" baseline="0" dirty="0"/>
                        <a:t> operator</a:t>
                      </a:r>
                      <a:endParaRPr lang="en-US" dirty="0"/>
                    </a:p>
                  </a:txBody>
                  <a:tcPr/>
                </a:tc>
                <a:extLst>
                  <a:ext uri="{0D108BD9-81ED-4DB2-BD59-A6C34878D82A}">
                    <a16:rowId xmlns:a16="http://schemas.microsoft.com/office/drawing/2014/main" val="10009"/>
                  </a:ext>
                </a:extLst>
              </a:tr>
              <a:tr h="370840">
                <a:tc>
                  <a:txBody>
                    <a:bodyPr/>
                    <a:lstStyle/>
                    <a:p>
                      <a:r>
                        <a:rPr lang="en-US" baseline="0" dirty="0"/>
                        <a:t> </a:t>
                      </a:r>
                      <a:r>
                        <a:rPr lang="en-US" baseline="0" dirty="0" err="1"/>
                        <a:t>s</a:t>
                      </a:r>
                      <a:r>
                        <a:rPr lang="en-US" dirty="0" err="1"/>
                        <a:t>etw</a:t>
                      </a:r>
                      <a:endParaRPr lang="en-US" dirty="0"/>
                    </a:p>
                  </a:txBody>
                  <a:tcPr/>
                </a:tc>
                <a:tc>
                  <a:txBody>
                    <a:bodyPr/>
                    <a:lstStyle/>
                    <a:p>
                      <a:r>
                        <a:rPr lang="en-US" dirty="0"/>
                        <a:t>Field width operator</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33639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Scope Resolution Operator :</a:t>
            </a:r>
          </a:p>
        </p:txBody>
      </p:sp>
      <p:sp>
        <p:nvSpPr>
          <p:cNvPr id="3" name="Content Placeholder 2"/>
          <p:cNvSpPr>
            <a:spLocks noGrp="1"/>
          </p:cNvSpPr>
          <p:nvPr>
            <p:ph idx="1"/>
          </p:nvPr>
        </p:nvSpPr>
        <p:spPr/>
        <p:txBody>
          <a:bodyPr/>
          <a:lstStyle/>
          <a:p>
            <a:r>
              <a:rPr lang="en-US" dirty="0"/>
              <a:t> In program, you can have same variables names in different blocks i.e. inner block and outer block</a:t>
            </a:r>
          </a:p>
          <a:p>
            <a:r>
              <a:rPr lang="en-US" dirty="0"/>
              <a:t> The variable of outer block can be accessed by the inner block, the variable declared in outer blocks are known as global variables and the variables declared in the inner block are local variables.</a:t>
            </a:r>
          </a:p>
          <a:p>
            <a:r>
              <a:rPr lang="en-US" dirty="0"/>
              <a:t> Thus local and global variables define their scopes regarding how long they are visible</a:t>
            </a:r>
          </a:p>
          <a:p>
            <a:pPr marL="0" indent="0">
              <a:buNone/>
            </a:pPr>
            <a:endParaRPr lang="en-US" dirty="0"/>
          </a:p>
        </p:txBody>
      </p:sp>
    </p:spTree>
    <p:extLst>
      <p:ext uri="{BB962C8B-B14F-4D97-AF65-F5344CB8AC3E}">
        <p14:creationId xmlns:p14="http://schemas.microsoft.com/office/powerpoint/2010/main" val="3174955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idx="1"/>
          </p:nvPr>
        </p:nvSpPr>
        <p:spPr/>
        <p:txBody>
          <a:bodyPr/>
          <a:lstStyle/>
          <a:p>
            <a:pPr marL="0" indent="0">
              <a:buNone/>
            </a:pPr>
            <a:r>
              <a:rPr lang="en-US" dirty="0"/>
              <a:t>#include&lt;</a:t>
            </a:r>
            <a:r>
              <a:rPr lang="en-US" dirty="0" err="1"/>
              <a:t>iostream.h</a:t>
            </a:r>
            <a:r>
              <a:rPr lang="en-US" dirty="0"/>
              <a:t>&gt;</a:t>
            </a:r>
          </a:p>
          <a:p>
            <a:pPr marL="0" indent="0">
              <a:buNone/>
            </a:pPr>
            <a:r>
              <a:rPr lang="en-US" dirty="0" err="1"/>
              <a:t>Int</a:t>
            </a:r>
            <a:r>
              <a:rPr lang="en-US" dirty="0"/>
              <a:t> x = 100;		//global variable</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x=10;	// local variable </a:t>
            </a:r>
          </a:p>
          <a:p>
            <a:pPr marL="0" indent="0">
              <a:buNone/>
            </a:pPr>
            <a:r>
              <a:rPr lang="en-US" dirty="0"/>
              <a:t>	</a:t>
            </a:r>
            <a:r>
              <a:rPr lang="en-US" dirty="0" err="1"/>
              <a:t>cout</a:t>
            </a:r>
            <a:r>
              <a:rPr lang="en-US" dirty="0"/>
              <a:t>&lt;&lt;x;	//10</a:t>
            </a:r>
          </a:p>
          <a:p>
            <a:pPr marL="0" indent="0">
              <a:buNone/>
            </a:pPr>
            <a:r>
              <a:rPr lang="en-US" dirty="0"/>
              <a:t>	</a:t>
            </a:r>
            <a:r>
              <a:rPr lang="en-US" dirty="0" err="1"/>
              <a:t>cout</a:t>
            </a:r>
            <a:r>
              <a:rPr lang="en-US" dirty="0"/>
              <a:t>&lt;&lt;::x;	//100</a:t>
            </a:r>
          </a:p>
          <a:p>
            <a:pPr marL="0" indent="0">
              <a:buNone/>
            </a:pPr>
            <a:r>
              <a:rPr lang="en-US" dirty="0"/>
              <a:t>}</a:t>
            </a:r>
          </a:p>
        </p:txBody>
      </p:sp>
    </p:spTree>
    <p:extLst>
      <p:ext uri="{BB962C8B-B14F-4D97-AF65-F5344CB8AC3E}">
        <p14:creationId xmlns:p14="http://schemas.microsoft.com/office/powerpoint/2010/main" val="3769075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a:bodyPr>
          <a:lstStyle/>
          <a:p>
            <a:r>
              <a:rPr lang="en-US" dirty="0"/>
              <a:t> You can use scope resolution operator to access the global variable in C++</a:t>
            </a:r>
          </a:p>
          <a:p>
            <a:r>
              <a:rPr lang="en-US" dirty="0"/>
              <a:t> Syntax :	 ::</a:t>
            </a:r>
            <a:r>
              <a:rPr lang="en-US" dirty="0" err="1"/>
              <a:t>var_nm</a:t>
            </a:r>
            <a:r>
              <a:rPr lang="en-US" dirty="0"/>
              <a:t>;</a:t>
            </a:r>
          </a:p>
          <a:p>
            <a:r>
              <a:rPr lang="en-US" dirty="0" err="1"/>
              <a:t>Int</a:t>
            </a:r>
            <a:r>
              <a:rPr lang="en-US" dirty="0"/>
              <a:t> a=99;</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a:t>
            </a:r>
          </a:p>
          <a:p>
            <a:pPr marL="0" indent="0">
              <a:buNone/>
            </a:pPr>
            <a:r>
              <a:rPr lang="en-US" dirty="0"/>
              <a:t>	</a:t>
            </a:r>
            <a:r>
              <a:rPr lang="en-US" dirty="0" err="1"/>
              <a:t>cout</a:t>
            </a:r>
            <a:r>
              <a:rPr lang="en-US" dirty="0"/>
              <a:t>&lt;&lt;“local a is “&lt;&lt;a;	//1</a:t>
            </a:r>
          </a:p>
          <a:p>
            <a:pPr marL="0" indent="0">
              <a:buNone/>
            </a:pPr>
            <a:r>
              <a:rPr lang="en-US" dirty="0"/>
              <a:t>	</a:t>
            </a:r>
            <a:r>
              <a:rPr lang="en-US" dirty="0" err="1"/>
              <a:t>cout</a:t>
            </a:r>
            <a:r>
              <a:rPr lang="en-US" dirty="0"/>
              <a:t>&lt;&lt;“global a is”&lt;&lt;::a;	//99</a:t>
            </a:r>
          </a:p>
          <a:p>
            <a:pPr marL="0" indent="0">
              <a:buNone/>
            </a:pPr>
            <a:r>
              <a:rPr lang="en-US" dirty="0"/>
              <a:t>}</a:t>
            </a:r>
          </a:p>
        </p:txBody>
      </p:sp>
    </p:spTree>
    <p:extLst>
      <p:ext uri="{BB962C8B-B14F-4D97-AF65-F5344CB8AC3E}">
        <p14:creationId xmlns:p14="http://schemas.microsoft.com/office/powerpoint/2010/main" val="123130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Characteristics of OOP :</a:t>
            </a:r>
          </a:p>
        </p:txBody>
      </p:sp>
      <p:sp>
        <p:nvSpPr>
          <p:cNvPr id="3" name="Content Placeholder 2"/>
          <p:cNvSpPr>
            <a:spLocks noGrp="1"/>
          </p:cNvSpPr>
          <p:nvPr>
            <p:ph idx="1"/>
          </p:nvPr>
        </p:nvSpPr>
        <p:spPr/>
        <p:txBody>
          <a:bodyPr/>
          <a:lstStyle/>
          <a:p>
            <a:r>
              <a:rPr lang="en-US" dirty="0"/>
              <a:t> Focus is on data rather than functions</a:t>
            </a:r>
          </a:p>
          <a:p>
            <a:r>
              <a:rPr lang="en-US" dirty="0"/>
              <a:t> Large programs divided into objects</a:t>
            </a:r>
          </a:p>
          <a:p>
            <a:r>
              <a:rPr lang="en-US" dirty="0"/>
              <a:t> Data is hidden, can’t be accessed outside functions</a:t>
            </a:r>
          </a:p>
          <a:p>
            <a:r>
              <a:rPr lang="en-US" dirty="0"/>
              <a:t> Object passes information through functions</a:t>
            </a:r>
          </a:p>
          <a:p>
            <a:r>
              <a:rPr lang="en-US" dirty="0"/>
              <a:t> Follows bottom-to-top approach </a:t>
            </a:r>
          </a:p>
        </p:txBody>
      </p:sp>
    </p:spTree>
    <p:extLst>
      <p:ext uri="{BB962C8B-B14F-4D97-AF65-F5344CB8AC3E}">
        <p14:creationId xmlns:p14="http://schemas.microsoft.com/office/powerpoint/2010/main" val="2392414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dirty="0"/>
              <a:t> The another use of scope resolution operator is in class</a:t>
            </a:r>
          </a:p>
          <a:p>
            <a:r>
              <a:rPr lang="en-US" dirty="0"/>
              <a:t> It is used when,</a:t>
            </a:r>
          </a:p>
          <a:p>
            <a:r>
              <a:rPr lang="en-US" dirty="0"/>
              <a:t> We have declared a member function in a body of class but,</a:t>
            </a:r>
          </a:p>
          <a:p>
            <a:r>
              <a:rPr lang="en-US" dirty="0"/>
              <a:t> We want to give body of the function outside the class.</a:t>
            </a:r>
          </a:p>
          <a:p>
            <a:pPr>
              <a:buNone/>
            </a:pPr>
            <a:r>
              <a:rPr lang="en-US" dirty="0"/>
              <a:t>Class demo</a:t>
            </a:r>
          </a:p>
          <a:p>
            <a:pPr>
              <a:buNone/>
            </a:pPr>
            <a:r>
              <a:rPr lang="en-US" dirty="0"/>
              <a:t>{</a:t>
            </a:r>
          </a:p>
          <a:p>
            <a:pPr>
              <a:buNone/>
            </a:pPr>
            <a:r>
              <a:rPr lang="en-US" dirty="0"/>
              <a:t>	public:</a:t>
            </a:r>
          </a:p>
          <a:p>
            <a:pPr>
              <a:buNone/>
            </a:pPr>
            <a:r>
              <a:rPr lang="en-US" dirty="0"/>
              <a:t>		void display();</a:t>
            </a:r>
          </a:p>
          <a:p>
            <a:pPr>
              <a:buNone/>
            </a:pPr>
            <a:r>
              <a:rPr lang="en-US"/>
              <a:t>};</a:t>
            </a:r>
            <a:endParaRPr lang="en-US" dirty="0"/>
          </a:p>
        </p:txBody>
      </p:sp>
    </p:spTree>
    <p:extLst>
      <p:ext uri="{BB962C8B-B14F-4D97-AF65-F5344CB8AC3E}">
        <p14:creationId xmlns:p14="http://schemas.microsoft.com/office/powerpoint/2010/main" val="371908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Manipulators :</a:t>
            </a:r>
          </a:p>
        </p:txBody>
      </p:sp>
      <p:sp>
        <p:nvSpPr>
          <p:cNvPr id="3" name="Content Placeholder 2"/>
          <p:cNvSpPr>
            <a:spLocks noGrp="1"/>
          </p:cNvSpPr>
          <p:nvPr>
            <p:ph idx="1"/>
          </p:nvPr>
        </p:nvSpPr>
        <p:spPr/>
        <p:txBody>
          <a:bodyPr/>
          <a:lstStyle/>
          <a:p>
            <a:r>
              <a:rPr lang="en-US" dirty="0"/>
              <a:t> C++ provides some manipulators used for formatting output</a:t>
            </a:r>
          </a:p>
          <a:p>
            <a:r>
              <a:rPr lang="en-US" dirty="0"/>
              <a:t> Only 2 manipulators are :</a:t>
            </a:r>
          </a:p>
          <a:p>
            <a:r>
              <a:rPr lang="en-US" dirty="0"/>
              <a:t> </a:t>
            </a:r>
            <a:r>
              <a:rPr lang="en-US" dirty="0" err="1"/>
              <a:t>endl</a:t>
            </a:r>
            <a:endParaRPr lang="en-US" dirty="0"/>
          </a:p>
          <a:p>
            <a:r>
              <a:rPr lang="en-US" dirty="0"/>
              <a:t> </a:t>
            </a:r>
            <a:r>
              <a:rPr lang="en-US" dirty="0" err="1"/>
              <a:t>setw</a:t>
            </a:r>
            <a:endParaRPr lang="en-US" dirty="0"/>
          </a:p>
          <a:p>
            <a:r>
              <a:rPr lang="en-US" dirty="0"/>
              <a:t> The </a:t>
            </a:r>
            <a:r>
              <a:rPr lang="en-US" dirty="0" err="1"/>
              <a:t>endl</a:t>
            </a:r>
            <a:r>
              <a:rPr lang="en-US" dirty="0"/>
              <a:t> (end line) is used to insert a new line</a:t>
            </a:r>
          </a:p>
          <a:p>
            <a:r>
              <a:rPr lang="en-US" dirty="0"/>
              <a:t> The </a:t>
            </a:r>
            <a:r>
              <a:rPr lang="en-US" dirty="0" err="1"/>
              <a:t>setw</a:t>
            </a:r>
            <a:r>
              <a:rPr lang="en-US" dirty="0"/>
              <a:t> (set width) is used to specify width of variable to be printed in </a:t>
            </a:r>
            <a:r>
              <a:rPr lang="en-US" dirty="0" err="1"/>
              <a:t>cout</a:t>
            </a:r>
            <a:r>
              <a:rPr lang="en-US" dirty="0"/>
              <a:t>.</a:t>
            </a:r>
          </a:p>
        </p:txBody>
      </p:sp>
    </p:spTree>
    <p:extLst>
      <p:ext uri="{BB962C8B-B14F-4D97-AF65-F5344CB8AC3E}">
        <p14:creationId xmlns:p14="http://schemas.microsoft.com/office/powerpoint/2010/main" val="3305266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of </a:t>
            </a:r>
            <a:r>
              <a:rPr lang="en-US" b="1" u="sng" dirty="0" err="1"/>
              <a:t>setw</a:t>
            </a:r>
            <a:r>
              <a:rPr lang="en-US" b="1" u="sng" dirty="0"/>
              <a:t>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iomanip.h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 =123;</a:t>
            </a:r>
          </a:p>
          <a:p>
            <a:pPr marL="0" indent="0">
              <a:buNone/>
            </a:pPr>
            <a:r>
              <a:rPr lang="en-US" dirty="0"/>
              <a:t>	</a:t>
            </a:r>
            <a:r>
              <a:rPr lang="en-US" dirty="0" err="1"/>
              <a:t>int</a:t>
            </a:r>
            <a:r>
              <a:rPr lang="en-US" dirty="0"/>
              <a:t> b = 12345;</a:t>
            </a:r>
          </a:p>
          <a:p>
            <a:pPr marL="0" indent="0">
              <a:buNone/>
            </a:pPr>
            <a:r>
              <a:rPr lang="en-US" dirty="0"/>
              <a:t>	</a:t>
            </a:r>
            <a:r>
              <a:rPr lang="en-US" dirty="0" err="1"/>
              <a:t>int</a:t>
            </a:r>
            <a:r>
              <a:rPr lang="en-US" dirty="0"/>
              <a:t> c = 1234;</a:t>
            </a:r>
          </a:p>
          <a:p>
            <a:pPr marL="0" indent="0">
              <a:buNone/>
            </a:pPr>
            <a:r>
              <a:rPr lang="en-US" dirty="0"/>
              <a:t>	</a:t>
            </a:r>
            <a:r>
              <a:rPr lang="en-US" dirty="0" err="1"/>
              <a:t>cout</a:t>
            </a:r>
            <a:r>
              <a:rPr lang="en-US" dirty="0"/>
              <a:t>&lt;&lt;“a = “&lt;&lt;</a:t>
            </a:r>
            <a:r>
              <a:rPr lang="en-US" dirty="0" err="1"/>
              <a:t>setw</a:t>
            </a:r>
            <a:r>
              <a:rPr lang="en-US" dirty="0"/>
              <a:t>(5)&lt;&lt;a&lt;&lt;</a:t>
            </a:r>
            <a:r>
              <a:rPr lang="en-US" dirty="0" err="1"/>
              <a:t>endl</a:t>
            </a:r>
            <a:r>
              <a:rPr lang="en-US" dirty="0"/>
              <a:t>;</a:t>
            </a:r>
          </a:p>
          <a:p>
            <a:pPr marL="0" indent="0">
              <a:buNone/>
            </a:pPr>
            <a:r>
              <a:rPr lang="en-US" dirty="0"/>
              <a:t>	</a:t>
            </a:r>
            <a:r>
              <a:rPr lang="en-US" dirty="0" err="1"/>
              <a:t>cout</a:t>
            </a:r>
            <a:r>
              <a:rPr lang="en-US" dirty="0"/>
              <a:t>&lt;&lt;“b=“&lt;&lt;</a:t>
            </a:r>
            <a:r>
              <a:rPr lang="en-US" dirty="0" err="1"/>
              <a:t>setw</a:t>
            </a:r>
            <a:r>
              <a:rPr lang="en-US" dirty="0"/>
              <a:t>(5)&lt;&lt;b&lt;&lt;</a:t>
            </a:r>
            <a:r>
              <a:rPr lang="en-US" dirty="0" err="1"/>
              <a:t>endl</a:t>
            </a:r>
            <a:r>
              <a:rPr lang="en-US" dirty="0"/>
              <a:t>;</a:t>
            </a:r>
          </a:p>
          <a:p>
            <a:pPr marL="0" indent="0">
              <a:buNone/>
            </a:pPr>
            <a:r>
              <a:rPr lang="en-US" dirty="0"/>
              <a:t>	</a:t>
            </a:r>
            <a:r>
              <a:rPr lang="en-US" dirty="0" err="1"/>
              <a:t>cout</a:t>
            </a:r>
            <a:r>
              <a:rPr lang="en-US" dirty="0"/>
              <a:t>&lt;&lt;“c=“&lt;&lt;</a:t>
            </a:r>
            <a:r>
              <a:rPr lang="en-US" dirty="0" err="1"/>
              <a:t>setw</a:t>
            </a:r>
            <a:r>
              <a:rPr lang="en-US" dirty="0"/>
              <a:t>(5)&lt;&lt;c&lt;&lt;</a:t>
            </a:r>
            <a:r>
              <a:rPr lang="en-US" dirty="0" err="1"/>
              <a:t>endl</a:t>
            </a:r>
            <a:r>
              <a:rPr lang="en-US" dirty="0"/>
              <a:t>;</a:t>
            </a:r>
          </a:p>
          <a:p>
            <a:pPr marL="0" indent="0">
              <a:buNone/>
            </a:pPr>
            <a:r>
              <a:rPr lang="en-US" dirty="0"/>
              <a:t>}</a:t>
            </a:r>
          </a:p>
        </p:txBody>
      </p:sp>
    </p:spTree>
    <p:extLst>
      <p:ext uri="{BB962C8B-B14F-4D97-AF65-F5344CB8AC3E}">
        <p14:creationId xmlns:p14="http://schemas.microsoft.com/office/powerpoint/2010/main" val="2353997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 Cast Operators :</a:t>
            </a:r>
          </a:p>
        </p:txBody>
      </p:sp>
      <p:sp>
        <p:nvSpPr>
          <p:cNvPr id="3" name="Content Placeholder 2"/>
          <p:cNvSpPr>
            <a:spLocks noGrp="1"/>
          </p:cNvSpPr>
          <p:nvPr>
            <p:ph idx="1"/>
          </p:nvPr>
        </p:nvSpPr>
        <p:spPr/>
        <p:txBody>
          <a:bodyPr/>
          <a:lstStyle/>
          <a:p>
            <a:r>
              <a:rPr lang="en-US" dirty="0"/>
              <a:t> Home Work </a:t>
            </a:r>
          </a:p>
        </p:txBody>
      </p:sp>
    </p:spTree>
    <p:extLst>
      <p:ext uri="{BB962C8B-B14F-4D97-AF65-F5344CB8AC3E}">
        <p14:creationId xmlns:p14="http://schemas.microsoft.com/office/powerpoint/2010/main" val="593256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Control Structure :</a:t>
            </a:r>
          </a:p>
        </p:txBody>
      </p:sp>
      <p:sp>
        <p:nvSpPr>
          <p:cNvPr id="3" name="Content Placeholder 2"/>
          <p:cNvSpPr>
            <a:spLocks noGrp="1"/>
          </p:cNvSpPr>
          <p:nvPr>
            <p:ph idx="1"/>
          </p:nvPr>
        </p:nvSpPr>
        <p:spPr/>
        <p:txBody>
          <a:bodyPr/>
          <a:lstStyle/>
          <a:p>
            <a:r>
              <a:rPr lang="en-US" dirty="0"/>
              <a:t> Also known as </a:t>
            </a:r>
            <a:r>
              <a:rPr lang="en-US" b="1" dirty="0"/>
              <a:t>branching</a:t>
            </a:r>
            <a:r>
              <a:rPr lang="en-US" dirty="0"/>
              <a:t> or </a:t>
            </a:r>
            <a:r>
              <a:rPr lang="en-US" b="1" dirty="0"/>
              <a:t>decision making statements</a:t>
            </a:r>
          </a:p>
          <a:p>
            <a:pPr marL="514350" indent="-514350">
              <a:buFont typeface="+mj-lt"/>
              <a:buAutoNum type="arabicPeriod"/>
            </a:pPr>
            <a:r>
              <a:rPr lang="en-US" dirty="0"/>
              <a:t> If statement</a:t>
            </a:r>
          </a:p>
          <a:p>
            <a:pPr marL="514350" indent="-514350">
              <a:buFont typeface="+mj-lt"/>
              <a:buAutoNum type="arabicPeriod"/>
            </a:pPr>
            <a:r>
              <a:rPr lang="en-US" dirty="0"/>
              <a:t> If…. Else statement</a:t>
            </a:r>
          </a:p>
          <a:p>
            <a:pPr marL="514350" indent="-514350">
              <a:buFont typeface="+mj-lt"/>
              <a:buAutoNum type="arabicPeriod"/>
            </a:pPr>
            <a:r>
              <a:rPr lang="en-US" dirty="0"/>
              <a:t> Else….. If ladder</a:t>
            </a:r>
          </a:p>
          <a:p>
            <a:pPr marL="514350" indent="-514350">
              <a:buFont typeface="+mj-lt"/>
              <a:buAutoNum type="arabicPeriod"/>
            </a:pPr>
            <a:r>
              <a:rPr lang="en-US" dirty="0"/>
              <a:t> Nested if statement</a:t>
            </a:r>
          </a:p>
          <a:p>
            <a:pPr marL="514350" indent="-514350">
              <a:buFont typeface="+mj-lt"/>
              <a:buAutoNum type="arabicPeriod"/>
            </a:pPr>
            <a:r>
              <a:rPr lang="en-US" dirty="0"/>
              <a:t> Switch statement</a:t>
            </a:r>
          </a:p>
        </p:txBody>
      </p:sp>
    </p:spTree>
    <p:extLst>
      <p:ext uri="{BB962C8B-B14F-4D97-AF65-F5344CB8AC3E}">
        <p14:creationId xmlns:p14="http://schemas.microsoft.com/office/powerpoint/2010/main" val="4063699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If Statement :</a:t>
            </a:r>
          </a:p>
        </p:txBody>
      </p:sp>
      <p:sp>
        <p:nvSpPr>
          <p:cNvPr id="3" name="Content Placeholder 2"/>
          <p:cNvSpPr>
            <a:spLocks noGrp="1"/>
          </p:cNvSpPr>
          <p:nvPr>
            <p:ph idx="1"/>
          </p:nvPr>
        </p:nvSpPr>
        <p:spPr/>
        <p:txBody>
          <a:bodyPr>
            <a:normAutofit lnSpcReduction="10000"/>
          </a:bodyPr>
          <a:lstStyle/>
          <a:p>
            <a:r>
              <a:rPr lang="en-US" dirty="0"/>
              <a:t> Used to execute some code based on a condition</a:t>
            </a:r>
          </a:p>
          <a:p>
            <a:r>
              <a:rPr lang="en-US" dirty="0"/>
              <a:t> If condition is true, the code is executed</a:t>
            </a:r>
          </a:p>
          <a:p>
            <a:r>
              <a:rPr lang="en-US" dirty="0"/>
              <a:t> </a:t>
            </a:r>
            <a:r>
              <a:rPr lang="en-US" b="1" dirty="0"/>
              <a:t>Syntax :	</a:t>
            </a:r>
            <a:r>
              <a:rPr lang="en-US" dirty="0"/>
              <a:t>if (a&gt;b)</a:t>
            </a:r>
          </a:p>
          <a:p>
            <a:pPr>
              <a:buNone/>
            </a:pPr>
            <a:r>
              <a:rPr lang="en-US" dirty="0"/>
              <a:t>			{ </a:t>
            </a:r>
          </a:p>
          <a:p>
            <a:pPr marL="0" indent="0">
              <a:buNone/>
            </a:pPr>
            <a:r>
              <a:rPr lang="en-US" dirty="0"/>
              <a:t>			</a:t>
            </a:r>
            <a:r>
              <a:rPr lang="en-US" b="1" dirty="0" err="1"/>
              <a:t>cout</a:t>
            </a:r>
            <a:r>
              <a:rPr lang="en-US" b="1" dirty="0"/>
              <a:t>&lt;&lt;“hello”;</a:t>
            </a:r>
          </a:p>
          <a:p>
            <a:pPr marL="0" indent="0">
              <a:buNone/>
            </a:pPr>
            <a:r>
              <a:rPr lang="en-US" dirty="0"/>
              <a:t>		}</a:t>
            </a:r>
          </a:p>
          <a:p>
            <a:pPr marL="0" indent="0">
              <a:buNone/>
            </a:pPr>
            <a:r>
              <a:rPr lang="en-US" dirty="0"/>
              <a:t>			</a:t>
            </a:r>
            <a:r>
              <a:rPr lang="en-US" dirty="0" err="1"/>
              <a:t>cout</a:t>
            </a:r>
            <a:r>
              <a:rPr lang="en-US" dirty="0"/>
              <a:t>&lt;&lt;“hi”;</a:t>
            </a:r>
          </a:p>
          <a:p>
            <a:pPr marL="0" indent="0">
              <a:buNone/>
            </a:pPr>
            <a:r>
              <a:rPr lang="en-US" dirty="0"/>
              <a:t>			</a:t>
            </a:r>
            <a:r>
              <a:rPr lang="en-US" dirty="0" err="1"/>
              <a:t>cout</a:t>
            </a:r>
            <a:r>
              <a:rPr lang="en-US" dirty="0"/>
              <a:t>&lt;&lt;“bye”;</a:t>
            </a:r>
          </a:p>
          <a:p>
            <a:pPr marL="0" indent="0">
              <a:buNone/>
            </a:pPr>
            <a:r>
              <a:rPr lang="en-US" dirty="0"/>
              <a:t>			</a:t>
            </a:r>
            <a:r>
              <a:rPr lang="en-US" dirty="0" err="1"/>
              <a:t>cout</a:t>
            </a:r>
            <a:r>
              <a:rPr lang="en-US" dirty="0"/>
              <a:t>&lt;&lt;“good bye”;</a:t>
            </a:r>
          </a:p>
        </p:txBody>
      </p:sp>
    </p:spTree>
    <p:extLst>
      <p:ext uri="{BB962C8B-B14F-4D97-AF65-F5344CB8AC3E}">
        <p14:creationId xmlns:p14="http://schemas.microsoft.com/office/powerpoint/2010/main" val="1666295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If… else Statement :</a:t>
            </a:r>
          </a:p>
        </p:txBody>
      </p:sp>
      <p:sp>
        <p:nvSpPr>
          <p:cNvPr id="3" name="Content Placeholder 2"/>
          <p:cNvSpPr>
            <a:spLocks noGrp="1"/>
          </p:cNvSpPr>
          <p:nvPr>
            <p:ph idx="1"/>
          </p:nvPr>
        </p:nvSpPr>
        <p:spPr/>
        <p:txBody>
          <a:bodyPr>
            <a:normAutofit fontScale="92500" lnSpcReduction="10000"/>
          </a:bodyPr>
          <a:lstStyle/>
          <a:p>
            <a:r>
              <a:rPr lang="en-US" dirty="0"/>
              <a:t> Used to execute a block of code if the condition is true, and if the condition is false, the other block of code is executed</a:t>
            </a:r>
          </a:p>
          <a:p>
            <a:r>
              <a:rPr lang="en-US" dirty="0"/>
              <a:t> </a:t>
            </a:r>
            <a:r>
              <a:rPr lang="en-US" b="1" dirty="0"/>
              <a:t>Syntax :	</a:t>
            </a:r>
            <a:r>
              <a:rPr lang="en-US" dirty="0"/>
              <a:t>if(condition)</a:t>
            </a:r>
          </a:p>
          <a:p>
            <a:pPr marL="0" indent="0">
              <a:buNone/>
            </a:pPr>
            <a:r>
              <a:rPr lang="en-US" b="1" dirty="0"/>
              <a:t>		</a:t>
            </a:r>
            <a:r>
              <a:rPr lang="en-US" dirty="0"/>
              <a:t>{</a:t>
            </a:r>
          </a:p>
          <a:p>
            <a:pPr marL="0" indent="0">
              <a:buNone/>
            </a:pPr>
            <a:r>
              <a:rPr lang="en-US" dirty="0"/>
              <a:t>			true part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false part</a:t>
            </a:r>
          </a:p>
          <a:p>
            <a:pPr marL="0" indent="0">
              <a:buNone/>
            </a:pPr>
            <a:r>
              <a:rPr lang="en-US" dirty="0"/>
              <a:t>		}</a:t>
            </a:r>
          </a:p>
        </p:txBody>
      </p:sp>
    </p:spTree>
    <p:extLst>
      <p:ext uri="{BB962C8B-B14F-4D97-AF65-F5344CB8AC3E}">
        <p14:creationId xmlns:p14="http://schemas.microsoft.com/office/powerpoint/2010/main" val="1742190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Else if Ladder :</a:t>
            </a:r>
          </a:p>
        </p:txBody>
      </p:sp>
      <p:sp>
        <p:nvSpPr>
          <p:cNvPr id="3" name="Content Placeholder 2"/>
          <p:cNvSpPr>
            <a:spLocks noGrp="1"/>
          </p:cNvSpPr>
          <p:nvPr>
            <p:ph idx="1"/>
          </p:nvPr>
        </p:nvSpPr>
        <p:spPr/>
        <p:txBody>
          <a:bodyPr>
            <a:normAutofit/>
          </a:bodyPr>
          <a:lstStyle/>
          <a:p>
            <a:r>
              <a:rPr lang="en-US" dirty="0"/>
              <a:t> Used to execute a code based on </a:t>
            </a:r>
            <a:r>
              <a:rPr lang="en-US" b="1" dirty="0"/>
              <a:t>multiple conditions</a:t>
            </a:r>
            <a:endParaRPr lang="en-US" dirty="0"/>
          </a:p>
          <a:p>
            <a:r>
              <a:rPr lang="en-US" dirty="0"/>
              <a:t> Each condition is tested one after another</a:t>
            </a:r>
          </a:p>
          <a:p>
            <a:r>
              <a:rPr lang="en-US" dirty="0"/>
              <a:t> The block with true condition will be executed</a:t>
            </a:r>
          </a:p>
          <a:p>
            <a:pPr marL="457200" lvl="1" indent="0">
              <a:buNone/>
            </a:pPr>
            <a:endParaRPr lang="en-US" b="1" dirty="0"/>
          </a:p>
        </p:txBody>
      </p:sp>
    </p:spTree>
    <p:extLst>
      <p:ext uri="{BB962C8B-B14F-4D97-AF65-F5344CB8AC3E}">
        <p14:creationId xmlns:p14="http://schemas.microsoft.com/office/powerpoint/2010/main" val="1319282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70000" lnSpcReduction="20000"/>
          </a:bodyPr>
          <a:lstStyle/>
          <a:p>
            <a:r>
              <a:rPr lang="en-US" dirty="0"/>
              <a:t> </a:t>
            </a:r>
            <a:r>
              <a:rPr lang="en-US" b="1" dirty="0"/>
              <a:t>Syntax :	</a:t>
            </a:r>
            <a:r>
              <a:rPr lang="en-US" dirty="0"/>
              <a:t>if(condition)</a:t>
            </a:r>
          </a:p>
          <a:p>
            <a:pPr marL="457200" lvl="1" indent="0">
              <a:buNone/>
            </a:pPr>
            <a:r>
              <a:rPr lang="en-US" b="1" dirty="0"/>
              <a:t>		</a:t>
            </a:r>
            <a:r>
              <a:rPr lang="en-US" dirty="0"/>
              <a:t>{</a:t>
            </a:r>
          </a:p>
          <a:p>
            <a:pPr marL="457200" lvl="1" indent="0">
              <a:buNone/>
            </a:pPr>
            <a:r>
              <a:rPr lang="en-US" dirty="0"/>
              <a:t>			block1</a:t>
            </a:r>
          </a:p>
          <a:p>
            <a:pPr marL="457200" lvl="1" indent="0">
              <a:buNone/>
            </a:pPr>
            <a:r>
              <a:rPr lang="en-US" dirty="0"/>
              <a:t>		}</a:t>
            </a:r>
          </a:p>
          <a:p>
            <a:pPr marL="457200" lvl="1" indent="0">
              <a:buNone/>
            </a:pPr>
            <a:r>
              <a:rPr lang="en-US" dirty="0"/>
              <a:t>		else if(condition)</a:t>
            </a:r>
          </a:p>
          <a:p>
            <a:pPr marL="457200" lvl="1" indent="0">
              <a:buNone/>
            </a:pPr>
            <a:r>
              <a:rPr lang="en-US" dirty="0"/>
              <a:t>		{</a:t>
            </a:r>
          </a:p>
          <a:p>
            <a:pPr marL="457200" lvl="1" indent="0">
              <a:buNone/>
            </a:pPr>
            <a:r>
              <a:rPr lang="en-US" dirty="0"/>
              <a:t>			block2</a:t>
            </a:r>
          </a:p>
          <a:p>
            <a:pPr marL="457200" lvl="1" indent="0">
              <a:buNone/>
            </a:pPr>
            <a:r>
              <a:rPr lang="en-US" dirty="0"/>
              <a:t>		}</a:t>
            </a:r>
          </a:p>
          <a:p>
            <a:pPr marL="457200" lvl="1" indent="0">
              <a:buNone/>
            </a:pPr>
            <a:r>
              <a:rPr lang="en-US" dirty="0"/>
              <a:t>		else if(condition)</a:t>
            </a:r>
          </a:p>
          <a:p>
            <a:pPr marL="457200" lvl="1" indent="0">
              <a:buNone/>
            </a:pPr>
            <a:r>
              <a:rPr lang="en-US" dirty="0"/>
              <a:t>		{</a:t>
            </a:r>
          </a:p>
          <a:p>
            <a:pPr marL="457200" lvl="1" indent="0">
              <a:buNone/>
            </a:pPr>
            <a:r>
              <a:rPr lang="en-US" dirty="0"/>
              <a:t>			block3</a:t>
            </a:r>
          </a:p>
          <a:p>
            <a:pPr marL="457200" lvl="1" indent="0">
              <a:buNone/>
            </a:pPr>
            <a:r>
              <a:rPr lang="en-US" dirty="0"/>
              <a:t>		}</a:t>
            </a:r>
          </a:p>
          <a:p>
            <a:pPr marL="457200" lvl="1" indent="0">
              <a:buNone/>
            </a:pPr>
            <a:r>
              <a:rPr lang="en-US" dirty="0"/>
              <a:t>		……..</a:t>
            </a:r>
          </a:p>
          <a:p>
            <a:pPr marL="457200" lvl="1" indent="0">
              <a:buNone/>
            </a:pPr>
            <a:r>
              <a:rPr lang="en-US" dirty="0"/>
              <a:t>		else</a:t>
            </a:r>
          </a:p>
          <a:p>
            <a:pPr marL="457200" lvl="1" indent="0">
              <a:buNone/>
            </a:pPr>
            <a:r>
              <a:rPr lang="en-US" dirty="0"/>
              <a:t>		{</a:t>
            </a:r>
          </a:p>
          <a:p>
            <a:pPr marL="457200" lvl="1" indent="0">
              <a:buNone/>
            </a:pPr>
            <a:r>
              <a:rPr lang="en-US" dirty="0"/>
              <a:t>			block n</a:t>
            </a:r>
          </a:p>
          <a:p>
            <a:pPr marL="457200" lvl="1" indent="0">
              <a:buNone/>
            </a:pPr>
            <a:r>
              <a:rPr lang="en-US" dirty="0"/>
              <a:t>		}</a:t>
            </a:r>
          </a:p>
          <a:p>
            <a:endParaRPr lang="en-US" dirty="0"/>
          </a:p>
        </p:txBody>
      </p:sp>
    </p:spTree>
    <p:extLst>
      <p:ext uri="{BB962C8B-B14F-4D97-AF65-F5344CB8AC3E}">
        <p14:creationId xmlns:p14="http://schemas.microsoft.com/office/powerpoint/2010/main" val="1605092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Nested if Statement :</a:t>
            </a:r>
          </a:p>
        </p:txBody>
      </p:sp>
      <p:sp>
        <p:nvSpPr>
          <p:cNvPr id="3" name="Content Placeholder 2"/>
          <p:cNvSpPr>
            <a:spLocks noGrp="1"/>
          </p:cNvSpPr>
          <p:nvPr>
            <p:ph sz="half" idx="1"/>
          </p:nvPr>
        </p:nvSpPr>
        <p:spPr/>
        <p:txBody>
          <a:bodyPr>
            <a:normAutofit fontScale="92500" lnSpcReduction="20000"/>
          </a:bodyPr>
          <a:lstStyle/>
          <a:p>
            <a:r>
              <a:rPr lang="en-US" dirty="0"/>
              <a:t> You can nest multiple if blocks to test the one condition based on another condition</a:t>
            </a:r>
          </a:p>
          <a:p>
            <a:r>
              <a:rPr lang="en-US" dirty="0"/>
              <a:t> Syntax :	if(condition1)</a:t>
            </a:r>
          </a:p>
          <a:p>
            <a:pPr marL="457200" lvl="1" indent="0">
              <a:buNone/>
            </a:pPr>
            <a:r>
              <a:rPr lang="en-US" dirty="0"/>
              <a:t>		{</a:t>
            </a:r>
          </a:p>
          <a:p>
            <a:pPr marL="457200" lvl="1" indent="0">
              <a:buNone/>
            </a:pPr>
            <a:r>
              <a:rPr lang="en-US" dirty="0"/>
              <a:t>			if(condition2)</a:t>
            </a:r>
          </a:p>
          <a:p>
            <a:pPr marL="457200" lvl="1" indent="0">
              <a:buNone/>
            </a:pPr>
            <a:r>
              <a:rPr lang="en-US" dirty="0"/>
              <a:t>			{</a:t>
            </a:r>
          </a:p>
          <a:p>
            <a:pPr marL="457200" lvl="1" indent="0">
              <a:buNone/>
            </a:pPr>
            <a:r>
              <a:rPr lang="en-US" dirty="0"/>
              <a:t>				block1</a:t>
            </a:r>
          </a:p>
          <a:p>
            <a:pPr marL="457200" lvl="1" indent="0">
              <a:buNone/>
            </a:pPr>
            <a:r>
              <a:rPr lang="en-US" dirty="0"/>
              <a:t>			}</a:t>
            </a:r>
          </a:p>
          <a:p>
            <a:pPr marL="457200" lvl="1" indent="0">
              <a:buNone/>
            </a:pPr>
            <a:r>
              <a:rPr lang="en-US" dirty="0"/>
              <a:t>			else</a:t>
            </a:r>
          </a:p>
          <a:p>
            <a:pPr marL="457200" lvl="1" indent="0">
              <a:buNone/>
            </a:pPr>
            <a:r>
              <a:rPr lang="en-US" dirty="0"/>
              <a:t>			{</a:t>
            </a:r>
          </a:p>
          <a:p>
            <a:pPr marL="457200" lvl="1" indent="0">
              <a:buNone/>
            </a:pPr>
            <a:r>
              <a:rPr lang="en-US" dirty="0"/>
              <a:t>				block2</a:t>
            </a:r>
          </a:p>
          <a:p>
            <a:pPr marL="457200" lvl="1" indent="0">
              <a:buNone/>
            </a:pPr>
            <a:r>
              <a:rPr lang="en-US" dirty="0"/>
              <a:t>			}</a:t>
            </a:r>
          </a:p>
          <a:p>
            <a:pPr marL="457200" lvl="1" indent="0">
              <a:buNone/>
            </a:pPr>
            <a:r>
              <a:rPr lang="en-US" dirty="0"/>
              <a:t>		}</a:t>
            </a:r>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Else</a:t>
            </a:r>
          </a:p>
          <a:p>
            <a:pPr marL="0" indent="0">
              <a:buNone/>
            </a:pPr>
            <a:r>
              <a:rPr lang="en-US" dirty="0"/>
              <a:t>{</a:t>
            </a:r>
          </a:p>
          <a:p>
            <a:pPr marL="0" indent="0">
              <a:buNone/>
            </a:pPr>
            <a:r>
              <a:rPr lang="en-US" dirty="0"/>
              <a:t>	block3</a:t>
            </a:r>
          </a:p>
          <a:p>
            <a:pPr marL="0" indent="0">
              <a:buNone/>
            </a:pPr>
            <a:r>
              <a:rPr lang="en-US" dirty="0"/>
              <a:t>}</a:t>
            </a:r>
          </a:p>
        </p:txBody>
      </p:sp>
    </p:spTree>
    <p:extLst>
      <p:ext uri="{BB962C8B-B14F-4D97-AF65-F5344CB8AC3E}">
        <p14:creationId xmlns:p14="http://schemas.microsoft.com/office/powerpoint/2010/main" val="210398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Difference between POP and OOP :</a:t>
            </a:r>
          </a:p>
        </p:txBody>
      </p:sp>
      <p:sp>
        <p:nvSpPr>
          <p:cNvPr id="3" name="Text Placeholder 2"/>
          <p:cNvSpPr>
            <a:spLocks noGrp="1"/>
          </p:cNvSpPr>
          <p:nvPr>
            <p:ph type="body" idx="1"/>
          </p:nvPr>
        </p:nvSpPr>
        <p:spPr/>
        <p:txBody>
          <a:bodyPr>
            <a:normAutofit/>
          </a:bodyPr>
          <a:lstStyle/>
          <a:p>
            <a:r>
              <a:rPr lang="en-US" sz="3200" u="sng" dirty="0"/>
              <a:t>POP Language</a:t>
            </a:r>
            <a:r>
              <a:rPr lang="en-US" dirty="0"/>
              <a:t>			</a:t>
            </a:r>
          </a:p>
        </p:txBody>
      </p:sp>
      <p:sp>
        <p:nvSpPr>
          <p:cNvPr id="4" name="Content Placeholder 3"/>
          <p:cNvSpPr>
            <a:spLocks noGrp="1"/>
          </p:cNvSpPr>
          <p:nvPr>
            <p:ph sz="half" idx="2"/>
          </p:nvPr>
        </p:nvSpPr>
        <p:spPr/>
        <p:txBody>
          <a:bodyPr/>
          <a:lstStyle/>
          <a:p>
            <a:r>
              <a:rPr lang="en-US" dirty="0"/>
              <a:t> Large code divided into functions</a:t>
            </a:r>
          </a:p>
          <a:p>
            <a:r>
              <a:rPr lang="en-US" dirty="0"/>
              <a:t> Focus on functions</a:t>
            </a:r>
          </a:p>
          <a:p>
            <a:r>
              <a:rPr lang="en-US" dirty="0"/>
              <a:t> Function uses global data</a:t>
            </a:r>
          </a:p>
          <a:p>
            <a:r>
              <a:rPr lang="en-US" dirty="0"/>
              <a:t> Top-to-bottom approach</a:t>
            </a:r>
          </a:p>
          <a:p>
            <a:r>
              <a:rPr lang="en-US" dirty="0"/>
              <a:t> Ex: C,FORTRAN, COBOL</a:t>
            </a:r>
          </a:p>
        </p:txBody>
      </p:sp>
      <p:sp>
        <p:nvSpPr>
          <p:cNvPr id="5" name="Text Placeholder 4"/>
          <p:cNvSpPr>
            <a:spLocks noGrp="1"/>
          </p:cNvSpPr>
          <p:nvPr>
            <p:ph type="body" sz="quarter" idx="3"/>
          </p:nvPr>
        </p:nvSpPr>
        <p:spPr/>
        <p:txBody>
          <a:bodyPr>
            <a:normAutofit/>
          </a:bodyPr>
          <a:lstStyle/>
          <a:p>
            <a:r>
              <a:rPr lang="en-US" sz="3200" u="sng" dirty="0"/>
              <a:t>OOP Language</a:t>
            </a:r>
          </a:p>
        </p:txBody>
      </p:sp>
      <p:sp>
        <p:nvSpPr>
          <p:cNvPr id="6" name="Content Placeholder 5"/>
          <p:cNvSpPr>
            <a:spLocks noGrp="1"/>
          </p:cNvSpPr>
          <p:nvPr>
            <p:ph sz="quarter" idx="4"/>
          </p:nvPr>
        </p:nvSpPr>
        <p:spPr/>
        <p:txBody>
          <a:bodyPr/>
          <a:lstStyle/>
          <a:p>
            <a:r>
              <a:rPr lang="en-US" dirty="0"/>
              <a:t> Large code divided into Objects rather than functions </a:t>
            </a:r>
          </a:p>
          <a:p>
            <a:r>
              <a:rPr lang="en-US" dirty="0"/>
              <a:t> Focus on objects </a:t>
            </a:r>
          </a:p>
          <a:p>
            <a:r>
              <a:rPr lang="en-US" dirty="0"/>
              <a:t> Data is hidden. Can’t be accessed by outside functions</a:t>
            </a:r>
          </a:p>
          <a:p>
            <a:r>
              <a:rPr lang="en-US" dirty="0"/>
              <a:t> Bottom-to-top approach</a:t>
            </a:r>
          </a:p>
          <a:p>
            <a:r>
              <a:rPr lang="en-US" dirty="0"/>
              <a:t> Ex: C++, C#, Java</a:t>
            </a:r>
          </a:p>
        </p:txBody>
      </p:sp>
    </p:spTree>
    <p:extLst>
      <p:ext uri="{BB962C8B-B14F-4D97-AF65-F5344CB8AC3E}">
        <p14:creationId xmlns:p14="http://schemas.microsoft.com/office/powerpoint/2010/main" val="410536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Switch Statement :</a:t>
            </a:r>
          </a:p>
        </p:txBody>
      </p:sp>
      <p:sp>
        <p:nvSpPr>
          <p:cNvPr id="6" name="Content Placeholder 5"/>
          <p:cNvSpPr>
            <a:spLocks noGrp="1"/>
          </p:cNvSpPr>
          <p:nvPr>
            <p:ph sz="half" idx="1"/>
          </p:nvPr>
        </p:nvSpPr>
        <p:spPr/>
        <p:txBody>
          <a:bodyPr>
            <a:normAutofit fontScale="77500" lnSpcReduction="20000"/>
          </a:bodyPr>
          <a:lstStyle/>
          <a:p>
            <a:r>
              <a:rPr lang="en-US" dirty="0"/>
              <a:t> When we have relatively more conditions, else if ladder or nested if else statement makes the program complex</a:t>
            </a:r>
          </a:p>
          <a:p>
            <a:r>
              <a:rPr lang="en-US" dirty="0"/>
              <a:t> In that case, the switch statement proves very handy to make the program</a:t>
            </a:r>
          </a:p>
          <a:p>
            <a:r>
              <a:rPr lang="en-US" dirty="0"/>
              <a:t> We can also create </a:t>
            </a:r>
            <a:r>
              <a:rPr lang="en-US" b="1" dirty="0"/>
              <a:t>menu driven </a:t>
            </a:r>
            <a:r>
              <a:rPr lang="en-US" dirty="0"/>
              <a:t>like program with switch</a:t>
            </a:r>
          </a:p>
          <a:p>
            <a:r>
              <a:rPr lang="en-US" dirty="0"/>
              <a:t> </a:t>
            </a:r>
            <a:r>
              <a:rPr lang="en-US" b="1" dirty="0"/>
              <a:t>Syntax :</a:t>
            </a:r>
            <a:r>
              <a:rPr lang="en-US" dirty="0"/>
              <a:t>switch(variable/ expression)</a:t>
            </a:r>
          </a:p>
          <a:p>
            <a:pPr marL="0" indent="0">
              <a:buNone/>
            </a:pPr>
            <a:r>
              <a:rPr lang="en-US" b="1" dirty="0"/>
              <a:t>		</a:t>
            </a:r>
            <a:r>
              <a:rPr lang="en-US" dirty="0"/>
              <a:t>{</a:t>
            </a:r>
          </a:p>
          <a:p>
            <a:pPr marL="0" indent="0">
              <a:buNone/>
            </a:pPr>
            <a:r>
              <a:rPr lang="en-US" b="1" dirty="0"/>
              <a:t>			</a:t>
            </a:r>
            <a:r>
              <a:rPr lang="en-US" dirty="0"/>
              <a:t>case val1:</a:t>
            </a:r>
          </a:p>
          <a:p>
            <a:pPr marL="0" indent="0">
              <a:buNone/>
            </a:pPr>
            <a:r>
              <a:rPr lang="en-US" b="1" dirty="0"/>
              <a:t>			</a:t>
            </a:r>
            <a:r>
              <a:rPr lang="en-US" dirty="0"/>
              <a:t>statements</a:t>
            </a:r>
          </a:p>
          <a:p>
            <a:pPr marL="0" indent="0">
              <a:buNone/>
            </a:pPr>
            <a:r>
              <a:rPr lang="en-US" dirty="0"/>
              <a:t>			break;</a:t>
            </a:r>
          </a:p>
          <a:p>
            <a:pPr marL="0" indent="0">
              <a:buNone/>
            </a:pPr>
            <a:endParaRPr lang="en-US" b="1" dirty="0"/>
          </a:p>
          <a:p>
            <a:pPr marL="0" indent="0">
              <a:buNone/>
            </a:pPr>
            <a:endParaRPr lang="en-US" b="1" dirty="0"/>
          </a:p>
        </p:txBody>
      </p:sp>
      <p:sp>
        <p:nvSpPr>
          <p:cNvPr id="7" name="Content Placeholder 6"/>
          <p:cNvSpPr>
            <a:spLocks noGrp="1"/>
          </p:cNvSpPr>
          <p:nvPr>
            <p:ph sz="half" idx="2"/>
          </p:nvPr>
        </p:nvSpPr>
        <p:spPr/>
        <p:txBody>
          <a:bodyPr>
            <a:normAutofit fontScale="77500" lnSpcReduction="20000"/>
          </a:bodyPr>
          <a:lstStyle/>
          <a:p>
            <a:pPr marL="0" indent="0">
              <a:buNone/>
            </a:pPr>
            <a:r>
              <a:rPr lang="en-US" dirty="0"/>
              <a:t>	case val2:</a:t>
            </a:r>
          </a:p>
          <a:p>
            <a:pPr marL="0" indent="0">
              <a:buNone/>
            </a:pPr>
            <a:r>
              <a:rPr lang="en-US" dirty="0"/>
              <a:t>	statements</a:t>
            </a:r>
          </a:p>
          <a:p>
            <a:pPr marL="0" indent="0">
              <a:buNone/>
            </a:pPr>
            <a:r>
              <a:rPr lang="en-US" dirty="0"/>
              <a:t>	break;</a:t>
            </a:r>
          </a:p>
          <a:p>
            <a:pPr marL="0" indent="0">
              <a:buNone/>
            </a:pPr>
            <a:endParaRPr lang="en-US" dirty="0"/>
          </a:p>
          <a:p>
            <a:pPr marL="0" indent="0">
              <a:buNone/>
            </a:pPr>
            <a:r>
              <a:rPr lang="en-US" dirty="0"/>
              <a:t>	case val3</a:t>
            </a:r>
          </a:p>
          <a:p>
            <a:pPr marL="0" indent="0">
              <a:buNone/>
            </a:pPr>
            <a:r>
              <a:rPr lang="en-US" dirty="0"/>
              <a:t>	statements</a:t>
            </a:r>
          </a:p>
          <a:p>
            <a:pPr marL="0" indent="0">
              <a:buNone/>
            </a:pPr>
            <a:r>
              <a:rPr lang="en-US" dirty="0"/>
              <a:t>	break;</a:t>
            </a:r>
          </a:p>
          <a:p>
            <a:pPr marL="0" indent="0">
              <a:buNone/>
            </a:pPr>
            <a:r>
              <a:rPr lang="en-US" dirty="0"/>
              <a:t>	……..</a:t>
            </a:r>
          </a:p>
          <a:p>
            <a:pPr marL="0" indent="0">
              <a:buNone/>
            </a:pPr>
            <a:r>
              <a:rPr lang="en-US" dirty="0"/>
              <a:t>	default:</a:t>
            </a:r>
          </a:p>
          <a:p>
            <a:pPr marL="0" indent="0">
              <a:buNone/>
            </a:pPr>
            <a:r>
              <a:rPr lang="en-US" dirty="0"/>
              <a:t>	statements</a:t>
            </a:r>
          </a:p>
          <a:p>
            <a:pPr marL="0" indent="0">
              <a:buNone/>
            </a:pPr>
            <a:r>
              <a:rPr lang="en-US" dirty="0"/>
              <a:t>	break;</a:t>
            </a:r>
          </a:p>
          <a:p>
            <a:pPr marL="0" indent="0">
              <a:buNone/>
            </a:pPr>
            <a:r>
              <a:rPr lang="en-US" dirty="0"/>
              <a:t>}</a:t>
            </a:r>
          </a:p>
        </p:txBody>
      </p:sp>
    </p:spTree>
    <p:extLst>
      <p:ext uri="{BB962C8B-B14F-4D97-AF65-F5344CB8AC3E}">
        <p14:creationId xmlns:p14="http://schemas.microsoft.com/office/powerpoint/2010/main" val="172282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6" name="Content Placeholder 5"/>
          <p:cNvSpPr>
            <a:spLocks noGrp="1"/>
          </p:cNvSpPr>
          <p:nvPr>
            <p:ph sz="half" idx="1"/>
          </p:nvPr>
        </p:nvSpPr>
        <p:spPr/>
        <p:txBody>
          <a:bodyPr>
            <a:normAutofit lnSpcReduction="1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t>
            </a:r>
            <a:r>
              <a:rPr lang="en-US" dirty="0" err="1"/>
              <a:t>a,b</a:t>
            </a:r>
            <a:r>
              <a:rPr lang="en-US" dirty="0"/>
              <a:t>;</a:t>
            </a:r>
          </a:p>
          <a:p>
            <a:pPr marL="0" indent="0">
              <a:buNone/>
            </a:pPr>
            <a:r>
              <a:rPr lang="en-US" dirty="0"/>
              <a:t>	</a:t>
            </a:r>
            <a:r>
              <a:rPr lang="en-US" dirty="0" err="1"/>
              <a:t>cout</a:t>
            </a:r>
            <a:r>
              <a:rPr lang="en-US" dirty="0"/>
              <a:t>&lt;&lt; “Enter a”;</a:t>
            </a:r>
          </a:p>
          <a:p>
            <a:pPr marL="0" indent="0">
              <a:buNone/>
            </a:pPr>
            <a:r>
              <a:rPr lang="en-US" dirty="0"/>
              <a:t>	</a:t>
            </a:r>
            <a:r>
              <a:rPr lang="en-US" dirty="0" err="1"/>
              <a:t>cin</a:t>
            </a:r>
            <a:r>
              <a:rPr lang="en-US" dirty="0"/>
              <a:t>&gt;&gt;a;	//10</a:t>
            </a:r>
          </a:p>
          <a:p>
            <a:pPr marL="0" indent="0">
              <a:buNone/>
            </a:pPr>
            <a:r>
              <a:rPr lang="en-US" dirty="0"/>
              <a:t>	</a:t>
            </a:r>
            <a:r>
              <a:rPr lang="en-US" dirty="0" err="1"/>
              <a:t>cout</a:t>
            </a:r>
            <a:r>
              <a:rPr lang="en-US" dirty="0"/>
              <a:t>&lt;&lt;“Enter b”;</a:t>
            </a:r>
          </a:p>
          <a:p>
            <a:pPr marL="0" indent="0">
              <a:buNone/>
            </a:pPr>
            <a:r>
              <a:rPr lang="en-US" dirty="0"/>
              <a:t>	</a:t>
            </a:r>
            <a:r>
              <a:rPr lang="en-US" dirty="0" err="1"/>
              <a:t>cin</a:t>
            </a:r>
            <a:r>
              <a:rPr lang="en-US" dirty="0"/>
              <a:t>&gt;&gt;b;	//20			</a:t>
            </a:r>
          </a:p>
          <a:p>
            <a:pPr marL="0" indent="0">
              <a:buNone/>
            </a:pPr>
            <a:endParaRPr lang="en-US" dirty="0"/>
          </a:p>
        </p:txBody>
      </p:sp>
      <p:sp>
        <p:nvSpPr>
          <p:cNvPr id="7" name="Content Placeholder 6"/>
          <p:cNvSpPr>
            <a:spLocks noGrp="1"/>
          </p:cNvSpPr>
          <p:nvPr>
            <p:ph sz="half" idx="2"/>
          </p:nvPr>
        </p:nvSpPr>
        <p:spPr/>
        <p:txBody>
          <a:bodyPr>
            <a:normAutofit lnSpcReduction="10000"/>
          </a:bodyPr>
          <a:lstStyle/>
          <a:p>
            <a:pPr marL="0" indent="0">
              <a:buNone/>
            </a:pPr>
            <a:r>
              <a:rPr lang="en-US" dirty="0"/>
              <a:t>If(a&gt;b)</a:t>
            </a:r>
          </a:p>
          <a:p>
            <a:pPr marL="0" indent="0">
              <a:buNone/>
            </a:pPr>
            <a:r>
              <a:rPr lang="en-US" dirty="0"/>
              <a:t>{</a:t>
            </a:r>
          </a:p>
          <a:p>
            <a:pPr marL="0" indent="0">
              <a:buNone/>
            </a:pPr>
            <a:r>
              <a:rPr lang="en-US" dirty="0"/>
              <a:t>	</a:t>
            </a:r>
            <a:r>
              <a:rPr lang="en-US" dirty="0" err="1"/>
              <a:t>cout</a:t>
            </a:r>
            <a:r>
              <a:rPr lang="en-US" dirty="0"/>
              <a:t>&lt;&lt;“a is big”;</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cout</a:t>
            </a:r>
            <a:r>
              <a:rPr lang="en-US" dirty="0"/>
              <a:t>&lt;&lt;“b is big”;</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670421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a:t>
            </a:r>
          </a:p>
          <a:p>
            <a:pPr marL="0" indent="0">
              <a:buNone/>
            </a:pPr>
            <a:r>
              <a:rPr lang="en-US" dirty="0"/>
              <a:t>	</a:t>
            </a:r>
            <a:r>
              <a:rPr lang="en-US" dirty="0" err="1"/>
              <a:t>cout</a:t>
            </a:r>
            <a:r>
              <a:rPr lang="en-US" dirty="0"/>
              <a:t>&lt;&lt;“enter a”;</a:t>
            </a:r>
          </a:p>
          <a:p>
            <a:pPr marL="0" indent="0">
              <a:buNone/>
            </a:pPr>
            <a:r>
              <a:rPr lang="en-US" dirty="0"/>
              <a:t>	</a:t>
            </a:r>
            <a:r>
              <a:rPr lang="en-US" dirty="0" err="1"/>
              <a:t>cin</a:t>
            </a:r>
            <a:r>
              <a:rPr lang="en-US" dirty="0"/>
              <a:t>&gt;&gt;a;</a:t>
            </a:r>
          </a:p>
          <a:p>
            <a:pPr marL="0" indent="0">
              <a:buNone/>
            </a:pPr>
            <a:r>
              <a:rPr lang="en-US" dirty="0"/>
              <a:t>	if(a&gt;0)</a:t>
            </a:r>
          </a:p>
          <a:p>
            <a:pPr marL="0" indent="0">
              <a:buNone/>
            </a:pPr>
            <a:r>
              <a:rPr lang="en-US" dirty="0"/>
              <a:t>	{	</a:t>
            </a:r>
          </a:p>
          <a:p>
            <a:pPr marL="0" indent="0">
              <a:buNone/>
            </a:pPr>
            <a:r>
              <a:rPr lang="en-US" dirty="0"/>
              <a:t>		</a:t>
            </a:r>
            <a:r>
              <a:rPr lang="en-US" dirty="0" err="1"/>
              <a:t>cout</a:t>
            </a:r>
            <a:r>
              <a:rPr lang="en-US" dirty="0"/>
              <a:t>&lt;&lt;“a is positive”;</a:t>
            </a:r>
          </a:p>
          <a:p>
            <a:pPr marL="0" indent="0">
              <a:buNone/>
            </a:pPr>
            <a:r>
              <a:rPr lang="en-US" dirty="0"/>
              <a:t>	}</a:t>
            </a:r>
          </a:p>
          <a:p>
            <a:pPr marL="0" indent="0">
              <a:buNone/>
            </a:pPr>
            <a:endParaRPr lang="en-US" dirty="0"/>
          </a:p>
          <a:p>
            <a:pPr marL="0" indent="0">
              <a:buNone/>
            </a:pP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Else if(a&lt;0)</a:t>
            </a:r>
          </a:p>
          <a:p>
            <a:pPr marL="0" indent="0">
              <a:buNone/>
            </a:pPr>
            <a:r>
              <a:rPr lang="en-US" dirty="0"/>
              <a:t>{</a:t>
            </a:r>
          </a:p>
          <a:p>
            <a:pPr marL="0" indent="0">
              <a:buNone/>
            </a:pPr>
            <a:r>
              <a:rPr lang="en-US" dirty="0"/>
              <a:t>	</a:t>
            </a:r>
            <a:r>
              <a:rPr lang="en-US" dirty="0" err="1"/>
              <a:t>cout</a:t>
            </a:r>
            <a:r>
              <a:rPr lang="en-US" dirty="0"/>
              <a:t>&lt;&lt;“a is negative”;</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cout</a:t>
            </a:r>
            <a:r>
              <a:rPr lang="en-US" dirty="0"/>
              <a:t>&lt;&lt;“a is zero”;</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783256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sz="half" idx="1"/>
          </p:nvPr>
        </p:nvSpPr>
        <p:spPr/>
        <p:txBody>
          <a:bodyPr>
            <a:normAutofit lnSpcReduction="1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a=100;</a:t>
            </a:r>
          </a:p>
          <a:p>
            <a:pPr marL="0" indent="0">
              <a:buNone/>
            </a:pPr>
            <a:r>
              <a:rPr lang="en-US" dirty="0"/>
              <a:t>	</a:t>
            </a:r>
            <a:r>
              <a:rPr lang="en-US" dirty="0" err="1"/>
              <a:t>int</a:t>
            </a:r>
            <a:r>
              <a:rPr lang="en-US" dirty="0"/>
              <a:t> b=200;</a:t>
            </a:r>
          </a:p>
          <a:p>
            <a:pPr marL="0" indent="0">
              <a:buNone/>
            </a:pPr>
            <a:r>
              <a:rPr lang="en-US" dirty="0"/>
              <a:t>	if(a==100)</a:t>
            </a:r>
          </a:p>
          <a:p>
            <a:pPr marL="0" indent="0">
              <a:buNone/>
            </a:pPr>
            <a:r>
              <a:rPr lang="en-US" dirty="0"/>
              <a:t>	{</a:t>
            </a:r>
          </a:p>
          <a:p>
            <a:pPr marL="0" indent="0">
              <a:buNone/>
            </a:pPr>
            <a:r>
              <a:rPr lang="en-US" dirty="0"/>
              <a:t>		if(b==200)</a:t>
            </a:r>
          </a:p>
          <a:p>
            <a:pPr marL="0" indent="0">
              <a:buNone/>
            </a:pPr>
            <a:r>
              <a:rPr lang="en-US" dirty="0"/>
              <a:t>		{</a:t>
            </a:r>
          </a:p>
        </p:txBody>
      </p:sp>
      <p:sp>
        <p:nvSpPr>
          <p:cNvPr id="4" name="Content Placeholder 3"/>
          <p:cNvSpPr>
            <a:spLocks noGrp="1"/>
          </p:cNvSpPr>
          <p:nvPr>
            <p:ph sz="half" idx="2"/>
          </p:nvPr>
        </p:nvSpPr>
        <p:spPr/>
        <p:txBody>
          <a:bodyPr>
            <a:normAutofit lnSpcReduction="10000"/>
          </a:bodyPr>
          <a:lstStyle/>
          <a:p>
            <a:pPr marL="0" indent="0">
              <a:buNone/>
            </a:pPr>
            <a:r>
              <a:rPr lang="en-US" dirty="0"/>
              <a:t>	</a:t>
            </a:r>
            <a:r>
              <a:rPr lang="en-US" dirty="0" err="1"/>
              <a:t>cout</a:t>
            </a:r>
            <a:r>
              <a:rPr lang="en-US" dirty="0"/>
              <a:t>&lt;&lt;“value of a is 100 and b is 200”;</a:t>
            </a:r>
          </a:p>
          <a:p>
            <a:pPr marL="0" indent="0">
              <a:buNone/>
            </a:pPr>
            <a:r>
              <a:rPr lang="en-US" dirty="0"/>
              <a:t>	}</a:t>
            </a:r>
          </a:p>
          <a:p>
            <a:pPr marL="0" indent="0">
              <a:buNone/>
            </a:pPr>
            <a:r>
              <a:rPr lang="en-US" dirty="0"/>
              <a:t>}</a:t>
            </a:r>
          </a:p>
          <a:p>
            <a:pPr marL="0" indent="0">
              <a:buNone/>
            </a:pPr>
            <a:r>
              <a:rPr lang="en-US" dirty="0" err="1"/>
              <a:t>Cout</a:t>
            </a:r>
            <a:r>
              <a:rPr lang="en-US" dirty="0"/>
              <a:t>&lt;&lt;“ value of a=“&lt;&lt;a&lt;&lt;</a:t>
            </a:r>
            <a:r>
              <a:rPr lang="en-US" dirty="0" err="1"/>
              <a:t>endl</a:t>
            </a:r>
            <a:r>
              <a:rPr lang="en-US" dirty="0"/>
              <a:t>;</a:t>
            </a:r>
          </a:p>
          <a:p>
            <a:pPr marL="0" indent="0">
              <a:buNone/>
            </a:pPr>
            <a:r>
              <a:rPr lang="en-US" dirty="0" err="1"/>
              <a:t>Cout</a:t>
            </a:r>
            <a:r>
              <a:rPr lang="en-US" dirty="0"/>
              <a:t>&lt;&lt;“value of b =“&lt;&lt;b;</a:t>
            </a:r>
          </a:p>
          <a:p>
            <a:pPr marL="0" indent="0">
              <a:buNone/>
            </a:pPr>
            <a:r>
              <a:rPr lang="en-US" dirty="0"/>
              <a:t>}</a:t>
            </a:r>
          </a:p>
        </p:txBody>
      </p:sp>
    </p:spTree>
    <p:extLst>
      <p:ext uri="{BB962C8B-B14F-4D97-AF65-F5344CB8AC3E}">
        <p14:creationId xmlns:p14="http://schemas.microsoft.com/office/powerpoint/2010/main" val="2976569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Looping Statement :</a:t>
            </a:r>
          </a:p>
        </p:txBody>
      </p:sp>
      <p:sp>
        <p:nvSpPr>
          <p:cNvPr id="3" name="Content Placeholder 2"/>
          <p:cNvSpPr>
            <a:spLocks noGrp="1"/>
          </p:cNvSpPr>
          <p:nvPr>
            <p:ph idx="1"/>
          </p:nvPr>
        </p:nvSpPr>
        <p:spPr/>
        <p:txBody>
          <a:bodyPr/>
          <a:lstStyle/>
          <a:p>
            <a:r>
              <a:rPr lang="en-US" dirty="0"/>
              <a:t> Looping statements are used to execute a block of statements repeatedly until a condition is true. </a:t>
            </a:r>
          </a:p>
          <a:p>
            <a:r>
              <a:rPr lang="en-US" dirty="0"/>
              <a:t> C++ has 3 loop statements :</a:t>
            </a:r>
          </a:p>
          <a:p>
            <a:pPr marL="514350" indent="-514350">
              <a:buFont typeface="+mj-lt"/>
              <a:buAutoNum type="arabicPeriod"/>
            </a:pPr>
            <a:r>
              <a:rPr lang="en-US" dirty="0"/>
              <a:t> While loop</a:t>
            </a:r>
          </a:p>
          <a:p>
            <a:pPr marL="514350" indent="-514350">
              <a:buFont typeface="+mj-lt"/>
              <a:buAutoNum type="arabicPeriod"/>
            </a:pPr>
            <a:r>
              <a:rPr lang="en-US" dirty="0"/>
              <a:t> Do…. While loop</a:t>
            </a:r>
          </a:p>
          <a:p>
            <a:pPr marL="514350" indent="-514350">
              <a:buFont typeface="+mj-lt"/>
              <a:buAutoNum type="arabicPeriod"/>
            </a:pPr>
            <a:r>
              <a:rPr lang="en-US" dirty="0"/>
              <a:t> For loop</a:t>
            </a:r>
          </a:p>
        </p:txBody>
      </p:sp>
    </p:spTree>
    <p:extLst>
      <p:ext uri="{BB962C8B-B14F-4D97-AF65-F5344CB8AC3E}">
        <p14:creationId xmlns:p14="http://schemas.microsoft.com/office/powerpoint/2010/main" val="1019719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While loop :</a:t>
            </a:r>
          </a:p>
        </p:txBody>
      </p:sp>
      <p:sp>
        <p:nvSpPr>
          <p:cNvPr id="3" name="Content Placeholder 2"/>
          <p:cNvSpPr>
            <a:spLocks noGrp="1"/>
          </p:cNvSpPr>
          <p:nvPr>
            <p:ph idx="1"/>
          </p:nvPr>
        </p:nvSpPr>
        <p:spPr/>
        <p:txBody>
          <a:bodyPr/>
          <a:lstStyle/>
          <a:p>
            <a:r>
              <a:rPr lang="en-US" dirty="0"/>
              <a:t> While is the simple loop which just tests a condition and if the condition is true then the block is executed again</a:t>
            </a:r>
          </a:p>
          <a:p>
            <a:r>
              <a:rPr lang="en-US" dirty="0"/>
              <a:t> While loop is an </a:t>
            </a:r>
            <a:r>
              <a:rPr lang="en-US" b="1" dirty="0"/>
              <a:t>entry-controlled loop</a:t>
            </a:r>
            <a:r>
              <a:rPr lang="en-US" dirty="0"/>
              <a:t> as the condition is checked at the time of entering the block</a:t>
            </a:r>
          </a:p>
          <a:p>
            <a:r>
              <a:rPr lang="en-US" dirty="0"/>
              <a:t> </a:t>
            </a:r>
            <a:r>
              <a:rPr lang="en-US" b="1" u="sng" dirty="0"/>
              <a:t>Syntax :  </a:t>
            </a:r>
            <a:r>
              <a:rPr lang="en-US" b="1" dirty="0"/>
              <a:t> 	</a:t>
            </a:r>
            <a:r>
              <a:rPr lang="en-US" dirty="0"/>
              <a:t>while(condition)</a:t>
            </a:r>
          </a:p>
          <a:p>
            <a:pPr marL="0" indent="0">
              <a:buNone/>
            </a:pPr>
            <a:r>
              <a:rPr lang="en-US" dirty="0"/>
              <a:t>		{</a:t>
            </a:r>
          </a:p>
          <a:p>
            <a:pPr marL="0" indent="0">
              <a:buNone/>
            </a:pPr>
            <a:r>
              <a:rPr lang="en-US" dirty="0"/>
              <a:t>			block of statements</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981594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a:t>
            </a:r>
          </a:p>
          <a:p>
            <a:pPr marL="0" indent="0">
              <a:buNone/>
            </a:pPr>
            <a:r>
              <a:rPr lang="en-US" dirty="0"/>
              <a:t>	while(a&lt;=5)</a:t>
            </a:r>
          </a:p>
          <a:p>
            <a:pPr marL="0" indent="0">
              <a:buNone/>
            </a:pPr>
            <a:r>
              <a:rPr lang="en-US" dirty="0"/>
              <a:t>	{</a:t>
            </a:r>
          </a:p>
          <a:p>
            <a:pPr marL="0" indent="0">
              <a:buNone/>
            </a:pPr>
            <a:r>
              <a:rPr lang="en-US" dirty="0"/>
              <a:t>		</a:t>
            </a:r>
            <a:r>
              <a:rPr lang="en-US" dirty="0" err="1"/>
              <a:t>cout</a:t>
            </a:r>
            <a:r>
              <a:rPr lang="en-US" dirty="0"/>
              <a:t>&lt;&lt;a&lt;&lt;</a:t>
            </a:r>
            <a:r>
              <a:rPr lang="en-US" dirty="0" err="1"/>
              <a:t>endl</a:t>
            </a:r>
            <a:r>
              <a:rPr lang="en-US" dirty="0"/>
              <a:t>;</a:t>
            </a:r>
          </a:p>
          <a:p>
            <a:pPr marL="0" indent="0">
              <a:buNone/>
            </a:pPr>
            <a:r>
              <a:rPr lang="en-US" dirty="0"/>
              <a:t>		a++;</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41330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Do….. While loop :</a:t>
            </a:r>
          </a:p>
        </p:txBody>
      </p:sp>
      <p:sp>
        <p:nvSpPr>
          <p:cNvPr id="3" name="Content Placeholder 2"/>
          <p:cNvSpPr>
            <a:spLocks noGrp="1"/>
          </p:cNvSpPr>
          <p:nvPr>
            <p:ph idx="1"/>
          </p:nvPr>
        </p:nvSpPr>
        <p:spPr/>
        <p:txBody>
          <a:bodyPr>
            <a:normAutofit lnSpcReduction="10000"/>
          </a:bodyPr>
          <a:lstStyle/>
          <a:p>
            <a:r>
              <a:rPr lang="en-US" dirty="0"/>
              <a:t> This loop is </a:t>
            </a:r>
            <a:r>
              <a:rPr lang="en-US" b="1" dirty="0"/>
              <a:t>exit controlled</a:t>
            </a:r>
            <a:r>
              <a:rPr lang="en-US" dirty="0"/>
              <a:t> </a:t>
            </a:r>
            <a:r>
              <a:rPr lang="en-US" b="1" dirty="0"/>
              <a:t>loop</a:t>
            </a:r>
          </a:p>
          <a:p>
            <a:r>
              <a:rPr lang="en-US" dirty="0"/>
              <a:t>It first executes the block and then tests the condition</a:t>
            </a:r>
          </a:p>
          <a:p>
            <a:r>
              <a:rPr lang="en-US" dirty="0"/>
              <a:t>If the condition is true, the block of code is executed again</a:t>
            </a:r>
          </a:p>
          <a:p>
            <a:r>
              <a:rPr lang="en-US" dirty="0"/>
              <a:t> It checks the condition at the time of exiting from block, so it is known as exit controlled loop</a:t>
            </a:r>
          </a:p>
          <a:p>
            <a:r>
              <a:rPr lang="en-US" dirty="0"/>
              <a:t> Syntax :	do</a:t>
            </a:r>
          </a:p>
          <a:p>
            <a:pPr marL="457200" lvl="1" indent="0">
              <a:buNone/>
            </a:pPr>
            <a:r>
              <a:rPr lang="en-US" dirty="0"/>
              <a:t>		{</a:t>
            </a:r>
          </a:p>
          <a:p>
            <a:pPr marL="457200" lvl="1" indent="0">
              <a:buNone/>
            </a:pPr>
            <a:r>
              <a:rPr lang="en-US" dirty="0"/>
              <a:t>			block of code</a:t>
            </a:r>
          </a:p>
          <a:p>
            <a:pPr marL="457200" lvl="1" indent="0">
              <a:buNone/>
            </a:pPr>
            <a:r>
              <a:rPr lang="en-US" dirty="0"/>
              <a:t>		}</a:t>
            </a:r>
          </a:p>
          <a:p>
            <a:pPr marL="457200" lvl="1" indent="0">
              <a:buNone/>
            </a:pPr>
            <a:r>
              <a:rPr lang="en-US" dirty="0"/>
              <a:t>		while(condition);</a:t>
            </a:r>
          </a:p>
        </p:txBody>
      </p:sp>
    </p:spTree>
    <p:extLst>
      <p:ext uri="{BB962C8B-B14F-4D97-AF65-F5344CB8AC3E}">
        <p14:creationId xmlns:p14="http://schemas.microsoft.com/office/powerpoint/2010/main" val="229584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t>
            </a:r>
            <a:r>
              <a:rPr lang="en-US" dirty="0" err="1"/>
              <a:t>i</a:t>
            </a:r>
            <a:r>
              <a:rPr lang="en-US" dirty="0"/>
              <a:t>=1;</a:t>
            </a:r>
          </a:p>
          <a:p>
            <a:pPr marL="0" indent="0">
              <a:buNone/>
            </a:pPr>
            <a:r>
              <a:rPr lang="en-US" dirty="0"/>
              <a:t>	do</a:t>
            </a:r>
          </a:p>
          <a:p>
            <a:pPr marL="0" indent="0">
              <a:buNone/>
            </a:pPr>
            <a:r>
              <a:rPr lang="en-US" dirty="0"/>
              <a:t>	{</a:t>
            </a:r>
          </a:p>
          <a:p>
            <a:pPr marL="0" indent="0">
              <a:buNone/>
            </a:pPr>
            <a:r>
              <a:rPr lang="en-US" dirty="0"/>
              <a:t>		</a:t>
            </a:r>
            <a:r>
              <a:rPr lang="en-US" dirty="0" err="1"/>
              <a:t>cout</a:t>
            </a:r>
            <a:r>
              <a:rPr lang="en-US" dirty="0"/>
              <a:t>&lt;&lt;</a:t>
            </a:r>
            <a:r>
              <a:rPr lang="en-US" dirty="0" err="1"/>
              <a:t>i</a:t>
            </a:r>
            <a:r>
              <a:rPr lang="en-US" dirty="0"/>
              <a:t>&lt;&lt;</a:t>
            </a:r>
            <a:r>
              <a:rPr lang="en-US" dirty="0" err="1"/>
              <a:t>endl</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r>
              <a:rPr lang="en-US" dirty="0"/>
              <a:t>	while(</a:t>
            </a:r>
            <a:r>
              <a:rPr lang="en-US" dirty="0" err="1"/>
              <a:t>i</a:t>
            </a:r>
            <a:r>
              <a:rPr lang="en-US" dirty="0"/>
              <a:t>&lt;=10);</a:t>
            </a:r>
          </a:p>
          <a:p>
            <a:pPr marL="0" indent="0">
              <a:buNone/>
            </a:pPr>
            <a:r>
              <a:rPr lang="en-US" dirty="0"/>
              <a:t>}</a:t>
            </a:r>
          </a:p>
        </p:txBody>
      </p:sp>
    </p:spTree>
    <p:extLst>
      <p:ext uri="{BB962C8B-B14F-4D97-AF65-F5344CB8AC3E}">
        <p14:creationId xmlns:p14="http://schemas.microsoft.com/office/powerpoint/2010/main" val="3296748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For loop :</a:t>
            </a:r>
          </a:p>
        </p:txBody>
      </p:sp>
      <p:sp>
        <p:nvSpPr>
          <p:cNvPr id="3" name="Content Placeholder 2"/>
          <p:cNvSpPr>
            <a:spLocks noGrp="1"/>
          </p:cNvSpPr>
          <p:nvPr>
            <p:ph idx="1"/>
          </p:nvPr>
        </p:nvSpPr>
        <p:spPr/>
        <p:txBody>
          <a:bodyPr>
            <a:normAutofit/>
          </a:bodyPr>
          <a:lstStyle/>
          <a:p>
            <a:r>
              <a:rPr lang="en-US" dirty="0"/>
              <a:t> For loop is simple and very handy</a:t>
            </a:r>
          </a:p>
          <a:p>
            <a:r>
              <a:rPr lang="en-US" dirty="0"/>
              <a:t> It is also </a:t>
            </a:r>
            <a:r>
              <a:rPr lang="en-US" b="1" dirty="0"/>
              <a:t>entry controlled loop </a:t>
            </a:r>
            <a:r>
              <a:rPr lang="en-US" dirty="0"/>
              <a:t>because the condition is tested before entering the block</a:t>
            </a:r>
          </a:p>
          <a:p>
            <a:r>
              <a:rPr lang="en-US" dirty="0"/>
              <a:t> Syntax :	for(initialization; condition; increment/decrement)</a:t>
            </a:r>
          </a:p>
          <a:p>
            <a:pPr marL="0" indent="0">
              <a:buNone/>
            </a:pPr>
            <a:r>
              <a:rPr lang="en-US" dirty="0"/>
              <a:t>		{</a:t>
            </a:r>
          </a:p>
          <a:p>
            <a:pPr marL="0" indent="0">
              <a:buNone/>
            </a:pPr>
            <a:r>
              <a:rPr lang="en-US" dirty="0"/>
              <a:t>			block of code</a:t>
            </a:r>
          </a:p>
          <a:p>
            <a:pPr marL="0" indent="0">
              <a:buNone/>
            </a:pPr>
            <a:r>
              <a:rPr lang="en-US" dirty="0"/>
              <a:t>		}</a:t>
            </a:r>
          </a:p>
          <a:p>
            <a:r>
              <a:rPr lang="en-US" dirty="0"/>
              <a:t> Sequence</a:t>
            </a:r>
          </a:p>
          <a:p>
            <a:pPr marL="0" indent="0">
              <a:buNone/>
            </a:pPr>
            <a:endParaRPr lang="en-US" dirty="0"/>
          </a:p>
        </p:txBody>
      </p:sp>
    </p:spTree>
    <p:extLst>
      <p:ext uri="{BB962C8B-B14F-4D97-AF65-F5344CB8AC3E}">
        <p14:creationId xmlns:p14="http://schemas.microsoft.com/office/powerpoint/2010/main" val="42245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Basic Concepts of OOP :</a:t>
            </a:r>
          </a:p>
        </p:txBody>
      </p:sp>
      <p:sp>
        <p:nvSpPr>
          <p:cNvPr id="3" name="Content Placeholder 2"/>
          <p:cNvSpPr>
            <a:spLocks noGrp="1"/>
          </p:cNvSpPr>
          <p:nvPr>
            <p:ph idx="1"/>
          </p:nvPr>
        </p:nvSpPr>
        <p:spPr/>
        <p:txBody>
          <a:bodyPr/>
          <a:lstStyle/>
          <a:p>
            <a:r>
              <a:rPr lang="en-US" dirty="0"/>
              <a:t> Objects</a:t>
            </a:r>
          </a:p>
          <a:p>
            <a:r>
              <a:rPr lang="en-US" dirty="0"/>
              <a:t> Class</a:t>
            </a:r>
          </a:p>
          <a:p>
            <a:r>
              <a:rPr lang="en-US" dirty="0"/>
              <a:t> Data Abstraction</a:t>
            </a:r>
          </a:p>
          <a:p>
            <a:r>
              <a:rPr lang="en-US" dirty="0"/>
              <a:t> Encapsulation</a:t>
            </a:r>
          </a:p>
          <a:p>
            <a:r>
              <a:rPr lang="en-US" dirty="0"/>
              <a:t> Inheritance</a:t>
            </a:r>
          </a:p>
          <a:p>
            <a:r>
              <a:rPr lang="en-US" dirty="0"/>
              <a:t> Polymorphism</a:t>
            </a:r>
          </a:p>
        </p:txBody>
      </p:sp>
    </p:spTree>
    <p:extLst>
      <p:ext uri="{BB962C8B-B14F-4D97-AF65-F5344CB8AC3E}">
        <p14:creationId xmlns:p14="http://schemas.microsoft.com/office/powerpoint/2010/main" val="16248777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#include&lt;</a:t>
            </a:r>
            <a:r>
              <a:rPr lang="en-US" dirty="0" err="1"/>
              <a:t>iostream.h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cout</a:t>
            </a:r>
            <a:r>
              <a:rPr lang="en-US" dirty="0"/>
              <a:t>&lt;&lt;“This is an example of for loop”&lt;&lt;</a:t>
            </a:r>
            <a:r>
              <a:rPr lang="en-US" dirty="0" err="1"/>
              <a:t>endl</a:t>
            </a:r>
            <a:r>
              <a:rPr lang="en-US" dirty="0"/>
              <a:t>;</a:t>
            </a:r>
          </a:p>
          <a:p>
            <a:pPr marL="0" indent="0">
              <a:buNone/>
            </a:pPr>
            <a:r>
              <a:rPr lang="en-US" dirty="0"/>
              <a:t>	for(</a:t>
            </a:r>
            <a:r>
              <a:rPr lang="en-US" dirty="0" err="1"/>
              <a:t>int</a:t>
            </a:r>
            <a:r>
              <a:rPr lang="en-US" dirty="0"/>
              <a:t> </a:t>
            </a:r>
            <a:r>
              <a:rPr lang="en-US" dirty="0" err="1"/>
              <a:t>i</a:t>
            </a:r>
            <a:r>
              <a:rPr lang="en-US" dirty="0"/>
              <a:t>=0;i&lt;5;i++)</a:t>
            </a:r>
          </a:p>
          <a:p>
            <a:pPr marL="0" indent="0">
              <a:buNone/>
            </a:pPr>
            <a:r>
              <a:rPr lang="en-US" dirty="0"/>
              <a:t>	{</a:t>
            </a:r>
          </a:p>
          <a:p>
            <a:pPr marL="0" indent="0">
              <a:buNone/>
            </a:pPr>
            <a:r>
              <a:rPr lang="en-US" dirty="0"/>
              <a:t>		</a:t>
            </a:r>
            <a:r>
              <a:rPr lang="en-US" dirty="0" err="1"/>
              <a:t>cout</a:t>
            </a:r>
            <a:r>
              <a:rPr lang="en-US" dirty="0"/>
              <a:t>&lt;&lt;</a:t>
            </a:r>
            <a:r>
              <a:rPr lang="en-US" dirty="0" err="1"/>
              <a:t>i</a:t>
            </a:r>
            <a:r>
              <a:rPr lang="en-US" dirty="0"/>
              <a:t>&lt;&lt;</a:t>
            </a:r>
            <a:r>
              <a:rPr lang="en-US" dirty="0" err="1"/>
              <a:t>endl</a:t>
            </a:r>
            <a:r>
              <a:rPr lang="en-US" dirty="0"/>
              <a:t>;</a:t>
            </a:r>
          </a:p>
          <a:p>
            <a:pPr marL="0" indent="0">
              <a:buNone/>
            </a:pPr>
            <a:r>
              <a:rPr lang="en-US" dirty="0"/>
              <a:t>	}</a:t>
            </a:r>
          </a:p>
          <a:p>
            <a:pPr marL="0" indent="0">
              <a:buNone/>
            </a:pPr>
            <a:r>
              <a:rPr lang="en-US" dirty="0"/>
              <a:t>	</a:t>
            </a:r>
            <a:r>
              <a:rPr lang="en-US" dirty="0" err="1"/>
              <a:t>cout</a:t>
            </a:r>
            <a:r>
              <a:rPr lang="en-US"/>
              <a:t>&lt;&lt;“out of loop”;</a:t>
            </a:r>
            <a:endParaRPr lang="en-US" dirty="0"/>
          </a:p>
          <a:p>
            <a:pPr marL="0" indent="0">
              <a:buNone/>
            </a:pPr>
            <a:r>
              <a:rPr lang="en-US" dirty="0"/>
              <a:t>}</a:t>
            </a:r>
          </a:p>
        </p:txBody>
      </p:sp>
    </p:spTree>
    <p:extLst>
      <p:ext uri="{BB962C8B-B14F-4D97-AF65-F5344CB8AC3E}">
        <p14:creationId xmlns:p14="http://schemas.microsoft.com/office/powerpoint/2010/main" val="3757415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Functions in C++ :</a:t>
            </a:r>
          </a:p>
        </p:txBody>
      </p:sp>
      <p:sp>
        <p:nvSpPr>
          <p:cNvPr id="3" name="Content Placeholder 2"/>
          <p:cNvSpPr>
            <a:spLocks noGrp="1"/>
          </p:cNvSpPr>
          <p:nvPr>
            <p:ph idx="1"/>
          </p:nvPr>
        </p:nvSpPr>
        <p:spPr/>
        <p:txBody>
          <a:bodyPr>
            <a:normAutofit lnSpcReduction="10000"/>
          </a:bodyPr>
          <a:lstStyle/>
          <a:p>
            <a:r>
              <a:rPr lang="en-US" dirty="0"/>
              <a:t> Building blocks of C++</a:t>
            </a:r>
          </a:p>
          <a:p>
            <a:r>
              <a:rPr lang="en-US" dirty="0"/>
              <a:t> A block of code that performs some specific task</a:t>
            </a:r>
          </a:p>
          <a:p>
            <a:r>
              <a:rPr lang="en-US" dirty="0"/>
              <a:t> Used to divide a large and complex program into blocks to become more readable</a:t>
            </a:r>
          </a:p>
          <a:p>
            <a:r>
              <a:rPr lang="en-US" dirty="0"/>
              <a:t> Increases the usability of program, reusability</a:t>
            </a:r>
          </a:p>
          <a:p>
            <a:r>
              <a:rPr lang="en-US" dirty="0"/>
              <a:t> Function has 3 parts :</a:t>
            </a:r>
          </a:p>
          <a:p>
            <a:pPr marL="514350" indent="-514350">
              <a:buFont typeface="+mj-lt"/>
              <a:buAutoNum type="arabicPeriod"/>
            </a:pPr>
            <a:r>
              <a:rPr lang="en-US" dirty="0"/>
              <a:t> Function declaration ( prototype )</a:t>
            </a:r>
          </a:p>
          <a:p>
            <a:pPr marL="514350" indent="-514350">
              <a:buFont typeface="+mj-lt"/>
              <a:buAutoNum type="arabicPeriod"/>
            </a:pPr>
            <a:r>
              <a:rPr lang="en-US" dirty="0"/>
              <a:t> Function definition</a:t>
            </a:r>
          </a:p>
          <a:p>
            <a:pPr marL="514350" indent="-514350">
              <a:buFont typeface="+mj-lt"/>
              <a:buAutoNum type="arabicPeriod"/>
            </a:pPr>
            <a:r>
              <a:rPr lang="en-US" dirty="0"/>
              <a:t> Function call</a:t>
            </a:r>
          </a:p>
        </p:txBody>
      </p:sp>
    </p:spTree>
    <p:extLst>
      <p:ext uri="{BB962C8B-B14F-4D97-AF65-F5344CB8AC3E}">
        <p14:creationId xmlns:p14="http://schemas.microsoft.com/office/powerpoint/2010/main" val="30543112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 Declaration specifies the structure of the function</a:t>
            </a:r>
          </a:p>
          <a:p>
            <a:r>
              <a:rPr lang="en-US" dirty="0"/>
              <a:t> Tells the compiler, the name of function, number and types of arguments, also return type </a:t>
            </a:r>
          </a:p>
          <a:p>
            <a:r>
              <a:rPr lang="en-US" dirty="0"/>
              <a:t>Definition defines what the function will do when it is called</a:t>
            </a:r>
          </a:p>
          <a:p>
            <a:r>
              <a:rPr lang="en-US" dirty="0"/>
              <a:t> Function call is the statement which calls the function </a:t>
            </a:r>
          </a:p>
          <a:p>
            <a:endParaRPr lang="en-US" dirty="0"/>
          </a:p>
          <a:p>
            <a:r>
              <a:rPr lang="en-US" b="1" dirty="0"/>
              <a:t> void display (</a:t>
            </a:r>
            <a:r>
              <a:rPr lang="en-US" b="1" dirty="0" err="1"/>
              <a:t>int</a:t>
            </a:r>
            <a:r>
              <a:rPr lang="en-US" b="1" dirty="0"/>
              <a:t> , float); </a:t>
            </a:r>
            <a:r>
              <a:rPr lang="en-US" dirty="0"/>
              <a:t>			// declaration </a:t>
            </a:r>
          </a:p>
          <a:p>
            <a:r>
              <a:rPr lang="en-US" b="1" dirty="0"/>
              <a:t> void display()				// definition </a:t>
            </a:r>
          </a:p>
          <a:p>
            <a:pPr>
              <a:buNone/>
            </a:pPr>
            <a:r>
              <a:rPr lang="en-US" b="1" dirty="0"/>
              <a:t>{</a:t>
            </a:r>
          </a:p>
          <a:p>
            <a:pPr>
              <a:buNone/>
            </a:pPr>
            <a:r>
              <a:rPr lang="en-US" b="1" dirty="0"/>
              <a:t>	</a:t>
            </a:r>
            <a:r>
              <a:rPr lang="en-US" b="1" dirty="0" err="1"/>
              <a:t>cout</a:t>
            </a:r>
            <a:r>
              <a:rPr lang="en-US" b="1" dirty="0"/>
              <a:t>&lt;&lt;“This is definition part”;</a:t>
            </a:r>
          </a:p>
          <a:p>
            <a:pPr>
              <a:buNone/>
            </a:pPr>
            <a:r>
              <a:rPr lang="en-US" b="1" dirty="0"/>
              <a:t>}</a:t>
            </a:r>
          </a:p>
          <a:p>
            <a:pPr>
              <a:buNone/>
            </a:pPr>
            <a:r>
              <a:rPr lang="en-US" b="1" dirty="0"/>
              <a:t>Display();</a:t>
            </a:r>
          </a:p>
        </p:txBody>
      </p:sp>
    </p:spTree>
    <p:extLst>
      <p:ext uri="{BB962C8B-B14F-4D97-AF65-F5344CB8AC3E}">
        <p14:creationId xmlns:p14="http://schemas.microsoft.com/office/powerpoint/2010/main" val="2809150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main function :</a:t>
            </a:r>
          </a:p>
        </p:txBody>
      </p:sp>
      <p:sp>
        <p:nvSpPr>
          <p:cNvPr id="3" name="Content Placeholder 2"/>
          <p:cNvSpPr>
            <a:spLocks noGrp="1"/>
          </p:cNvSpPr>
          <p:nvPr>
            <p:ph idx="1"/>
          </p:nvPr>
        </p:nvSpPr>
        <p:spPr>
          <a:xfrm>
            <a:off x="799012" y="1825625"/>
            <a:ext cx="10515600" cy="4351338"/>
          </a:xfrm>
        </p:spPr>
        <p:txBody>
          <a:bodyPr>
            <a:normAutofit fontScale="92500" lnSpcReduction="10000"/>
          </a:bodyPr>
          <a:lstStyle/>
          <a:p>
            <a:r>
              <a:rPr lang="en-US" dirty="0"/>
              <a:t> It is the entry point of the program</a:t>
            </a:r>
          </a:p>
          <a:p>
            <a:r>
              <a:rPr lang="en-US" dirty="0"/>
              <a:t> The main function can take arguments that is known as </a:t>
            </a:r>
            <a:r>
              <a:rPr lang="en-US" b="1" dirty="0"/>
              <a:t>command-line arguments</a:t>
            </a:r>
          </a:p>
          <a:p>
            <a:r>
              <a:rPr lang="en-US" dirty="0"/>
              <a:t> General form is :</a:t>
            </a:r>
          </a:p>
          <a:p>
            <a:r>
              <a:rPr lang="en-US" dirty="0"/>
              <a:t> </a:t>
            </a:r>
            <a:r>
              <a:rPr lang="en-US" dirty="0" err="1"/>
              <a:t>int</a:t>
            </a:r>
            <a:r>
              <a:rPr lang="en-US" dirty="0"/>
              <a:t> main (</a:t>
            </a:r>
            <a:r>
              <a:rPr lang="en-US" dirty="0" err="1"/>
              <a:t>int</a:t>
            </a:r>
            <a:r>
              <a:rPr lang="en-US" dirty="0"/>
              <a:t> </a:t>
            </a:r>
            <a:r>
              <a:rPr lang="en-US" dirty="0" err="1"/>
              <a:t>numofargs</a:t>
            </a:r>
            <a:r>
              <a:rPr lang="en-US" dirty="0"/>
              <a:t>, char *</a:t>
            </a:r>
            <a:r>
              <a:rPr lang="en-US" dirty="0" err="1"/>
              <a:t>args</a:t>
            </a:r>
            <a:r>
              <a:rPr lang="en-US" dirty="0"/>
              <a:t>[])</a:t>
            </a:r>
          </a:p>
          <a:p>
            <a:r>
              <a:rPr lang="en-US" dirty="0"/>
              <a:t> Idea of </a:t>
            </a:r>
            <a:r>
              <a:rPr lang="en-US" dirty="0" err="1"/>
              <a:t>int</a:t>
            </a:r>
            <a:r>
              <a:rPr lang="en-US" dirty="0"/>
              <a:t> main() and void main()</a:t>
            </a:r>
          </a:p>
          <a:p>
            <a:pPr>
              <a:buNone/>
            </a:pPr>
            <a:r>
              <a:rPr lang="en-US" dirty="0" err="1"/>
              <a:t>Int</a:t>
            </a:r>
            <a:r>
              <a:rPr lang="en-US" dirty="0"/>
              <a:t> main()</a:t>
            </a:r>
          </a:p>
          <a:p>
            <a:pPr>
              <a:buNone/>
            </a:pPr>
            <a:r>
              <a:rPr lang="en-US" dirty="0"/>
              <a:t>{</a:t>
            </a:r>
          </a:p>
          <a:p>
            <a:pPr>
              <a:buNone/>
            </a:pPr>
            <a:r>
              <a:rPr lang="en-US" dirty="0"/>
              <a:t>		</a:t>
            </a:r>
            <a:r>
              <a:rPr lang="en-US" b="1" dirty="0"/>
              <a:t>return 0</a:t>
            </a:r>
            <a:r>
              <a:rPr lang="en-US" dirty="0"/>
              <a:t>;</a:t>
            </a:r>
          </a:p>
          <a:p>
            <a:pPr>
              <a:buNone/>
            </a:pPr>
            <a:r>
              <a:rPr lang="en-US" dirty="0"/>
              <a:t>}</a:t>
            </a:r>
          </a:p>
        </p:txBody>
      </p:sp>
    </p:spTree>
    <p:extLst>
      <p:ext uri="{BB962C8B-B14F-4D97-AF65-F5344CB8AC3E}">
        <p14:creationId xmlns:p14="http://schemas.microsoft.com/office/powerpoint/2010/main" val="1797648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Function Prototype :</a:t>
            </a:r>
          </a:p>
        </p:txBody>
      </p:sp>
      <p:sp>
        <p:nvSpPr>
          <p:cNvPr id="3" name="Content Placeholder 2"/>
          <p:cNvSpPr>
            <a:spLocks noGrp="1"/>
          </p:cNvSpPr>
          <p:nvPr>
            <p:ph idx="1"/>
          </p:nvPr>
        </p:nvSpPr>
        <p:spPr/>
        <p:txBody>
          <a:bodyPr>
            <a:normAutofit lnSpcReduction="10000"/>
          </a:bodyPr>
          <a:lstStyle/>
          <a:p>
            <a:r>
              <a:rPr lang="en-US" dirty="0"/>
              <a:t> In C++, the function must be declared before it’s called</a:t>
            </a:r>
          </a:p>
          <a:p>
            <a:r>
              <a:rPr lang="en-US" dirty="0"/>
              <a:t> The function declaration is also known as function prototyping</a:t>
            </a:r>
          </a:p>
          <a:p>
            <a:r>
              <a:rPr lang="en-US" dirty="0"/>
              <a:t> It specifies the structure of function</a:t>
            </a:r>
          </a:p>
          <a:p>
            <a:r>
              <a:rPr lang="en-US" dirty="0"/>
              <a:t> It tells the compiler about function name, return type and number and types of arguments</a:t>
            </a:r>
          </a:p>
          <a:p>
            <a:r>
              <a:rPr lang="en-US" dirty="0"/>
              <a:t> Structure of function prototype :</a:t>
            </a:r>
          </a:p>
          <a:p>
            <a:r>
              <a:rPr lang="en-US" b="1" dirty="0"/>
              <a:t> </a:t>
            </a:r>
            <a:r>
              <a:rPr lang="en-US" b="1" dirty="0" err="1"/>
              <a:t>return_type</a:t>
            </a:r>
            <a:r>
              <a:rPr lang="en-US" b="1" dirty="0"/>
              <a:t> </a:t>
            </a:r>
            <a:r>
              <a:rPr lang="en-US" b="1" dirty="0" err="1"/>
              <a:t>function_name</a:t>
            </a:r>
            <a:r>
              <a:rPr lang="en-US" b="1" dirty="0"/>
              <a:t>(</a:t>
            </a:r>
            <a:r>
              <a:rPr lang="en-US" b="1" dirty="0" err="1"/>
              <a:t>args_list</a:t>
            </a:r>
            <a:r>
              <a:rPr lang="en-US" b="1" dirty="0"/>
              <a:t>);</a:t>
            </a:r>
          </a:p>
          <a:p>
            <a:r>
              <a:rPr lang="en-US" b="1" dirty="0"/>
              <a:t> </a:t>
            </a:r>
            <a:r>
              <a:rPr lang="en-US" dirty="0"/>
              <a:t>The argument list may be empty, example</a:t>
            </a:r>
          </a:p>
          <a:p>
            <a:r>
              <a:rPr lang="en-US" b="1" dirty="0"/>
              <a:t> void test();</a:t>
            </a:r>
          </a:p>
        </p:txBody>
      </p:sp>
    </p:spTree>
    <p:extLst>
      <p:ext uri="{BB962C8B-B14F-4D97-AF65-F5344CB8AC3E}">
        <p14:creationId xmlns:p14="http://schemas.microsoft.com/office/powerpoint/2010/main" val="3404617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p>
        </p:txBody>
      </p:sp>
      <p:sp>
        <p:nvSpPr>
          <p:cNvPr id="3" name="Content Placeholder 2"/>
          <p:cNvSpPr>
            <a:spLocks noGrp="1"/>
          </p:cNvSpPr>
          <p:nvPr>
            <p:ph idx="1"/>
          </p:nvPr>
        </p:nvSpPr>
        <p:spPr/>
        <p:txBody>
          <a:bodyPr/>
          <a:lstStyle/>
          <a:p>
            <a:r>
              <a:rPr lang="en-US" dirty="0"/>
              <a:t> The name of the argument is not necessary, but the type is must</a:t>
            </a:r>
          </a:p>
          <a:p>
            <a:r>
              <a:rPr lang="en-US" dirty="0"/>
              <a:t> For example,</a:t>
            </a:r>
          </a:p>
          <a:p>
            <a:r>
              <a:rPr lang="en-US" dirty="0"/>
              <a:t> void display (</a:t>
            </a:r>
            <a:r>
              <a:rPr lang="en-US" dirty="0" err="1"/>
              <a:t>int</a:t>
            </a:r>
            <a:r>
              <a:rPr lang="en-US" dirty="0"/>
              <a:t>, </a:t>
            </a:r>
            <a:r>
              <a:rPr lang="en-US" dirty="0" err="1"/>
              <a:t>int</a:t>
            </a:r>
            <a:r>
              <a:rPr lang="en-US" dirty="0"/>
              <a:t>, </a:t>
            </a:r>
            <a:r>
              <a:rPr lang="en-US" dirty="0" err="1"/>
              <a:t>int</a:t>
            </a:r>
            <a:r>
              <a:rPr lang="en-US" dirty="0"/>
              <a:t>); will work</a:t>
            </a:r>
          </a:p>
          <a:p>
            <a:r>
              <a:rPr lang="en-US" dirty="0"/>
              <a:t> You can write : void display ( </a:t>
            </a:r>
            <a:r>
              <a:rPr lang="en-US" dirty="0" err="1"/>
              <a:t>int</a:t>
            </a:r>
            <a:r>
              <a:rPr lang="en-US" dirty="0"/>
              <a:t> a, </a:t>
            </a:r>
            <a:r>
              <a:rPr lang="en-US" dirty="0" err="1"/>
              <a:t>int</a:t>
            </a:r>
            <a:r>
              <a:rPr lang="en-US" dirty="0"/>
              <a:t> b, </a:t>
            </a:r>
            <a:r>
              <a:rPr lang="en-US" dirty="0" err="1"/>
              <a:t>int</a:t>
            </a:r>
            <a:r>
              <a:rPr lang="en-US" dirty="0"/>
              <a:t> c);</a:t>
            </a:r>
          </a:p>
        </p:txBody>
      </p:sp>
    </p:spTree>
    <p:extLst>
      <p:ext uri="{BB962C8B-B14F-4D97-AF65-F5344CB8AC3E}">
        <p14:creationId xmlns:p14="http://schemas.microsoft.com/office/powerpoint/2010/main" val="14733482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Call by reference :</a:t>
            </a:r>
          </a:p>
        </p:txBody>
      </p:sp>
      <p:sp>
        <p:nvSpPr>
          <p:cNvPr id="3" name="Content Placeholder 2"/>
          <p:cNvSpPr>
            <a:spLocks noGrp="1"/>
          </p:cNvSpPr>
          <p:nvPr>
            <p:ph idx="1"/>
          </p:nvPr>
        </p:nvSpPr>
        <p:spPr/>
        <p:txBody>
          <a:bodyPr>
            <a:normAutofit lnSpcReduction="10000"/>
          </a:bodyPr>
          <a:lstStyle/>
          <a:p>
            <a:r>
              <a:rPr lang="en-US" dirty="0"/>
              <a:t> When the function is called, its arguments passed to the function definition</a:t>
            </a:r>
          </a:p>
          <a:p>
            <a:r>
              <a:rPr lang="en-US" dirty="0"/>
              <a:t> In C, the arguments are passed by value, so that, any changes made to the formal arguments will not affect the original values </a:t>
            </a:r>
          </a:p>
          <a:p>
            <a:r>
              <a:rPr lang="en-US" dirty="0"/>
              <a:t> But in some cases, if we may need to change the values passed as arguments, so for this, we use pointers and addresses of arguments to call a function by reference </a:t>
            </a:r>
          </a:p>
          <a:p>
            <a:r>
              <a:rPr lang="en-US" dirty="0"/>
              <a:t> But in C++, we have the concept of reference variable</a:t>
            </a:r>
          </a:p>
          <a:p>
            <a:r>
              <a:rPr lang="en-US" dirty="0"/>
              <a:t> So it will create alias of actual argument of calling function so any changes made on formal arguments will </a:t>
            </a:r>
            <a:r>
              <a:rPr lang="en-US" dirty="0" err="1"/>
              <a:t>reflact</a:t>
            </a:r>
            <a:r>
              <a:rPr lang="en-US" dirty="0"/>
              <a:t> on actual arguments</a:t>
            </a:r>
          </a:p>
        </p:txBody>
      </p:sp>
    </p:spTree>
    <p:extLst>
      <p:ext uri="{BB962C8B-B14F-4D97-AF65-F5344CB8AC3E}">
        <p14:creationId xmlns:p14="http://schemas.microsoft.com/office/powerpoint/2010/main" val="2067796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p>
        </p:txBody>
      </p:sp>
      <p:sp>
        <p:nvSpPr>
          <p:cNvPr id="3" name="Content Placeholder 2"/>
          <p:cNvSpPr>
            <a:spLocks noGrp="1"/>
          </p:cNvSpPr>
          <p:nvPr>
            <p:ph idx="1"/>
          </p:nvPr>
        </p:nvSpPr>
        <p:spPr/>
        <p:txBody>
          <a:bodyPr>
            <a:normAutofit lnSpcReduction="10000"/>
          </a:bodyPr>
          <a:lstStyle/>
          <a:p>
            <a:pPr marL="0" indent="0">
              <a:buNone/>
            </a:pPr>
            <a:r>
              <a:rPr lang="en-US" dirty="0"/>
              <a:t>Void exchange (</a:t>
            </a:r>
            <a:r>
              <a:rPr lang="en-US" dirty="0" err="1"/>
              <a:t>int</a:t>
            </a:r>
            <a:r>
              <a:rPr lang="en-US" dirty="0"/>
              <a:t> &amp;x, </a:t>
            </a:r>
            <a:r>
              <a:rPr lang="en-US" dirty="0" err="1"/>
              <a:t>int</a:t>
            </a:r>
            <a:r>
              <a:rPr lang="en-US" dirty="0"/>
              <a:t> &amp;y)</a:t>
            </a:r>
          </a:p>
          <a:p>
            <a:pPr marL="0" indent="0">
              <a:buNone/>
            </a:pPr>
            <a:r>
              <a:rPr lang="en-US" dirty="0"/>
              <a:t>{</a:t>
            </a:r>
          </a:p>
          <a:p>
            <a:pPr marL="0" indent="0">
              <a:buNone/>
            </a:pPr>
            <a:r>
              <a:rPr lang="en-US" dirty="0"/>
              <a:t>	</a:t>
            </a:r>
            <a:r>
              <a:rPr lang="en-US" dirty="0" err="1"/>
              <a:t>int</a:t>
            </a:r>
            <a:r>
              <a:rPr lang="en-US" dirty="0"/>
              <a:t> t = a;</a:t>
            </a:r>
          </a:p>
          <a:p>
            <a:pPr marL="0" indent="0">
              <a:buNone/>
            </a:pPr>
            <a:r>
              <a:rPr lang="en-US" dirty="0"/>
              <a:t>	a = b ;</a:t>
            </a:r>
          </a:p>
          <a:p>
            <a:pPr marL="0" indent="0">
              <a:buNone/>
            </a:pPr>
            <a:r>
              <a:rPr lang="en-US" dirty="0"/>
              <a:t>	b = t ;</a:t>
            </a:r>
          </a:p>
          <a:p>
            <a:pPr marL="0" indent="0">
              <a:buNone/>
            </a:pPr>
            <a:r>
              <a:rPr lang="en-US" dirty="0"/>
              <a:t>}</a:t>
            </a:r>
          </a:p>
          <a:p>
            <a:pPr marL="0" indent="0">
              <a:buNone/>
            </a:pPr>
            <a:endParaRPr lang="en-US" dirty="0"/>
          </a:p>
          <a:p>
            <a:pPr marL="0" indent="0">
              <a:buNone/>
            </a:pPr>
            <a:r>
              <a:rPr lang="en-US" dirty="0"/>
              <a:t>Here, x and y are reference variables, so when we call </a:t>
            </a:r>
            <a:endParaRPr lang="en-US" b="1" dirty="0"/>
          </a:p>
          <a:p>
            <a:pPr marL="0" indent="0">
              <a:buNone/>
            </a:pPr>
            <a:r>
              <a:rPr lang="en-US" b="1" dirty="0"/>
              <a:t>Exchange (</a:t>
            </a:r>
            <a:r>
              <a:rPr lang="en-US" b="1" dirty="0" err="1"/>
              <a:t>a,b</a:t>
            </a:r>
            <a:r>
              <a:rPr lang="en-US" b="1" dirty="0"/>
              <a:t>)</a:t>
            </a:r>
          </a:p>
        </p:txBody>
      </p:sp>
    </p:spTree>
    <p:extLst>
      <p:ext uri="{BB962C8B-B14F-4D97-AF65-F5344CB8AC3E}">
        <p14:creationId xmlns:p14="http://schemas.microsoft.com/office/powerpoint/2010/main" val="29592795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a:t>The variables x and y becomes aliases of a and b. so the changes made on x and y will reflect on a and b</a:t>
            </a:r>
          </a:p>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a:t>Void change(</a:t>
            </a:r>
            <a:r>
              <a:rPr lang="en-US" dirty="0" err="1"/>
              <a:t>int</a:t>
            </a:r>
            <a:r>
              <a:rPr lang="en-US" dirty="0"/>
              <a:t> &amp;x, </a:t>
            </a:r>
            <a:r>
              <a:rPr lang="en-US" dirty="0" err="1"/>
              <a:t>int</a:t>
            </a:r>
            <a:r>
              <a:rPr lang="en-US" dirty="0"/>
              <a:t> &amp;y);</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 b;</a:t>
            </a:r>
          </a:p>
          <a:p>
            <a:pPr marL="0" indent="0">
              <a:buNone/>
            </a:pPr>
            <a:r>
              <a:rPr lang="en-US" dirty="0"/>
              <a:t>	</a:t>
            </a:r>
            <a:r>
              <a:rPr lang="en-US" dirty="0" err="1"/>
              <a:t>clrscr</a:t>
            </a:r>
            <a:r>
              <a:rPr lang="en-US" dirty="0"/>
              <a:t>();</a:t>
            </a:r>
          </a:p>
          <a:p>
            <a:pPr marL="0" indent="0">
              <a:buNone/>
            </a:pPr>
            <a:r>
              <a:rPr lang="en-US" dirty="0"/>
              <a:t>	</a:t>
            </a:r>
            <a:r>
              <a:rPr lang="en-US" dirty="0" err="1"/>
              <a:t>cout</a:t>
            </a:r>
            <a:r>
              <a:rPr lang="en-US" dirty="0"/>
              <a:t>&lt;&lt;“Enter a”;</a:t>
            </a:r>
          </a:p>
        </p:txBody>
      </p:sp>
      <p:sp>
        <p:nvSpPr>
          <p:cNvPr id="4" name="Content Placeholder 3"/>
          <p:cNvSpPr>
            <a:spLocks noGrp="1"/>
          </p:cNvSpPr>
          <p:nvPr>
            <p:ph sz="half" idx="2"/>
          </p:nvPr>
        </p:nvSpPr>
        <p:spPr/>
        <p:txBody>
          <a:bodyPr>
            <a:normAutofit fontScale="55000" lnSpcReduction="20000"/>
          </a:bodyPr>
          <a:lstStyle/>
          <a:p>
            <a:pPr marL="0" indent="0">
              <a:buNone/>
            </a:pPr>
            <a:r>
              <a:rPr lang="en-US" dirty="0" err="1"/>
              <a:t>Cin</a:t>
            </a:r>
            <a:r>
              <a:rPr lang="en-US" dirty="0"/>
              <a:t>&gt;&gt;a;</a:t>
            </a:r>
          </a:p>
          <a:p>
            <a:pPr marL="0" indent="0">
              <a:buNone/>
            </a:pPr>
            <a:r>
              <a:rPr lang="en-US" dirty="0" err="1"/>
              <a:t>Cout</a:t>
            </a:r>
            <a:r>
              <a:rPr lang="en-US" dirty="0"/>
              <a:t>&lt;&lt;“Enter b”;</a:t>
            </a:r>
          </a:p>
          <a:p>
            <a:pPr marL="0" indent="0">
              <a:buNone/>
            </a:pPr>
            <a:r>
              <a:rPr lang="en-US" dirty="0" err="1"/>
              <a:t>Cin</a:t>
            </a:r>
            <a:r>
              <a:rPr lang="en-US" dirty="0"/>
              <a:t>&gt;&gt;b;</a:t>
            </a:r>
          </a:p>
          <a:p>
            <a:pPr marL="0" indent="0">
              <a:buNone/>
            </a:pPr>
            <a:r>
              <a:rPr lang="en-US" dirty="0" err="1"/>
              <a:t>Cout</a:t>
            </a:r>
            <a:r>
              <a:rPr lang="en-US" dirty="0"/>
              <a:t>&lt;&lt;“Before swap”;</a:t>
            </a:r>
          </a:p>
          <a:p>
            <a:pPr marL="0" indent="0">
              <a:buNone/>
            </a:pPr>
            <a:r>
              <a:rPr lang="en-US" dirty="0" err="1"/>
              <a:t>Cout</a:t>
            </a:r>
            <a:r>
              <a:rPr lang="en-US" dirty="0"/>
              <a:t>&lt;&lt;a&lt;&lt;</a:t>
            </a:r>
            <a:r>
              <a:rPr lang="en-US" dirty="0" err="1"/>
              <a:t>endl</a:t>
            </a:r>
            <a:r>
              <a:rPr lang="en-US" dirty="0"/>
              <a:t>&lt;&lt;b;</a:t>
            </a:r>
          </a:p>
          <a:p>
            <a:pPr marL="0" indent="0">
              <a:buNone/>
            </a:pPr>
            <a:r>
              <a:rPr lang="en-US" dirty="0"/>
              <a:t>Change(</a:t>
            </a:r>
            <a:r>
              <a:rPr lang="en-US" dirty="0" err="1"/>
              <a:t>a,b</a:t>
            </a:r>
            <a:r>
              <a:rPr lang="en-US" dirty="0"/>
              <a:t>);</a:t>
            </a:r>
          </a:p>
          <a:p>
            <a:pPr marL="0" indent="0">
              <a:buNone/>
            </a:pPr>
            <a:r>
              <a:rPr lang="en-US" dirty="0" err="1"/>
              <a:t>Cout</a:t>
            </a:r>
            <a:r>
              <a:rPr lang="en-US" dirty="0"/>
              <a:t>&lt;&lt;“after swap”;</a:t>
            </a:r>
          </a:p>
          <a:p>
            <a:pPr marL="0" indent="0">
              <a:buNone/>
            </a:pPr>
            <a:r>
              <a:rPr lang="en-US" dirty="0" err="1"/>
              <a:t>Cout</a:t>
            </a:r>
            <a:r>
              <a:rPr lang="en-US" dirty="0"/>
              <a:t>&lt;&lt;a&lt;&lt;</a:t>
            </a:r>
            <a:r>
              <a:rPr lang="en-US" dirty="0" err="1"/>
              <a:t>endl</a:t>
            </a:r>
            <a:r>
              <a:rPr lang="en-US" dirty="0"/>
              <a:t>&lt;&lt;b;</a:t>
            </a:r>
          </a:p>
          <a:p>
            <a:pPr marL="0" indent="0">
              <a:buNone/>
            </a:pPr>
            <a:r>
              <a:rPr lang="en-US" dirty="0" err="1"/>
              <a:t>Getch</a:t>
            </a:r>
            <a:r>
              <a:rPr lang="en-US" dirty="0"/>
              <a:t>();</a:t>
            </a:r>
          </a:p>
          <a:p>
            <a:pPr marL="0" indent="0">
              <a:buNone/>
            </a:pPr>
            <a:r>
              <a:rPr lang="en-US" dirty="0"/>
              <a:t>}</a:t>
            </a:r>
          </a:p>
          <a:p>
            <a:pPr marL="0" indent="0">
              <a:buNone/>
            </a:pPr>
            <a:r>
              <a:rPr lang="en-US" dirty="0"/>
              <a:t>Void change( </a:t>
            </a:r>
            <a:r>
              <a:rPr lang="en-US" dirty="0" err="1"/>
              <a:t>int</a:t>
            </a:r>
            <a:r>
              <a:rPr lang="en-US" dirty="0"/>
              <a:t> &amp;x, </a:t>
            </a:r>
            <a:r>
              <a:rPr lang="en-US" dirty="0" err="1"/>
              <a:t>int</a:t>
            </a:r>
            <a:r>
              <a:rPr lang="en-US" dirty="0"/>
              <a:t> &amp;y)</a:t>
            </a:r>
          </a:p>
          <a:p>
            <a:pPr marL="0" indent="0">
              <a:buNone/>
            </a:pPr>
            <a:r>
              <a:rPr lang="en-US" dirty="0"/>
              <a:t>{</a:t>
            </a:r>
          </a:p>
          <a:p>
            <a:pPr marL="0" indent="0">
              <a:buNone/>
            </a:pPr>
            <a:r>
              <a:rPr lang="en-US" dirty="0"/>
              <a:t>	x=x+10;</a:t>
            </a:r>
          </a:p>
          <a:p>
            <a:pPr marL="0" indent="0">
              <a:buNone/>
            </a:pPr>
            <a:r>
              <a:rPr lang="en-US" dirty="0"/>
              <a:t>	y=y+10;</a:t>
            </a:r>
          </a:p>
          <a:p>
            <a:pPr marL="0" indent="0">
              <a:buNone/>
            </a:pPr>
            <a:r>
              <a:rPr lang="en-US" dirty="0"/>
              <a:t>}</a:t>
            </a:r>
          </a:p>
        </p:txBody>
      </p:sp>
    </p:spTree>
    <p:extLst>
      <p:ext uri="{BB962C8B-B14F-4D97-AF65-F5344CB8AC3E}">
        <p14:creationId xmlns:p14="http://schemas.microsoft.com/office/powerpoint/2010/main" val="2518265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Return by reference :</a:t>
            </a:r>
          </a:p>
        </p:txBody>
      </p:sp>
      <p:sp>
        <p:nvSpPr>
          <p:cNvPr id="5" name="Content Placeholder 4"/>
          <p:cNvSpPr>
            <a:spLocks noGrp="1"/>
          </p:cNvSpPr>
          <p:nvPr>
            <p:ph idx="1"/>
          </p:nvPr>
        </p:nvSpPr>
        <p:spPr/>
        <p:txBody>
          <a:bodyPr/>
          <a:lstStyle/>
          <a:p>
            <a:r>
              <a:rPr lang="en-US" dirty="0"/>
              <a:t> As a function is called by reference, a function can also return a reference</a:t>
            </a:r>
          </a:p>
          <a:p>
            <a:r>
              <a:rPr lang="en-US" dirty="0"/>
              <a:t> Syntax :</a:t>
            </a:r>
          </a:p>
          <a:p>
            <a:pPr marL="0" indent="0">
              <a:buNone/>
            </a:pPr>
            <a:r>
              <a:rPr lang="en-US" dirty="0"/>
              <a:t>	</a:t>
            </a:r>
            <a:r>
              <a:rPr lang="en-US" dirty="0" err="1"/>
              <a:t>return_type</a:t>
            </a:r>
            <a:r>
              <a:rPr lang="en-US" dirty="0"/>
              <a:t> &amp;</a:t>
            </a:r>
            <a:r>
              <a:rPr lang="en-US" dirty="0" err="1"/>
              <a:t>func_name</a:t>
            </a:r>
            <a:r>
              <a:rPr lang="en-US" dirty="0"/>
              <a:t> (</a:t>
            </a:r>
            <a:r>
              <a:rPr lang="en-US" dirty="0" err="1"/>
              <a:t>reference_args</a:t>
            </a:r>
            <a:r>
              <a:rPr lang="en-US" dirty="0"/>
              <a:t>)</a:t>
            </a:r>
          </a:p>
          <a:p>
            <a:pPr marL="0" indent="0">
              <a:buNone/>
            </a:pPr>
            <a:r>
              <a:rPr lang="en-US" dirty="0"/>
              <a:t>	{</a:t>
            </a:r>
          </a:p>
          <a:p>
            <a:pPr marL="0" indent="0">
              <a:buNone/>
            </a:pPr>
            <a:r>
              <a:rPr lang="en-US" dirty="0"/>
              <a:t>		statements;</a:t>
            </a:r>
          </a:p>
          <a:p>
            <a:pPr marL="0" indent="0">
              <a:buNone/>
            </a:pPr>
            <a:r>
              <a:rPr lang="en-US" dirty="0"/>
              <a:t>	}</a:t>
            </a:r>
          </a:p>
          <a:p>
            <a:r>
              <a:rPr lang="en-US" dirty="0"/>
              <a:t> Function call : </a:t>
            </a:r>
            <a:r>
              <a:rPr lang="en-US" dirty="0" err="1"/>
              <a:t>func_name</a:t>
            </a:r>
            <a:r>
              <a:rPr lang="en-US" dirty="0"/>
              <a:t>() = value;</a:t>
            </a:r>
          </a:p>
        </p:txBody>
      </p:sp>
    </p:spTree>
    <p:extLst>
      <p:ext uri="{BB962C8B-B14F-4D97-AF65-F5344CB8AC3E}">
        <p14:creationId xmlns:p14="http://schemas.microsoft.com/office/powerpoint/2010/main" val="17770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Objects :</a:t>
            </a:r>
          </a:p>
        </p:txBody>
      </p:sp>
      <p:sp>
        <p:nvSpPr>
          <p:cNvPr id="3" name="Content Placeholder 2"/>
          <p:cNvSpPr>
            <a:spLocks noGrp="1"/>
          </p:cNvSpPr>
          <p:nvPr>
            <p:ph idx="1"/>
          </p:nvPr>
        </p:nvSpPr>
        <p:spPr/>
        <p:txBody>
          <a:bodyPr>
            <a:normAutofit lnSpcReduction="10000"/>
          </a:bodyPr>
          <a:lstStyle/>
          <a:p>
            <a:r>
              <a:rPr lang="en-US" dirty="0"/>
              <a:t> Basic unit of OOP</a:t>
            </a:r>
          </a:p>
          <a:p>
            <a:r>
              <a:rPr lang="en-US" dirty="0"/>
              <a:t> Also known as real-time entity</a:t>
            </a:r>
          </a:p>
          <a:p>
            <a:r>
              <a:rPr lang="en-US" dirty="0"/>
              <a:t> It is a unit that bundles data and functions</a:t>
            </a:r>
          </a:p>
          <a:p>
            <a:r>
              <a:rPr lang="en-US" dirty="0"/>
              <a:t> Represents anything such as a pen, a person, a book, etc…</a:t>
            </a:r>
          </a:p>
          <a:p>
            <a:pPr marL="0" indent="0">
              <a:buNone/>
            </a:pPr>
            <a:r>
              <a:rPr lang="en-US" dirty="0"/>
              <a:t> </a:t>
            </a:r>
            <a:r>
              <a:rPr lang="en-US" dirty="0" err="1"/>
              <a:t>struct</a:t>
            </a:r>
            <a:r>
              <a:rPr lang="en-US" dirty="0"/>
              <a:t> student</a:t>
            </a:r>
          </a:p>
          <a:p>
            <a:pPr marL="0" indent="0">
              <a:buNone/>
            </a:pPr>
            <a:r>
              <a:rPr lang="en-US" dirty="0"/>
              <a:t>{</a:t>
            </a:r>
          </a:p>
          <a:p>
            <a:pPr marL="0" indent="0">
              <a:buNone/>
            </a:pPr>
            <a:r>
              <a:rPr lang="en-US" dirty="0"/>
              <a:t>	</a:t>
            </a:r>
            <a:r>
              <a:rPr lang="en-US" dirty="0" err="1"/>
              <a:t>int</a:t>
            </a:r>
            <a:r>
              <a:rPr lang="en-US" dirty="0"/>
              <a:t> I;                                            </a:t>
            </a:r>
            <a:r>
              <a:rPr lang="en-US" dirty="0" err="1"/>
              <a:t>s.age</a:t>
            </a:r>
            <a:r>
              <a:rPr lang="en-US" dirty="0"/>
              <a:t>=50; </a:t>
            </a:r>
            <a:r>
              <a:rPr lang="en-US" dirty="0" err="1"/>
              <a:t>s.i</a:t>
            </a:r>
            <a:r>
              <a:rPr lang="en-US" dirty="0"/>
              <a:t>=10;</a:t>
            </a:r>
          </a:p>
          <a:p>
            <a:pPr marL="0" indent="0">
              <a:buNone/>
            </a:pPr>
            <a:r>
              <a:rPr lang="en-US" dirty="0"/>
              <a:t>	float age;</a:t>
            </a:r>
          </a:p>
          <a:p>
            <a:pPr marL="0" indent="0">
              <a:buNone/>
            </a:pPr>
            <a:r>
              <a:rPr lang="en-US" dirty="0"/>
              <a:t>}s;</a:t>
            </a:r>
            <a:r>
              <a:rPr lang="en-US" dirty="0">
                <a:sym typeface="Wingdings" pitchFamily="2" charset="2"/>
              </a:rPr>
              <a:t>---</a:t>
            </a:r>
            <a:r>
              <a:rPr lang="en-US" dirty="0"/>
              <a:t> object</a:t>
            </a:r>
          </a:p>
        </p:txBody>
      </p:sp>
    </p:spTree>
    <p:extLst>
      <p:ext uri="{BB962C8B-B14F-4D97-AF65-F5344CB8AC3E}">
        <p14:creationId xmlns:p14="http://schemas.microsoft.com/office/powerpoint/2010/main" val="368768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err="1"/>
              <a:t>Int</a:t>
            </a:r>
            <a:r>
              <a:rPr lang="en-US" dirty="0"/>
              <a:t> &amp;min(</a:t>
            </a:r>
            <a:r>
              <a:rPr lang="en-US" dirty="0" err="1"/>
              <a:t>int</a:t>
            </a:r>
            <a:r>
              <a:rPr lang="en-US" dirty="0"/>
              <a:t> &amp;, </a:t>
            </a:r>
            <a:r>
              <a:rPr lang="en-US" dirty="0" err="1"/>
              <a:t>int</a:t>
            </a:r>
            <a:r>
              <a:rPr lang="en-US" dirty="0"/>
              <a:t> &amp;);</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t>
            </a:r>
            <a:r>
              <a:rPr lang="en-US" dirty="0" err="1"/>
              <a:t>a,b</a:t>
            </a:r>
            <a:r>
              <a:rPr lang="en-US" dirty="0"/>
              <a:t>;</a:t>
            </a:r>
          </a:p>
          <a:p>
            <a:pPr marL="0" indent="0">
              <a:buNone/>
            </a:pPr>
            <a:r>
              <a:rPr lang="en-US" dirty="0"/>
              <a:t>	</a:t>
            </a:r>
            <a:r>
              <a:rPr lang="en-US" dirty="0" err="1"/>
              <a:t>clrscr</a:t>
            </a:r>
            <a:r>
              <a:rPr lang="en-US" dirty="0"/>
              <a:t>();</a:t>
            </a:r>
          </a:p>
          <a:p>
            <a:pPr marL="0" indent="0">
              <a:buNone/>
            </a:pPr>
            <a:r>
              <a:rPr lang="en-US" dirty="0"/>
              <a:t>	</a:t>
            </a:r>
            <a:r>
              <a:rPr lang="en-US" dirty="0" err="1"/>
              <a:t>cout</a:t>
            </a:r>
            <a:r>
              <a:rPr lang="en-US" dirty="0"/>
              <a:t>&lt;&lt;“enter a”;</a:t>
            </a:r>
          </a:p>
          <a:p>
            <a:pPr marL="0" indent="0">
              <a:buNone/>
            </a:pPr>
            <a:r>
              <a:rPr lang="en-US" dirty="0"/>
              <a:t>	</a:t>
            </a:r>
            <a:r>
              <a:rPr lang="en-US" dirty="0" err="1"/>
              <a:t>cin</a:t>
            </a:r>
            <a:r>
              <a:rPr lang="en-US" dirty="0"/>
              <a:t>&gt;&gt;a;</a:t>
            </a:r>
          </a:p>
          <a:p>
            <a:pPr marL="0" indent="0">
              <a:buNone/>
            </a:pPr>
            <a:r>
              <a:rPr lang="en-US" dirty="0"/>
              <a:t>            </a:t>
            </a:r>
            <a:r>
              <a:rPr lang="en-US" dirty="0" err="1"/>
              <a:t>cout</a:t>
            </a:r>
            <a:r>
              <a:rPr lang="en-US" dirty="0"/>
              <a:t>&lt;&lt;“enter b”;</a:t>
            </a:r>
          </a:p>
          <a:p>
            <a:pPr marL="0" indent="0">
              <a:buNone/>
            </a:pPr>
            <a:r>
              <a:rPr lang="en-US" dirty="0"/>
              <a:t>	</a:t>
            </a:r>
            <a:r>
              <a:rPr lang="en-US" dirty="0" err="1"/>
              <a:t>cin</a:t>
            </a:r>
            <a:r>
              <a:rPr lang="en-US" dirty="0"/>
              <a:t>&gt;&gt;b;</a:t>
            </a:r>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a:t>Min(</a:t>
            </a:r>
            <a:r>
              <a:rPr lang="en-US" dirty="0" err="1"/>
              <a:t>a,b</a:t>
            </a:r>
            <a:r>
              <a:rPr lang="en-US" dirty="0"/>
              <a:t>) = 0;</a:t>
            </a:r>
          </a:p>
          <a:p>
            <a:pPr marL="0" indent="0">
              <a:buNone/>
            </a:pPr>
            <a:r>
              <a:rPr lang="en-US" dirty="0" err="1"/>
              <a:t>Cout</a:t>
            </a:r>
            <a:r>
              <a:rPr lang="en-US" dirty="0"/>
              <a:t>&lt;&lt;“A = “;</a:t>
            </a:r>
          </a:p>
          <a:p>
            <a:pPr marL="0" indent="0">
              <a:buNone/>
            </a:pPr>
            <a:r>
              <a:rPr lang="en-US" dirty="0" err="1"/>
              <a:t>Cout</a:t>
            </a:r>
            <a:r>
              <a:rPr lang="en-US" dirty="0"/>
              <a:t>&lt;&lt;“B =“;</a:t>
            </a:r>
          </a:p>
          <a:p>
            <a:pPr marL="0" indent="0">
              <a:buNone/>
            </a:pPr>
            <a:r>
              <a:rPr lang="en-US" dirty="0" err="1"/>
              <a:t>Getch</a:t>
            </a:r>
            <a:r>
              <a:rPr lang="en-US" dirty="0"/>
              <a:t>();</a:t>
            </a:r>
          </a:p>
          <a:p>
            <a:pPr marL="0" indent="0">
              <a:buNone/>
            </a:pPr>
            <a:r>
              <a:rPr lang="en-US" dirty="0"/>
              <a:t>}</a:t>
            </a:r>
          </a:p>
          <a:p>
            <a:pPr marL="0" indent="0">
              <a:buNone/>
            </a:pPr>
            <a:r>
              <a:rPr lang="en-US" dirty="0"/>
              <a:t> </a:t>
            </a:r>
            <a:r>
              <a:rPr lang="en-US" dirty="0" err="1"/>
              <a:t>int</a:t>
            </a:r>
            <a:r>
              <a:rPr lang="en-US" dirty="0"/>
              <a:t> &amp;min(</a:t>
            </a:r>
            <a:r>
              <a:rPr lang="en-US" dirty="0" err="1"/>
              <a:t>int</a:t>
            </a:r>
            <a:r>
              <a:rPr lang="en-US" dirty="0"/>
              <a:t> &amp;x, </a:t>
            </a:r>
            <a:r>
              <a:rPr lang="en-US" dirty="0" err="1"/>
              <a:t>int</a:t>
            </a:r>
            <a:r>
              <a:rPr lang="en-US" dirty="0"/>
              <a:t> &amp;y)</a:t>
            </a:r>
          </a:p>
          <a:p>
            <a:pPr marL="0" indent="0">
              <a:buNone/>
            </a:pPr>
            <a:r>
              <a:rPr lang="en-US" dirty="0"/>
              <a:t>{</a:t>
            </a:r>
          </a:p>
          <a:p>
            <a:pPr marL="0" indent="0">
              <a:buNone/>
            </a:pPr>
            <a:r>
              <a:rPr lang="en-US" dirty="0"/>
              <a:t>	if(x&lt;y)</a:t>
            </a:r>
          </a:p>
          <a:p>
            <a:pPr marL="0" indent="0">
              <a:buNone/>
            </a:pPr>
            <a:r>
              <a:rPr lang="en-US" dirty="0"/>
              <a:t>		return x;</a:t>
            </a:r>
          </a:p>
          <a:p>
            <a:pPr marL="0" indent="0">
              <a:buNone/>
            </a:pPr>
            <a:r>
              <a:rPr lang="en-US" dirty="0"/>
              <a:t>	else</a:t>
            </a:r>
          </a:p>
          <a:p>
            <a:pPr marL="0" indent="0">
              <a:buNone/>
            </a:pPr>
            <a:r>
              <a:rPr lang="en-US" dirty="0"/>
              <a:t>		return y;</a:t>
            </a:r>
          </a:p>
          <a:p>
            <a:pPr marL="0" indent="0">
              <a:buNone/>
            </a:pPr>
            <a:r>
              <a:rPr lang="en-US"/>
              <a:t>}</a:t>
            </a:r>
            <a:endParaRPr lang="en-US" dirty="0"/>
          </a:p>
        </p:txBody>
      </p:sp>
    </p:spTree>
    <p:extLst>
      <p:ext uri="{BB962C8B-B14F-4D97-AF65-F5344CB8AC3E}">
        <p14:creationId xmlns:p14="http://schemas.microsoft.com/office/powerpoint/2010/main" val="3741665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Inline Functions :</a:t>
            </a:r>
          </a:p>
        </p:txBody>
      </p:sp>
      <p:sp>
        <p:nvSpPr>
          <p:cNvPr id="6" name="Content Placeholder 5"/>
          <p:cNvSpPr>
            <a:spLocks noGrp="1"/>
          </p:cNvSpPr>
          <p:nvPr>
            <p:ph idx="1"/>
          </p:nvPr>
        </p:nvSpPr>
        <p:spPr/>
        <p:txBody>
          <a:bodyPr/>
          <a:lstStyle/>
          <a:p>
            <a:r>
              <a:rPr lang="en-US" dirty="0"/>
              <a:t> One of the objective of using functions is to save some memory space which becomes good when a function is likely to be called many times</a:t>
            </a:r>
          </a:p>
          <a:p>
            <a:r>
              <a:rPr lang="en-US" dirty="0"/>
              <a:t> Every time a function is called, it takes a lot extra time in executing series of instructions for tasks such as jumping to the function, saving registers, pushing arguments into the stack, returning to calling function</a:t>
            </a:r>
          </a:p>
          <a:p>
            <a:r>
              <a:rPr lang="en-US" dirty="0"/>
              <a:t> When a function is </a:t>
            </a:r>
            <a:r>
              <a:rPr lang="en-US" b="1" dirty="0"/>
              <a:t>small</a:t>
            </a:r>
            <a:r>
              <a:rPr lang="en-US" dirty="0"/>
              <a:t>, the percentage of execution time may be spent lower</a:t>
            </a:r>
          </a:p>
        </p:txBody>
      </p:sp>
    </p:spTree>
    <p:extLst>
      <p:ext uri="{BB962C8B-B14F-4D97-AF65-F5344CB8AC3E}">
        <p14:creationId xmlns:p14="http://schemas.microsoft.com/office/powerpoint/2010/main" val="171053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The solution of this problem in C language was </a:t>
            </a:r>
            <a:endParaRPr lang="en-US" b="1" dirty="0"/>
          </a:p>
          <a:p>
            <a:r>
              <a:rPr lang="en-US" b="1" dirty="0"/>
              <a:t> </a:t>
            </a:r>
            <a:r>
              <a:rPr lang="en-US" dirty="0"/>
              <a:t>But problem was that, macros were not actually functions and they cannot detect error during compilation</a:t>
            </a:r>
          </a:p>
          <a:p>
            <a:r>
              <a:rPr lang="en-US" b="1" dirty="0"/>
              <a:t> C++ </a:t>
            </a:r>
            <a:r>
              <a:rPr lang="en-US" dirty="0"/>
              <a:t>has different solution to this problem</a:t>
            </a:r>
          </a:p>
          <a:p>
            <a:r>
              <a:rPr lang="en-US" b="1" dirty="0"/>
              <a:t> </a:t>
            </a:r>
            <a:r>
              <a:rPr lang="en-US" dirty="0"/>
              <a:t>To eliminate the cost of time, C++ has the concept of small functions called </a:t>
            </a:r>
            <a:r>
              <a:rPr lang="en-US" b="1" dirty="0"/>
              <a:t>INLINE FUNCTIONS</a:t>
            </a:r>
          </a:p>
          <a:p>
            <a:r>
              <a:rPr lang="en-US" dirty="0"/>
              <a:t> Inline function is the function that is expanded in line when it is invoked</a:t>
            </a:r>
          </a:p>
        </p:txBody>
      </p:sp>
    </p:spTree>
    <p:extLst>
      <p:ext uri="{BB962C8B-B14F-4D97-AF65-F5344CB8AC3E}">
        <p14:creationId xmlns:p14="http://schemas.microsoft.com/office/powerpoint/2010/main" val="290225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Syntax :	inline </a:t>
            </a:r>
            <a:r>
              <a:rPr lang="en-US" dirty="0" err="1"/>
              <a:t>return_type</a:t>
            </a:r>
            <a:r>
              <a:rPr lang="en-US" dirty="0"/>
              <a:t> </a:t>
            </a:r>
            <a:r>
              <a:rPr lang="en-US" dirty="0" err="1"/>
              <a:t>fun_nm</a:t>
            </a:r>
            <a:r>
              <a:rPr lang="en-US" dirty="0"/>
              <a:t>()</a:t>
            </a:r>
          </a:p>
          <a:p>
            <a:pPr marL="0" indent="0">
              <a:buNone/>
            </a:pPr>
            <a:r>
              <a:rPr lang="en-US" dirty="0"/>
              <a:t>		{</a:t>
            </a:r>
          </a:p>
          <a:p>
            <a:pPr marL="0" indent="0">
              <a:buNone/>
            </a:pPr>
            <a:r>
              <a:rPr lang="en-US" dirty="0"/>
              <a:t>			function body</a:t>
            </a:r>
          </a:p>
          <a:p>
            <a:pPr marL="0" indent="0">
              <a:buNone/>
            </a:pPr>
            <a:r>
              <a:rPr lang="en-US" dirty="0"/>
              <a:t>		}</a:t>
            </a:r>
          </a:p>
          <a:p>
            <a:r>
              <a:rPr lang="en-US" dirty="0"/>
              <a:t> Example :	inline double cube(double a)</a:t>
            </a:r>
          </a:p>
          <a:p>
            <a:pPr marL="0" indent="0">
              <a:buNone/>
            </a:pPr>
            <a:r>
              <a:rPr lang="en-US" dirty="0"/>
              <a:t>		{</a:t>
            </a:r>
          </a:p>
          <a:p>
            <a:pPr marL="0" indent="0">
              <a:buNone/>
            </a:pPr>
            <a:r>
              <a:rPr lang="en-US" dirty="0"/>
              <a:t>			return (a*a*a);</a:t>
            </a:r>
          </a:p>
          <a:p>
            <a:pPr marL="0" indent="0">
              <a:buNone/>
            </a:pPr>
            <a:r>
              <a:rPr lang="en-US" dirty="0"/>
              <a:t>		}</a:t>
            </a:r>
          </a:p>
        </p:txBody>
      </p:sp>
    </p:spTree>
    <p:extLst>
      <p:ext uri="{BB962C8B-B14F-4D97-AF65-F5344CB8AC3E}">
        <p14:creationId xmlns:p14="http://schemas.microsoft.com/office/powerpoint/2010/main" val="1110863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It is very easy to make a function inline</a:t>
            </a:r>
          </a:p>
          <a:p>
            <a:r>
              <a:rPr lang="en-US" dirty="0"/>
              <a:t> All we need to do is to prefix the keyword </a:t>
            </a:r>
            <a:r>
              <a:rPr lang="en-US" b="1" dirty="0"/>
              <a:t>inline</a:t>
            </a:r>
            <a:r>
              <a:rPr lang="en-US" dirty="0"/>
              <a:t> to the function definition</a:t>
            </a:r>
          </a:p>
          <a:p>
            <a:r>
              <a:rPr lang="en-US" b="1" dirty="0"/>
              <a:t> </a:t>
            </a:r>
            <a:r>
              <a:rPr lang="en-US" dirty="0"/>
              <a:t>All inline functions must be defined before they are called</a:t>
            </a:r>
          </a:p>
          <a:p>
            <a:r>
              <a:rPr lang="en-US" dirty="0"/>
              <a:t> The speed benefits of inline functions diminish as the function grows in size</a:t>
            </a:r>
          </a:p>
          <a:p>
            <a:r>
              <a:rPr lang="en-US" dirty="0"/>
              <a:t> At the point of function call, the benefits of inline function may be lost</a:t>
            </a:r>
          </a:p>
          <a:p>
            <a:r>
              <a:rPr lang="en-US" dirty="0"/>
              <a:t> Usually inline functions have body of one or two lines</a:t>
            </a:r>
          </a:p>
        </p:txBody>
      </p:sp>
    </p:spTree>
    <p:extLst>
      <p:ext uri="{BB962C8B-B14F-4D97-AF65-F5344CB8AC3E}">
        <p14:creationId xmlns:p14="http://schemas.microsoft.com/office/powerpoint/2010/main" val="17643816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Situations in which inline will not work :</a:t>
            </a:r>
          </a:p>
        </p:txBody>
      </p:sp>
      <p:sp>
        <p:nvSpPr>
          <p:cNvPr id="3" name="Content Placeholder 2"/>
          <p:cNvSpPr>
            <a:spLocks noGrp="1"/>
          </p:cNvSpPr>
          <p:nvPr>
            <p:ph idx="1"/>
          </p:nvPr>
        </p:nvSpPr>
        <p:spPr/>
        <p:txBody>
          <a:bodyPr>
            <a:normAutofit lnSpcReduction="10000"/>
          </a:bodyPr>
          <a:lstStyle/>
          <a:p>
            <a:r>
              <a:rPr lang="en-US" dirty="0"/>
              <a:t> Function returning values</a:t>
            </a:r>
          </a:p>
          <a:p>
            <a:r>
              <a:rPr lang="en-US" dirty="0"/>
              <a:t> Loops, switch, or </a:t>
            </a:r>
            <a:r>
              <a:rPr lang="en-US" dirty="0" err="1"/>
              <a:t>goto</a:t>
            </a:r>
            <a:r>
              <a:rPr lang="en-US" dirty="0"/>
              <a:t> statement</a:t>
            </a:r>
          </a:p>
          <a:p>
            <a:r>
              <a:rPr lang="en-US" dirty="0"/>
              <a:t> Function containing static values</a:t>
            </a:r>
          </a:p>
          <a:p>
            <a:r>
              <a:rPr lang="en-US" dirty="0"/>
              <a:t> Recursive inline function </a:t>
            </a:r>
          </a:p>
          <a:p>
            <a:r>
              <a:rPr lang="en-US" dirty="0"/>
              <a:t> Example :	#include&lt;</a:t>
            </a:r>
            <a:r>
              <a:rPr lang="en-US" dirty="0" err="1"/>
              <a:t>iostream.h</a:t>
            </a:r>
            <a:r>
              <a:rPr lang="en-US" dirty="0"/>
              <a:t>&gt;</a:t>
            </a:r>
          </a:p>
          <a:p>
            <a:pPr marL="0" indent="0">
              <a:buNone/>
            </a:pPr>
            <a:r>
              <a:rPr lang="en-US" dirty="0"/>
              <a:t> inline float </a:t>
            </a:r>
            <a:r>
              <a:rPr lang="en-US" dirty="0" err="1"/>
              <a:t>mul</a:t>
            </a:r>
            <a:r>
              <a:rPr lang="en-US" dirty="0"/>
              <a:t>(float x, float y)</a:t>
            </a:r>
          </a:p>
          <a:p>
            <a:pPr marL="0" indent="0">
              <a:buNone/>
            </a:pPr>
            <a:r>
              <a:rPr lang="en-US" dirty="0"/>
              <a:t> {</a:t>
            </a:r>
          </a:p>
          <a:p>
            <a:pPr marL="0" indent="0">
              <a:buNone/>
            </a:pPr>
            <a:r>
              <a:rPr lang="en-US" dirty="0"/>
              <a:t>	return (x*y);</a:t>
            </a:r>
          </a:p>
          <a:p>
            <a:pPr marL="0" indent="0">
              <a:buNone/>
            </a:pPr>
            <a:r>
              <a:rPr lang="en-US" dirty="0"/>
              <a:t> }</a:t>
            </a:r>
          </a:p>
        </p:txBody>
      </p:sp>
    </p:spTree>
    <p:extLst>
      <p:ext uri="{BB962C8B-B14F-4D97-AF65-F5344CB8AC3E}">
        <p14:creationId xmlns:p14="http://schemas.microsoft.com/office/powerpoint/2010/main" val="37945750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inline double div (double p, double q)</a:t>
            </a:r>
          </a:p>
          <a:p>
            <a:pPr marL="0" indent="0">
              <a:buNone/>
            </a:pPr>
            <a:r>
              <a:rPr lang="en-US" dirty="0"/>
              <a:t> {</a:t>
            </a:r>
          </a:p>
          <a:p>
            <a:pPr marL="0" indent="0">
              <a:buNone/>
            </a:pPr>
            <a:r>
              <a:rPr lang="en-US" dirty="0"/>
              <a:t>	return (p/q);</a:t>
            </a:r>
          </a:p>
          <a:p>
            <a:pPr marL="0" indent="0">
              <a:buNone/>
            </a:pPr>
            <a:r>
              <a:rPr lang="en-US" dirty="0"/>
              <a:t> }</a:t>
            </a:r>
          </a:p>
          <a:p>
            <a:pPr marL="0" indent="0">
              <a:buNone/>
            </a:pPr>
            <a:r>
              <a:rPr lang="en-US" dirty="0"/>
              <a:t> void main()</a:t>
            </a:r>
          </a:p>
          <a:p>
            <a:pPr marL="0" indent="0">
              <a:buNone/>
            </a:pPr>
            <a:r>
              <a:rPr lang="en-US" dirty="0"/>
              <a:t> {</a:t>
            </a:r>
          </a:p>
          <a:p>
            <a:pPr marL="0" indent="0">
              <a:buNone/>
            </a:pPr>
            <a:r>
              <a:rPr lang="en-US" dirty="0"/>
              <a:t>	float a=12.34, b=32.88;</a:t>
            </a:r>
          </a:p>
          <a:p>
            <a:pPr marL="0" indent="0">
              <a:buNone/>
            </a:pPr>
            <a:r>
              <a:rPr lang="en-US" dirty="0"/>
              <a:t>	</a:t>
            </a:r>
            <a:r>
              <a:rPr lang="en-US" dirty="0" err="1"/>
              <a:t>cout</a:t>
            </a:r>
            <a:r>
              <a:rPr lang="en-US" dirty="0"/>
              <a:t>&lt;&lt;</a:t>
            </a:r>
            <a:r>
              <a:rPr lang="en-US" dirty="0" err="1"/>
              <a:t>mul</a:t>
            </a:r>
            <a:r>
              <a:rPr lang="en-US" dirty="0"/>
              <a:t>(</a:t>
            </a:r>
            <a:r>
              <a:rPr lang="en-US" dirty="0" err="1"/>
              <a:t>a,b</a:t>
            </a:r>
            <a:r>
              <a:rPr lang="en-US" dirty="0"/>
              <a:t>);</a:t>
            </a:r>
          </a:p>
          <a:p>
            <a:pPr marL="0" indent="0">
              <a:buNone/>
            </a:pPr>
            <a:r>
              <a:rPr lang="en-US" dirty="0"/>
              <a:t>	</a:t>
            </a:r>
            <a:r>
              <a:rPr lang="en-US" dirty="0" err="1"/>
              <a:t>cout</a:t>
            </a:r>
            <a:r>
              <a:rPr lang="en-US" dirty="0"/>
              <a:t>&lt;&lt;div(</a:t>
            </a:r>
            <a:r>
              <a:rPr lang="en-US" dirty="0" err="1"/>
              <a:t>a,b</a:t>
            </a:r>
            <a:r>
              <a:rPr lang="en-US" dirty="0"/>
              <a:t>);</a:t>
            </a:r>
          </a:p>
          <a:p>
            <a:pPr marL="0" indent="0">
              <a:buNone/>
            </a:pPr>
            <a:r>
              <a:rPr lang="en-US" dirty="0"/>
              <a:t> }</a:t>
            </a:r>
          </a:p>
        </p:txBody>
      </p:sp>
    </p:spTree>
    <p:extLst>
      <p:ext uri="{BB962C8B-B14F-4D97-AF65-F5344CB8AC3E}">
        <p14:creationId xmlns:p14="http://schemas.microsoft.com/office/powerpoint/2010/main" val="18533869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Default Arguments :</a:t>
            </a:r>
          </a:p>
        </p:txBody>
      </p:sp>
      <p:sp>
        <p:nvSpPr>
          <p:cNvPr id="3" name="Content Placeholder 2"/>
          <p:cNvSpPr>
            <a:spLocks noGrp="1"/>
          </p:cNvSpPr>
          <p:nvPr>
            <p:ph idx="1"/>
          </p:nvPr>
        </p:nvSpPr>
        <p:spPr/>
        <p:txBody>
          <a:bodyPr>
            <a:normAutofit lnSpcReduction="10000"/>
          </a:bodyPr>
          <a:lstStyle/>
          <a:p>
            <a:r>
              <a:rPr lang="en-US" dirty="0"/>
              <a:t>In a function, you can have some or all of your arguments with default values</a:t>
            </a:r>
          </a:p>
          <a:p>
            <a:r>
              <a:rPr lang="en-US" dirty="0"/>
              <a:t> These arguments are known as default arguments</a:t>
            </a:r>
          </a:p>
          <a:p>
            <a:r>
              <a:rPr lang="en-US" dirty="0"/>
              <a:t>The default arguments are specified at the time of function declaration</a:t>
            </a:r>
          </a:p>
          <a:p>
            <a:r>
              <a:rPr lang="en-US" dirty="0"/>
              <a:t>So when compiler sees function prototype it checks for any default arguments and prepare itself for default arguments</a:t>
            </a:r>
          </a:p>
          <a:p>
            <a:r>
              <a:rPr lang="en-US" dirty="0"/>
              <a:t>Void sum(</a:t>
            </a:r>
            <a:r>
              <a:rPr lang="en-US" dirty="0" err="1"/>
              <a:t>int</a:t>
            </a:r>
            <a:r>
              <a:rPr lang="en-US" dirty="0"/>
              <a:t> a, </a:t>
            </a:r>
            <a:r>
              <a:rPr lang="en-US" dirty="0" err="1"/>
              <a:t>int</a:t>
            </a:r>
            <a:r>
              <a:rPr lang="en-US" dirty="0"/>
              <a:t> b, </a:t>
            </a:r>
            <a:r>
              <a:rPr lang="en-US" dirty="0" err="1"/>
              <a:t>int</a:t>
            </a:r>
            <a:r>
              <a:rPr lang="en-US" dirty="0"/>
              <a:t> c=0);</a:t>
            </a:r>
          </a:p>
          <a:p>
            <a:r>
              <a:rPr lang="en-US" dirty="0"/>
              <a:t>Here third argument has default value 0 which means if the third </a:t>
            </a:r>
            <a:r>
              <a:rPr lang="en-US" dirty="0" err="1"/>
              <a:t>arg</a:t>
            </a:r>
            <a:r>
              <a:rPr lang="en-US" dirty="0"/>
              <a:t> is not passed when function is called, it will be considered as 0 </a:t>
            </a:r>
          </a:p>
        </p:txBody>
      </p:sp>
    </p:spTree>
    <p:extLst>
      <p:ext uri="{BB962C8B-B14F-4D97-AF65-F5344CB8AC3E}">
        <p14:creationId xmlns:p14="http://schemas.microsoft.com/office/powerpoint/2010/main" val="560948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If a function call : sum(10,20);</a:t>
            </a:r>
          </a:p>
          <a:p>
            <a:r>
              <a:rPr lang="en-US" dirty="0"/>
              <a:t> The value of a is 10, b will be 20 and c will become 0</a:t>
            </a:r>
          </a:p>
          <a:p>
            <a:r>
              <a:rPr lang="en-US" dirty="0"/>
              <a:t> For function call : sum(5,10,15);</a:t>
            </a:r>
          </a:p>
          <a:p>
            <a:r>
              <a:rPr lang="en-US" dirty="0"/>
              <a:t> a will be 5, b will be 10and c will be 15</a:t>
            </a:r>
          </a:p>
          <a:p>
            <a:r>
              <a:rPr lang="en-US" b="1" u="sng" dirty="0"/>
              <a:t> Rules :</a:t>
            </a:r>
          </a:p>
          <a:p>
            <a:r>
              <a:rPr lang="en-US" dirty="0"/>
              <a:t> We can have number of default arguments in function</a:t>
            </a:r>
          </a:p>
          <a:p>
            <a:r>
              <a:rPr lang="en-US" dirty="0"/>
              <a:t> But, we cannot have default arguments from starting or middle of </a:t>
            </a:r>
            <a:r>
              <a:rPr lang="en-US" dirty="0" err="1"/>
              <a:t>arg</a:t>
            </a:r>
            <a:r>
              <a:rPr lang="en-US" dirty="0"/>
              <a:t> list</a:t>
            </a:r>
          </a:p>
          <a:p>
            <a:endParaRPr lang="en-US" dirty="0"/>
          </a:p>
        </p:txBody>
      </p:sp>
    </p:spTree>
    <p:extLst>
      <p:ext uri="{BB962C8B-B14F-4D97-AF65-F5344CB8AC3E}">
        <p14:creationId xmlns:p14="http://schemas.microsoft.com/office/powerpoint/2010/main" val="25343771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void demo(</a:t>
            </a:r>
            <a:r>
              <a:rPr lang="en-US" dirty="0" err="1"/>
              <a:t>int</a:t>
            </a:r>
            <a:r>
              <a:rPr lang="en-US" dirty="0"/>
              <a:t> a, </a:t>
            </a:r>
            <a:r>
              <a:rPr lang="en-US" dirty="0" err="1"/>
              <a:t>int</a:t>
            </a:r>
            <a:r>
              <a:rPr lang="en-US" dirty="0"/>
              <a:t> b=5);			//valid</a:t>
            </a:r>
          </a:p>
          <a:p>
            <a:r>
              <a:rPr lang="en-US" dirty="0"/>
              <a:t> void demo(</a:t>
            </a:r>
            <a:r>
              <a:rPr lang="en-US" dirty="0" err="1"/>
              <a:t>int</a:t>
            </a:r>
            <a:r>
              <a:rPr lang="en-US" dirty="0"/>
              <a:t> a=10, </a:t>
            </a:r>
            <a:r>
              <a:rPr lang="en-US" dirty="0" err="1"/>
              <a:t>int</a:t>
            </a:r>
            <a:r>
              <a:rPr lang="en-US" dirty="0"/>
              <a:t> b);			//invalid</a:t>
            </a:r>
          </a:p>
          <a:p>
            <a:r>
              <a:rPr lang="en-US" dirty="0"/>
              <a:t> void demo(</a:t>
            </a:r>
            <a:r>
              <a:rPr lang="en-US" dirty="0" err="1"/>
              <a:t>int</a:t>
            </a:r>
            <a:r>
              <a:rPr lang="en-US" dirty="0"/>
              <a:t> a, </a:t>
            </a:r>
            <a:r>
              <a:rPr lang="en-US" dirty="0" err="1"/>
              <a:t>int</a:t>
            </a:r>
            <a:r>
              <a:rPr lang="en-US" dirty="0"/>
              <a:t> b=10, </a:t>
            </a:r>
            <a:r>
              <a:rPr lang="en-US" dirty="0" err="1"/>
              <a:t>int</a:t>
            </a:r>
            <a:r>
              <a:rPr lang="en-US" dirty="0"/>
              <a:t> c);		//invalid</a:t>
            </a:r>
          </a:p>
          <a:p>
            <a:r>
              <a:rPr lang="en-US" dirty="0"/>
              <a:t> void demo(</a:t>
            </a:r>
            <a:r>
              <a:rPr lang="en-US" dirty="0" err="1"/>
              <a:t>int</a:t>
            </a:r>
            <a:r>
              <a:rPr lang="en-US" dirty="0"/>
              <a:t> a=10, </a:t>
            </a:r>
            <a:r>
              <a:rPr lang="en-US" dirty="0" err="1"/>
              <a:t>int</a:t>
            </a:r>
            <a:r>
              <a:rPr lang="en-US" dirty="0"/>
              <a:t> b, </a:t>
            </a:r>
            <a:r>
              <a:rPr lang="en-US" dirty="0" err="1"/>
              <a:t>int</a:t>
            </a:r>
            <a:r>
              <a:rPr lang="en-US" dirty="0"/>
              <a:t> c=50);		//invalid</a:t>
            </a:r>
          </a:p>
          <a:p>
            <a:r>
              <a:rPr lang="en-US" dirty="0"/>
              <a:t> Using default </a:t>
            </a:r>
            <a:r>
              <a:rPr lang="en-US" dirty="0" err="1"/>
              <a:t>args</a:t>
            </a:r>
            <a:r>
              <a:rPr lang="en-US" dirty="0"/>
              <a:t> we can combine similar functions into one</a:t>
            </a:r>
          </a:p>
          <a:p>
            <a:r>
              <a:rPr lang="en-US" dirty="0"/>
              <a:t> If we need to create 3 functions; one for adding 2 values, second for adding 3 values and the third for adding 4 values, we can achieve this by making only one function using default argument</a:t>
            </a:r>
          </a:p>
        </p:txBody>
      </p:sp>
    </p:spTree>
    <p:extLst>
      <p:ext uri="{BB962C8B-B14F-4D97-AF65-F5344CB8AC3E}">
        <p14:creationId xmlns:p14="http://schemas.microsoft.com/office/powerpoint/2010/main" val="32334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9"/>
            <a:ext cx="10515600" cy="1325563"/>
          </a:xfrm>
        </p:spPr>
        <p:txBody>
          <a:bodyPr/>
          <a:lstStyle/>
          <a:p>
            <a:r>
              <a:rPr lang="en-US" b="1" u="sng" dirty="0"/>
              <a:t>Classes :</a:t>
            </a:r>
          </a:p>
        </p:txBody>
      </p:sp>
      <p:sp>
        <p:nvSpPr>
          <p:cNvPr id="3" name="Content Placeholder 2"/>
          <p:cNvSpPr>
            <a:spLocks noGrp="1"/>
          </p:cNvSpPr>
          <p:nvPr>
            <p:ph idx="1"/>
          </p:nvPr>
        </p:nvSpPr>
        <p:spPr>
          <a:xfrm>
            <a:off x="745434" y="1918390"/>
            <a:ext cx="10515600" cy="4351338"/>
          </a:xfrm>
        </p:spPr>
        <p:txBody>
          <a:bodyPr/>
          <a:lstStyle/>
          <a:p>
            <a:r>
              <a:rPr lang="en-US" dirty="0"/>
              <a:t> It is a template for its objects</a:t>
            </a:r>
          </a:p>
          <a:p>
            <a:r>
              <a:rPr lang="en-US" dirty="0"/>
              <a:t> Represents category of its objects </a:t>
            </a:r>
          </a:p>
          <a:p>
            <a:r>
              <a:rPr lang="en-US" dirty="0"/>
              <a:t> Ex: Apple is a member of class fruit, rose is a member of class flower</a:t>
            </a:r>
          </a:p>
          <a:p>
            <a:r>
              <a:rPr lang="en-US" dirty="0"/>
              <a:t> Contains member (data) and Functions</a:t>
            </a:r>
          </a:p>
          <a:p>
            <a:r>
              <a:rPr lang="en-US" dirty="0"/>
              <a:t> It is variable of its type (class)</a:t>
            </a:r>
          </a:p>
          <a:p>
            <a:r>
              <a:rPr lang="en-US" dirty="0"/>
              <a:t> variable declaration : </a:t>
            </a:r>
            <a:r>
              <a:rPr lang="en-US" dirty="0" err="1"/>
              <a:t>int</a:t>
            </a:r>
            <a:r>
              <a:rPr lang="en-US" dirty="0"/>
              <a:t> </a:t>
            </a:r>
            <a:r>
              <a:rPr lang="en-US" dirty="0" err="1"/>
              <a:t>i</a:t>
            </a:r>
            <a:r>
              <a:rPr lang="en-US" dirty="0"/>
              <a:t>, same way :-&gt; fruit apple</a:t>
            </a:r>
          </a:p>
          <a:p>
            <a:r>
              <a:rPr lang="en-US" dirty="0"/>
              <a:t> Can be compared with Structures and Unions of C language with some </a:t>
            </a:r>
            <a:r>
              <a:rPr lang="en-US" dirty="0" err="1"/>
              <a:t>updation</a:t>
            </a:r>
            <a:r>
              <a:rPr lang="en-US" dirty="0"/>
              <a:t> </a:t>
            </a:r>
          </a:p>
        </p:txBody>
      </p:sp>
    </p:spTree>
    <p:extLst>
      <p:ext uri="{BB962C8B-B14F-4D97-AF65-F5344CB8AC3E}">
        <p14:creationId xmlns:p14="http://schemas.microsoft.com/office/powerpoint/2010/main" val="3018476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4" name="Content Placeholder 3"/>
          <p:cNvSpPr>
            <a:spLocks noGrp="1"/>
          </p:cNvSpPr>
          <p:nvPr>
            <p:ph sz="half" idx="1"/>
          </p:nvPr>
        </p:nvSpPr>
        <p:spPr/>
        <p:txBody>
          <a:bodyPr>
            <a:normAutofit fontScale="55000" lnSpcReduction="2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a:t>Void sum(</a:t>
            </a:r>
            <a:r>
              <a:rPr lang="en-US" dirty="0" err="1"/>
              <a:t>int</a:t>
            </a:r>
            <a:r>
              <a:rPr lang="en-US" dirty="0"/>
              <a:t> a, </a:t>
            </a:r>
            <a:r>
              <a:rPr lang="en-US" dirty="0" err="1"/>
              <a:t>int</a:t>
            </a:r>
            <a:r>
              <a:rPr lang="en-US" dirty="0"/>
              <a:t> b, </a:t>
            </a:r>
            <a:r>
              <a:rPr lang="en-US" dirty="0" err="1"/>
              <a:t>int</a:t>
            </a:r>
            <a:r>
              <a:rPr lang="en-US" dirty="0"/>
              <a:t> c=0, </a:t>
            </a:r>
            <a:r>
              <a:rPr lang="en-US" dirty="0" err="1"/>
              <a:t>int</a:t>
            </a:r>
            <a:r>
              <a:rPr lang="en-US" dirty="0"/>
              <a:t> d=0);</a:t>
            </a:r>
          </a:p>
          <a:p>
            <a:pPr marL="0" indent="0">
              <a:buNone/>
            </a:pPr>
            <a:r>
              <a:rPr lang="en-US" dirty="0"/>
              <a:t>Void </a:t>
            </a:r>
            <a:r>
              <a:rPr lang="en-US" dirty="0" err="1"/>
              <a:t>mul</a:t>
            </a:r>
            <a:r>
              <a:rPr lang="en-US" dirty="0"/>
              <a:t>(</a:t>
            </a:r>
            <a:r>
              <a:rPr lang="en-US" dirty="0" err="1"/>
              <a:t>int</a:t>
            </a:r>
            <a:r>
              <a:rPr lang="en-US" dirty="0"/>
              <a:t> a, </a:t>
            </a:r>
            <a:r>
              <a:rPr lang="en-US" dirty="0" err="1"/>
              <a:t>int</a:t>
            </a:r>
            <a:r>
              <a:rPr lang="en-US" dirty="0"/>
              <a:t> b, </a:t>
            </a:r>
            <a:r>
              <a:rPr lang="en-US" dirty="0" err="1"/>
              <a:t>int</a:t>
            </a:r>
            <a:r>
              <a:rPr lang="en-US" dirty="0"/>
              <a:t> c=1);</a:t>
            </a:r>
          </a:p>
          <a:p>
            <a:pPr marL="0" indent="0">
              <a:buNone/>
            </a:pPr>
            <a:r>
              <a:rPr lang="en-US" dirty="0"/>
              <a:t>Void main()</a:t>
            </a:r>
          </a:p>
          <a:p>
            <a:pPr marL="0" indent="0">
              <a:buNone/>
            </a:pPr>
            <a:r>
              <a:rPr lang="en-US" dirty="0"/>
              <a:t>{</a:t>
            </a:r>
          </a:p>
          <a:p>
            <a:pPr marL="0" indent="0">
              <a:buNone/>
            </a:pPr>
            <a:r>
              <a:rPr lang="en-US" dirty="0"/>
              <a:t>	</a:t>
            </a:r>
            <a:r>
              <a:rPr lang="en-US" dirty="0" err="1"/>
              <a:t>clrscr</a:t>
            </a:r>
            <a:r>
              <a:rPr lang="en-US" dirty="0"/>
              <a:t>();</a:t>
            </a:r>
          </a:p>
          <a:p>
            <a:pPr marL="0" indent="0">
              <a:buNone/>
            </a:pPr>
            <a:r>
              <a:rPr lang="en-US" dirty="0"/>
              <a:t>	sum(10,20,30,40);</a:t>
            </a:r>
          </a:p>
          <a:p>
            <a:pPr marL="0" indent="0">
              <a:buNone/>
            </a:pPr>
            <a:r>
              <a:rPr lang="en-US" dirty="0"/>
              <a:t>	sum(30,40,50);</a:t>
            </a:r>
          </a:p>
          <a:p>
            <a:pPr marL="0" indent="0">
              <a:buNone/>
            </a:pPr>
            <a:r>
              <a:rPr lang="en-US" dirty="0"/>
              <a:t>	sum(100,200);</a:t>
            </a:r>
          </a:p>
          <a:p>
            <a:pPr marL="0" indent="0">
              <a:buNone/>
            </a:pPr>
            <a:r>
              <a:rPr lang="en-US" dirty="0"/>
              <a:t>	</a:t>
            </a:r>
            <a:r>
              <a:rPr lang="en-US" dirty="0" err="1"/>
              <a:t>mul</a:t>
            </a:r>
            <a:r>
              <a:rPr lang="en-US" dirty="0"/>
              <a:t>(2,3,4);</a:t>
            </a:r>
          </a:p>
          <a:p>
            <a:pPr marL="0" indent="0">
              <a:buNone/>
            </a:pPr>
            <a:r>
              <a:rPr lang="en-US" dirty="0"/>
              <a:t>	</a:t>
            </a:r>
            <a:r>
              <a:rPr lang="en-US" dirty="0" err="1"/>
              <a:t>mul</a:t>
            </a:r>
            <a:r>
              <a:rPr lang="en-US" dirty="0"/>
              <a:t>(4,5);</a:t>
            </a:r>
          </a:p>
          <a:p>
            <a:pPr marL="0" indent="0">
              <a:buNone/>
            </a:pPr>
            <a:r>
              <a:rPr lang="en-US" dirty="0"/>
              <a:t>	</a:t>
            </a:r>
            <a:r>
              <a:rPr lang="en-US" dirty="0" err="1"/>
              <a:t>getch</a:t>
            </a:r>
            <a:r>
              <a:rPr lang="en-US" dirty="0"/>
              <a:t>();</a:t>
            </a:r>
          </a:p>
          <a:p>
            <a:pPr marL="0" indent="0">
              <a:buNone/>
            </a:pPr>
            <a:r>
              <a:rPr lang="en-US" dirty="0"/>
              <a:t>}</a:t>
            </a:r>
          </a:p>
        </p:txBody>
      </p:sp>
      <p:sp>
        <p:nvSpPr>
          <p:cNvPr id="5" name="Content Placeholder 4"/>
          <p:cNvSpPr>
            <a:spLocks noGrp="1"/>
          </p:cNvSpPr>
          <p:nvPr>
            <p:ph sz="half" idx="2"/>
          </p:nvPr>
        </p:nvSpPr>
        <p:spPr/>
        <p:txBody>
          <a:bodyPr>
            <a:normAutofit fontScale="55000" lnSpcReduction="20000"/>
          </a:bodyPr>
          <a:lstStyle/>
          <a:p>
            <a:pPr marL="0" indent="0">
              <a:buNone/>
            </a:pPr>
            <a:r>
              <a:rPr lang="en-US" dirty="0"/>
              <a:t>Void sum(</a:t>
            </a:r>
            <a:r>
              <a:rPr lang="en-US" dirty="0" err="1"/>
              <a:t>int</a:t>
            </a:r>
            <a:r>
              <a:rPr lang="en-US" dirty="0"/>
              <a:t> a, </a:t>
            </a:r>
            <a:r>
              <a:rPr lang="en-US" dirty="0" err="1"/>
              <a:t>int</a:t>
            </a:r>
            <a:r>
              <a:rPr lang="en-US" dirty="0"/>
              <a:t> b, </a:t>
            </a:r>
            <a:r>
              <a:rPr lang="en-US" dirty="0" err="1"/>
              <a:t>int</a:t>
            </a:r>
            <a:r>
              <a:rPr lang="en-US" dirty="0"/>
              <a:t> c, </a:t>
            </a:r>
            <a:r>
              <a:rPr lang="en-US" dirty="0" err="1"/>
              <a:t>int</a:t>
            </a:r>
            <a:r>
              <a:rPr lang="en-US" dirty="0"/>
              <a:t> d)</a:t>
            </a:r>
          </a:p>
          <a:p>
            <a:pPr marL="0" indent="0">
              <a:buNone/>
            </a:pPr>
            <a:r>
              <a:rPr lang="en-US" dirty="0"/>
              <a:t>{</a:t>
            </a:r>
          </a:p>
          <a:p>
            <a:pPr marL="0" indent="0">
              <a:buNone/>
            </a:pPr>
            <a:r>
              <a:rPr lang="en-US" dirty="0"/>
              <a:t>	</a:t>
            </a:r>
            <a:r>
              <a:rPr lang="en-US" dirty="0" err="1"/>
              <a:t>int</a:t>
            </a:r>
            <a:r>
              <a:rPr lang="en-US" dirty="0"/>
              <a:t> s=</a:t>
            </a:r>
            <a:r>
              <a:rPr lang="en-US" dirty="0" err="1"/>
              <a:t>a+b+c+d</a:t>
            </a:r>
            <a:r>
              <a:rPr lang="en-US" dirty="0"/>
              <a:t>;</a:t>
            </a:r>
          </a:p>
          <a:p>
            <a:pPr marL="0" indent="0">
              <a:buNone/>
            </a:pPr>
            <a:r>
              <a:rPr lang="en-US" dirty="0"/>
              <a:t>	</a:t>
            </a:r>
            <a:r>
              <a:rPr lang="en-US" dirty="0" err="1"/>
              <a:t>cout</a:t>
            </a:r>
            <a:r>
              <a:rPr lang="en-US" dirty="0"/>
              <a:t>&lt;&lt;“sum = “&lt;&lt;s;</a:t>
            </a:r>
          </a:p>
          <a:p>
            <a:pPr marL="0" indent="0">
              <a:buNone/>
            </a:pPr>
            <a:r>
              <a:rPr lang="en-US" dirty="0"/>
              <a:t>}</a:t>
            </a:r>
          </a:p>
          <a:p>
            <a:pPr marL="0" indent="0">
              <a:buNone/>
            </a:pPr>
            <a:endParaRPr lang="en-US" dirty="0"/>
          </a:p>
          <a:p>
            <a:pPr marL="0" indent="0">
              <a:buNone/>
            </a:pPr>
            <a:r>
              <a:rPr lang="en-US" dirty="0"/>
              <a:t>Void </a:t>
            </a:r>
            <a:r>
              <a:rPr lang="en-US" dirty="0" err="1"/>
              <a:t>mul</a:t>
            </a:r>
            <a:r>
              <a:rPr lang="en-US" dirty="0"/>
              <a:t>(</a:t>
            </a:r>
            <a:r>
              <a:rPr lang="en-US" dirty="0" err="1"/>
              <a:t>int</a:t>
            </a:r>
            <a:r>
              <a:rPr lang="en-US" dirty="0"/>
              <a:t> a, </a:t>
            </a:r>
            <a:r>
              <a:rPr lang="en-US" dirty="0" err="1"/>
              <a:t>int</a:t>
            </a:r>
            <a:r>
              <a:rPr lang="en-US" dirty="0"/>
              <a:t> b, </a:t>
            </a:r>
            <a:r>
              <a:rPr lang="en-US" dirty="0" err="1"/>
              <a:t>int</a:t>
            </a:r>
            <a:r>
              <a:rPr lang="en-US" dirty="0"/>
              <a:t> c)</a:t>
            </a:r>
          </a:p>
          <a:p>
            <a:pPr marL="0" indent="0">
              <a:buNone/>
            </a:pPr>
            <a:r>
              <a:rPr lang="en-US" dirty="0"/>
              <a:t>{</a:t>
            </a:r>
          </a:p>
          <a:p>
            <a:pPr marL="0" indent="0">
              <a:buNone/>
            </a:pPr>
            <a:r>
              <a:rPr lang="en-US" dirty="0"/>
              <a:t>	</a:t>
            </a:r>
            <a:r>
              <a:rPr lang="en-US" dirty="0" err="1"/>
              <a:t>int</a:t>
            </a:r>
            <a:r>
              <a:rPr lang="en-US" dirty="0"/>
              <a:t> m= a*b*c;</a:t>
            </a:r>
          </a:p>
          <a:p>
            <a:pPr marL="0" indent="0">
              <a:buNone/>
            </a:pPr>
            <a:r>
              <a:rPr lang="en-US" dirty="0"/>
              <a:t>	</a:t>
            </a:r>
            <a:r>
              <a:rPr lang="en-US" dirty="0" err="1"/>
              <a:t>cout</a:t>
            </a:r>
            <a:r>
              <a:rPr lang="en-US" dirty="0"/>
              <a:t>&lt;&lt;“Multiplication is:”&lt;&lt;m;</a:t>
            </a:r>
          </a:p>
          <a:p>
            <a:pPr marL="0" indent="0">
              <a:buNone/>
            </a:pPr>
            <a:r>
              <a:rPr lang="en-US" dirty="0"/>
              <a:t>}</a:t>
            </a:r>
          </a:p>
        </p:txBody>
      </p:sp>
    </p:spTree>
    <p:extLst>
      <p:ext uri="{BB962C8B-B14F-4D97-AF65-F5344CB8AC3E}">
        <p14:creationId xmlns:p14="http://schemas.microsoft.com/office/powerpoint/2010/main" val="841530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err="1"/>
              <a:t>Const</a:t>
            </a:r>
            <a:r>
              <a:rPr lang="en-US" b="1" u="sng" dirty="0"/>
              <a:t> Arguments :</a:t>
            </a:r>
          </a:p>
        </p:txBody>
      </p:sp>
      <p:sp>
        <p:nvSpPr>
          <p:cNvPr id="6" name="Content Placeholder 5"/>
          <p:cNvSpPr>
            <a:spLocks noGrp="1"/>
          </p:cNvSpPr>
          <p:nvPr>
            <p:ph idx="1"/>
          </p:nvPr>
        </p:nvSpPr>
        <p:spPr/>
        <p:txBody>
          <a:bodyPr/>
          <a:lstStyle/>
          <a:p>
            <a:r>
              <a:rPr lang="en-US" dirty="0"/>
              <a:t> If you do not want to allow the function to modify its arguments, you can have constant arguments in your function</a:t>
            </a:r>
          </a:p>
          <a:p>
            <a:r>
              <a:rPr lang="en-US" dirty="0"/>
              <a:t> When you declare a function’s argument by </a:t>
            </a:r>
            <a:r>
              <a:rPr lang="en-US" dirty="0" err="1"/>
              <a:t>const</a:t>
            </a:r>
            <a:r>
              <a:rPr lang="en-US" dirty="0"/>
              <a:t> keyword, you will not be able to modify its arguments in function definition</a:t>
            </a:r>
          </a:p>
          <a:p>
            <a:r>
              <a:rPr lang="en-US" dirty="0"/>
              <a:t>If you try, you will get compilation error </a:t>
            </a:r>
          </a:p>
        </p:txBody>
      </p:sp>
    </p:spTree>
    <p:extLst>
      <p:ext uri="{BB962C8B-B14F-4D97-AF65-F5344CB8AC3E}">
        <p14:creationId xmlns:p14="http://schemas.microsoft.com/office/powerpoint/2010/main" val="1215021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4" name="Content Placeholder 3"/>
          <p:cNvSpPr>
            <a:spLocks noGrp="1"/>
          </p:cNvSpPr>
          <p:nvPr>
            <p:ph sz="half" idx="1"/>
          </p:nvPr>
        </p:nvSpPr>
        <p:spPr/>
        <p:txBody>
          <a:bodyPr>
            <a:normAutofit lnSpcReduction="1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err="1"/>
              <a:t>Int</a:t>
            </a:r>
            <a:r>
              <a:rPr lang="en-US" dirty="0"/>
              <a:t> test(</a:t>
            </a:r>
            <a:r>
              <a:rPr lang="en-US" dirty="0" err="1"/>
              <a:t>const</a:t>
            </a:r>
            <a:r>
              <a:rPr lang="en-US" dirty="0"/>
              <a:t> </a:t>
            </a:r>
            <a:r>
              <a:rPr lang="en-US" dirty="0" err="1"/>
              <a:t>int</a:t>
            </a:r>
            <a:r>
              <a:rPr lang="en-US" dirty="0"/>
              <a:t> a, </a:t>
            </a:r>
            <a:r>
              <a:rPr lang="en-US" dirty="0" err="1"/>
              <a:t>int</a:t>
            </a:r>
            <a:r>
              <a:rPr lang="en-US" dirty="0"/>
              <a:t> b);</a:t>
            </a:r>
          </a:p>
          <a:p>
            <a:pPr marL="0" indent="0">
              <a:buNone/>
            </a:pPr>
            <a:r>
              <a:rPr lang="en-US" dirty="0"/>
              <a:t>Void main()</a:t>
            </a:r>
          </a:p>
          <a:p>
            <a:pPr marL="0" indent="0">
              <a:buNone/>
            </a:pPr>
            <a:r>
              <a:rPr lang="en-US" dirty="0"/>
              <a:t>{</a:t>
            </a:r>
          </a:p>
          <a:p>
            <a:pPr marL="0" indent="0">
              <a:buNone/>
            </a:pPr>
            <a:r>
              <a:rPr lang="en-US" dirty="0"/>
              <a:t>	</a:t>
            </a:r>
            <a:r>
              <a:rPr lang="en-US" dirty="0" err="1"/>
              <a:t>clrscr</a:t>
            </a:r>
            <a:r>
              <a:rPr lang="en-US" dirty="0"/>
              <a:t>();</a:t>
            </a:r>
          </a:p>
          <a:p>
            <a:pPr marL="0" indent="0">
              <a:buNone/>
            </a:pPr>
            <a:r>
              <a:rPr lang="en-US" dirty="0"/>
              <a:t>	</a:t>
            </a:r>
            <a:r>
              <a:rPr lang="en-US" dirty="0" err="1"/>
              <a:t>cout</a:t>
            </a:r>
            <a:r>
              <a:rPr lang="en-US" dirty="0"/>
              <a:t>&lt;&lt;“sum=“&lt;&lt;test(10,20)</a:t>
            </a:r>
          </a:p>
          <a:p>
            <a:pPr marL="0" indent="0">
              <a:buNone/>
            </a:pPr>
            <a:r>
              <a:rPr lang="en-US" dirty="0"/>
              <a:t>	</a:t>
            </a:r>
            <a:r>
              <a:rPr lang="en-US" dirty="0" err="1"/>
              <a:t>getch</a:t>
            </a:r>
            <a:r>
              <a:rPr lang="en-US" dirty="0"/>
              <a:t>();</a:t>
            </a:r>
          </a:p>
          <a:p>
            <a:pPr marL="0" indent="0">
              <a:buNone/>
            </a:pPr>
            <a:r>
              <a:rPr lang="en-US" dirty="0"/>
              <a:t>}</a:t>
            </a:r>
          </a:p>
        </p:txBody>
      </p:sp>
      <p:sp>
        <p:nvSpPr>
          <p:cNvPr id="5" name="Content Placeholder 4"/>
          <p:cNvSpPr>
            <a:spLocks noGrp="1"/>
          </p:cNvSpPr>
          <p:nvPr>
            <p:ph sz="half" idx="2"/>
          </p:nvPr>
        </p:nvSpPr>
        <p:spPr/>
        <p:txBody>
          <a:bodyPr>
            <a:normAutofit lnSpcReduction="10000"/>
          </a:bodyPr>
          <a:lstStyle/>
          <a:p>
            <a:pPr marL="0" indent="0">
              <a:buNone/>
            </a:pPr>
            <a:r>
              <a:rPr lang="en-US" dirty="0" err="1"/>
              <a:t>Int</a:t>
            </a:r>
            <a:r>
              <a:rPr lang="en-US" dirty="0"/>
              <a:t> test(</a:t>
            </a:r>
            <a:r>
              <a:rPr lang="en-US" dirty="0" err="1"/>
              <a:t>const</a:t>
            </a:r>
            <a:r>
              <a:rPr lang="en-US" dirty="0"/>
              <a:t> </a:t>
            </a:r>
            <a:r>
              <a:rPr lang="en-US" dirty="0" err="1"/>
              <a:t>int</a:t>
            </a:r>
            <a:r>
              <a:rPr lang="en-US" dirty="0"/>
              <a:t> a, </a:t>
            </a:r>
            <a:r>
              <a:rPr lang="en-US" dirty="0" err="1"/>
              <a:t>int</a:t>
            </a:r>
            <a:r>
              <a:rPr lang="en-US" dirty="0"/>
              <a:t> b)</a:t>
            </a:r>
          </a:p>
          <a:p>
            <a:pPr marL="0" indent="0">
              <a:buNone/>
            </a:pPr>
            <a:r>
              <a:rPr lang="en-US" dirty="0"/>
              <a:t>{</a:t>
            </a:r>
          </a:p>
          <a:p>
            <a:pPr marL="0" indent="0">
              <a:buNone/>
            </a:pPr>
            <a:r>
              <a:rPr lang="en-US" dirty="0"/>
              <a:t>	b=</a:t>
            </a:r>
            <a:r>
              <a:rPr lang="en-US" dirty="0" err="1"/>
              <a:t>a+b</a:t>
            </a:r>
            <a:r>
              <a:rPr lang="en-US" dirty="0"/>
              <a:t>;</a:t>
            </a:r>
          </a:p>
          <a:p>
            <a:pPr marL="0" indent="0">
              <a:buNone/>
            </a:pPr>
            <a:r>
              <a:rPr lang="en-US" dirty="0"/>
              <a:t>	//a=</a:t>
            </a:r>
            <a:r>
              <a:rPr lang="en-US" dirty="0" err="1"/>
              <a:t>a+b</a:t>
            </a:r>
            <a:r>
              <a:rPr lang="en-US" dirty="0"/>
              <a:t>;</a:t>
            </a:r>
          </a:p>
          <a:p>
            <a:pPr marL="0" indent="0">
              <a:buNone/>
            </a:pPr>
            <a:r>
              <a:rPr lang="en-US" dirty="0"/>
              <a:t>	return b;</a:t>
            </a:r>
          </a:p>
          <a:p>
            <a:pPr marL="0" indent="0">
              <a:buNone/>
            </a:pPr>
            <a:r>
              <a:rPr lang="en-US"/>
              <a:t>}</a:t>
            </a:r>
            <a:endParaRPr lang="en-US" dirty="0"/>
          </a:p>
        </p:txBody>
      </p:sp>
    </p:spTree>
    <p:extLst>
      <p:ext uri="{BB962C8B-B14F-4D97-AF65-F5344CB8AC3E}">
        <p14:creationId xmlns:p14="http://schemas.microsoft.com/office/powerpoint/2010/main" val="6330152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Function Overloading :</a:t>
            </a:r>
          </a:p>
        </p:txBody>
      </p:sp>
      <p:sp>
        <p:nvSpPr>
          <p:cNvPr id="6" name="Content Placeholder 5"/>
          <p:cNvSpPr>
            <a:spLocks noGrp="1"/>
          </p:cNvSpPr>
          <p:nvPr>
            <p:ph idx="1"/>
          </p:nvPr>
        </p:nvSpPr>
        <p:spPr/>
        <p:txBody>
          <a:bodyPr/>
          <a:lstStyle/>
          <a:p>
            <a:r>
              <a:rPr lang="en-US" dirty="0"/>
              <a:t> Overloading is the concept under Polymorphism</a:t>
            </a:r>
          </a:p>
          <a:p>
            <a:r>
              <a:rPr lang="en-US" dirty="0"/>
              <a:t> In Function Overloading, a same function name can be used for performing different tasks</a:t>
            </a:r>
          </a:p>
          <a:p>
            <a:r>
              <a:rPr lang="en-US" dirty="0"/>
              <a:t> As we can define different functions with same name, you have to take care of one thing that is the number and type of arguments </a:t>
            </a:r>
          </a:p>
          <a:p>
            <a:r>
              <a:rPr lang="en-US" dirty="0"/>
              <a:t> Ina class, if there is more than one function with </a:t>
            </a:r>
            <a:r>
              <a:rPr lang="en-US" b="1" dirty="0"/>
              <a:t>same name</a:t>
            </a:r>
            <a:r>
              <a:rPr lang="en-US" dirty="0"/>
              <a:t> but </a:t>
            </a:r>
            <a:r>
              <a:rPr lang="en-US" b="1" dirty="0"/>
              <a:t>different types of arguments</a:t>
            </a:r>
            <a:r>
              <a:rPr lang="en-US" dirty="0"/>
              <a:t> then this function is known as overloaded function and this process is known as Function Overloading</a:t>
            </a:r>
          </a:p>
        </p:txBody>
      </p:sp>
    </p:spTree>
    <p:extLst>
      <p:ext uri="{BB962C8B-B14F-4D97-AF65-F5344CB8AC3E}">
        <p14:creationId xmlns:p14="http://schemas.microsoft.com/office/powerpoint/2010/main" val="4173682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sz="half" idx="1"/>
          </p:nvPr>
        </p:nvSpPr>
        <p:spPr/>
        <p:txBody>
          <a:bodyPr/>
          <a:lstStyle/>
          <a:p>
            <a:r>
              <a:rPr lang="en-US" dirty="0"/>
              <a:t> For example, </a:t>
            </a:r>
          </a:p>
          <a:p>
            <a:r>
              <a:rPr lang="en-US" dirty="0"/>
              <a:t> void test( </a:t>
            </a:r>
            <a:r>
              <a:rPr lang="en-US" dirty="0" err="1"/>
              <a:t>int</a:t>
            </a:r>
            <a:r>
              <a:rPr lang="en-US" dirty="0"/>
              <a:t> x, </a:t>
            </a:r>
            <a:r>
              <a:rPr lang="en-US" dirty="0" err="1"/>
              <a:t>int</a:t>
            </a:r>
            <a:r>
              <a:rPr lang="en-US" dirty="0"/>
              <a:t> y);</a:t>
            </a:r>
          </a:p>
          <a:p>
            <a:r>
              <a:rPr lang="en-US" dirty="0"/>
              <a:t> void test ( </a:t>
            </a:r>
            <a:r>
              <a:rPr lang="en-US" dirty="0" err="1"/>
              <a:t>int</a:t>
            </a:r>
            <a:r>
              <a:rPr lang="en-US" dirty="0"/>
              <a:t> x, </a:t>
            </a:r>
            <a:r>
              <a:rPr lang="en-US" dirty="0" err="1"/>
              <a:t>int</a:t>
            </a:r>
            <a:r>
              <a:rPr lang="en-US" dirty="0"/>
              <a:t> y, </a:t>
            </a:r>
            <a:r>
              <a:rPr lang="en-US" dirty="0" err="1"/>
              <a:t>int</a:t>
            </a:r>
            <a:r>
              <a:rPr lang="en-US" dirty="0"/>
              <a:t> z);</a:t>
            </a:r>
          </a:p>
          <a:p>
            <a:r>
              <a:rPr lang="en-US" dirty="0"/>
              <a:t> void test( </a:t>
            </a:r>
            <a:r>
              <a:rPr lang="en-US" dirty="0" err="1"/>
              <a:t>int</a:t>
            </a:r>
            <a:r>
              <a:rPr lang="en-US" dirty="0"/>
              <a:t> x, float y, char z);</a:t>
            </a:r>
          </a:p>
          <a:p>
            <a:r>
              <a:rPr lang="en-US" dirty="0"/>
              <a:t> void test( </a:t>
            </a:r>
            <a:r>
              <a:rPr lang="en-US" dirty="0" err="1"/>
              <a:t>int</a:t>
            </a:r>
            <a:r>
              <a:rPr lang="en-US" dirty="0"/>
              <a:t> a, float b);</a:t>
            </a:r>
          </a:p>
          <a:p>
            <a:endParaRPr lang="en-US" dirty="0"/>
          </a:p>
          <a:p>
            <a:pPr marL="0" indent="0">
              <a:buNone/>
            </a:pPr>
            <a:r>
              <a:rPr lang="en-US" dirty="0"/>
              <a:t>Now, Consider the function calls, </a:t>
            </a:r>
          </a:p>
        </p:txBody>
      </p:sp>
      <p:sp>
        <p:nvSpPr>
          <p:cNvPr id="4" name="Content Placeholder 3"/>
          <p:cNvSpPr>
            <a:spLocks noGrp="1"/>
          </p:cNvSpPr>
          <p:nvPr>
            <p:ph sz="half" idx="2"/>
          </p:nvPr>
        </p:nvSpPr>
        <p:spPr/>
        <p:txBody>
          <a:bodyPr/>
          <a:lstStyle/>
          <a:p>
            <a:r>
              <a:rPr lang="en-US" dirty="0"/>
              <a:t> Here,</a:t>
            </a:r>
          </a:p>
          <a:p>
            <a:r>
              <a:rPr lang="en-US" dirty="0"/>
              <a:t> test(10,20);	//prototype1</a:t>
            </a:r>
          </a:p>
          <a:p>
            <a:r>
              <a:rPr lang="en-US" dirty="0"/>
              <a:t> test(1,2,3);	//prototype2</a:t>
            </a:r>
          </a:p>
          <a:p>
            <a:r>
              <a:rPr lang="en-US" dirty="0"/>
              <a:t> test(1,2.2,’a’);	//prototype3</a:t>
            </a:r>
          </a:p>
          <a:p>
            <a:r>
              <a:rPr lang="en-US" dirty="0"/>
              <a:t> test(3, 4.5);	//prototype4</a:t>
            </a:r>
          </a:p>
        </p:txBody>
      </p:sp>
    </p:spTree>
    <p:extLst>
      <p:ext uri="{BB962C8B-B14F-4D97-AF65-F5344CB8AC3E}">
        <p14:creationId xmlns:p14="http://schemas.microsoft.com/office/powerpoint/2010/main" val="1133362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Working with it :</a:t>
            </a:r>
          </a:p>
        </p:txBody>
      </p:sp>
      <p:sp>
        <p:nvSpPr>
          <p:cNvPr id="6" name="Content Placeholder 5"/>
          <p:cNvSpPr>
            <a:spLocks noGrp="1"/>
          </p:cNvSpPr>
          <p:nvPr>
            <p:ph idx="1"/>
          </p:nvPr>
        </p:nvSpPr>
        <p:spPr/>
        <p:txBody>
          <a:bodyPr/>
          <a:lstStyle/>
          <a:p>
            <a:r>
              <a:rPr lang="en-US" dirty="0"/>
              <a:t> When an overloaded function is called, the compiler matches the prototype matching the same number and type of arguments</a:t>
            </a:r>
          </a:p>
          <a:p>
            <a:r>
              <a:rPr lang="en-US" dirty="0"/>
              <a:t> If the exact match is not found, the compiler tries to convert the arguments implicitly. For example, </a:t>
            </a:r>
            <a:r>
              <a:rPr lang="en-US" dirty="0" err="1"/>
              <a:t>int</a:t>
            </a:r>
            <a:r>
              <a:rPr lang="en-US" dirty="0"/>
              <a:t> is converted to float, float is converted to double </a:t>
            </a:r>
            <a:r>
              <a:rPr lang="en-US" dirty="0" err="1"/>
              <a:t>etc</a:t>
            </a:r>
            <a:endParaRPr lang="en-US" dirty="0"/>
          </a:p>
          <a:p>
            <a:r>
              <a:rPr lang="en-US" dirty="0"/>
              <a:t> If the compiler finds multiple matches for a function call, it will give an error message</a:t>
            </a:r>
          </a:p>
          <a:p>
            <a:r>
              <a:rPr lang="en-US" dirty="0"/>
              <a:t> Example, void test(</a:t>
            </a:r>
            <a:r>
              <a:rPr lang="en-US" dirty="0" err="1"/>
              <a:t>int</a:t>
            </a:r>
            <a:r>
              <a:rPr lang="en-US" dirty="0"/>
              <a:t> a);</a:t>
            </a:r>
          </a:p>
          <a:p>
            <a:pPr marL="457200" lvl="1" indent="0">
              <a:buNone/>
            </a:pPr>
            <a:r>
              <a:rPr lang="en-US" dirty="0"/>
              <a:t>	            void test (float b);	And call is: test(100);</a:t>
            </a:r>
          </a:p>
        </p:txBody>
      </p:sp>
    </p:spTree>
    <p:extLst>
      <p:ext uri="{BB962C8B-B14F-4D97-AF65-F5344CB8AC3E}">
        <p14:creationId xmlns:p14="http://schemas.microsoft.com/office/powerpoint/2010/main" val="20669730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 The compiler will have confusion that which function to call as both of them is applicable for the function call. </a:t>
            </a:r>
          </a:p>
          <a:p>
            <a:r>
              <a:rPr lang="en-US" dirty="0"/>
              <a:t> 100 is an integer number and can convert to float also</a:t>
            </a:r>
          </a:p>
          <a:p>
            <a:r>
              <a:rPr lang="en-US" dirty="0"/>
              <a:t> If all of the above steps fail, the compiler will try the user-defined conversions to find a suitable match. </a:t>
            </a:r>
          </a:p>
        </p:txBody>
      </p:sp>
    </p:spTree>
    <p:extLst>
      <p:ext uri="{BB962C8B-B14F-4D97-AF65-F5344CB8AC3E}">
        <p14:creationId xmlns:p14="http://schemas.microsoft.com/office/powerpoint/2010/main" val="13480692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 :</a:t>
            </a:r>
          </a:p>
        </p:txBody>
      </p:sp>
      <p:sp>
        <p:nvSpPr>
          <p:cNvPr id="4" name="Content Placeholder 3"/>
          <p:cNvSpPr>
            <a:spLocks noGrp="1"/>
          </p:cNvSpPr>
          <p:nvPr>
            <p:ph sz="half" idx="1"/>
          </p:nvPr>
        </p:nvSpPr>
        <p:spPr/>
        <p:txBody>
          <a:bodyPr>
            <a:normAutofit fontScale="55000" lnSpcReduction="2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a:t>Double area(double r);</a:t>
            </a:r>
          </a:p>
          <a:p>
            <a:pPr marL="0" indent="0">
              <a:buNone/>
            </a:pPr>
            <a:r>
              <a:rPr lang="en-US" dirty="0"/>
              <a:t>Double area(double b, double h);</a:t>
            </a:r>
          </a:p>
          <a:p>
            <a:pPr marL="0" indent="0">
              <a:buNone/>
            </a:pPr>
            <a:r>
              <a:rPr lang="en-US" dirty="0"/>
              <a:t>Void main()</a:t>
            </a:r>
          </a:p>
          <a:p>
            <a:pPr marL="0" indent="0">
              <a:buNone/>
            </a:pPr>
            <a:r>
              <a:rPr lang="en-US" dirty="0"/>
              <a:t>{</a:t>
            </a:r>
          </a:p>
          <a:p>
            <a:pPr marL="0" indent="0">
              <a:buNone/>
            </a:pPr>
            <a:r>
              <a:rPr lang="en-US" dirty="0"/>
              <a:t>	double </a:t>
            </a:r>
            <a:r>
              <a:rPr lang="en-US" dirty="0" err="1"/>
              <a:t>r,b,h</a:t>
            </a:r>
            <a:r>
              <a:rPr lang="en-US" dirty="0"/>
              <a:t>;</a:t>
            </a:r>
          </a:p>
          <a:p>
            <a:pPr marL="0" indent="0">
              <a:buNone/>
            </a:pPr>
            <a:r>
              <a:rPr lang="en-US" dirty="0"/>
              <a:t>	</a:t>
            </a:r>
            <a:r>
              <a:rPr lang="en-US" dirty="0" err="1"/>
              <a:t>clrscr</a:t>
            </a:r>
            <a:r>
              <a:rPr lang="en-US" dirty="0"/>
              <a:t>();</a:t>
            </a:r>
          </a:p>
          <a:p>
            <a:pPr marL="0" indent="0">
              <a:buNone/>
            </a:pPr>
            <a:r>
              <a:rPr lang="en-US" dirty="0"/>
              <a:t>	</a:t>
            </a:r>
            <a:r>
              <a:rPr lang="en-US" dirty="0" err="1"/>
              <a:t>cout</a:t>
            </a:r>
            <a:r>
              <a:rPr lang="en-US" dirty="0"/>
              <a:t>&lt;&lt;“Enter radius”;</a:t>
            </a:r>
          </a:p>
          <a:p>
            <a:pPr marL="0" indent="0">
              <a:buNone/>
            </a:pPr>
            <a:r>
              <a:rPr lang="en-US" dirty="0"/>
              <a:t>	</a:t>
            </a:r>
            <a:r>
              <a:rPr lang="en-US" dirty="0" err="1"/>
              <a:t>cin</a:t>
            </a:r>
            <a:r>
              <a:rPr lang="en-US" dirty="0"/>
              <a:t>&gt;&gt;r;</a:t>
            </a:r>
          </a:p>
          <a:p>
            <a:pPr marL="0" indent="0">
              <a:buNone/>
            </a:pPr>
            <a:r>
              <a:rPr lang="en-US" dirty="0"/>
              <a:t>	</a:t>
            </a:r>
            <a:r>
              <a:rPr lang="en-US" dirty="0" err="1"/>
              <a:t>cout</a:t>
            </a:r>
            <a:r>
              <a:rPr lang="en-US" dirty="0"/>
              <a:t>&lt;&lt;“Area of circle”&lt;&lt;area(r);</a:t>
            </a:r>
          </a:p>
          <a:p>
            <a:pPr marL="0" indent="0">
              <a:buNone/>
            </a:pPr>
            <a:r>
              <a:rPr lang="en-US" dirty="0"/>
              <a:t>	</a:t>
            </a:r>
            <a:r>
              <a:rPr lang="en-US" dirty="0" err="1"/>
              <a:t>cout</a:t>
            </a:r>
            <a:r>
              <a:rPr lang="en-US" dirty="0"/>
              <a:t>&lt;&lt;“Enter b &amp; h”;</a:t>
            </a:r>
          </a:p>
          <a:p>
            <a:pPr marL="0" indent="0">
              <a:buNone/>
            </a:pPr>
            <a:endParaRPr lang="en-US" dirty="0"/>
          </a:p>
        </p:txBody>
      </p:sp>
      <p:sp>
        <p:nvSpPr>
          <p:cNvPr id="5" name="Content Placeholder 4"/>
          <p:cNvSpPr>
            <a:spLocks noGrp="1"/>
          </p:cNvSpPr>
          <p:nvPr>
            <p:ph sz="half" idx="2"/>
          </p:nvPr>
        </p:nvSpPr>
        <p:spPr/>
        <p:txBody>
          <a:bodyPr>
            <a:normAutofit fontScale="55000" lnSpcReduction="20000"/>
          </a:bodyPr>
          <a:lstStyle/>
          <a:p>
            <a:pPr marL="0" indent="0">
              <a:buNone/>
            </a:pPr>
            <a:r>
              <a:rPr lang="en-US" dirty="0"/>
              <a:t>	</a:t>
            </a:r>
            <a:r>
              <a:rPr lang="en-US" dirty="0" err="1"/>
              <a:t>cin</a:t>
            </a:r>
            <a:r>
              <a:rPr lang="en-US" dirty="0"/>
              <a:t>&gt;&gt;b&gt;&gt;h;</a:t>
            </a:r>
          </a:p>
          <a:p>
            <a:pPr marL="0" indent="0">
              <a:buNone/>
            </a:pPr>
            <a:r>
              <a:rPr lang="en-US" dirty="0"/>
              <a:t>	</a:t>
            </a:r>
            <a:r>
              <a:rPr lang="en-US" dirty="0" err="1"/>
              <a:t>cout</a:t>
            </a:r>
            <a:r>
              <a:rPr lang="en-US" dirty="0"/>
              <a:t>&lt;&lt;“Area of triangle”&lt;&lt;area(</a:t>
            </a:r>
            <a:r>
              <a:rPr lang="en-US" dirty="0" err="1"/>
              <a:t>b,h</a:t>
            </a:r>
            <a:r>
              <a:rPr lang="en-US" dirty="0"/>
              <a:t>);</a:t>
            </a:r>
          </a:p>
          <a:p>
            <a:pPr marL="0" indent="0">
              <a:buNone/>
            </a:pPr>
            <a:r>
              <a:rPr lang="en-US" dirty="0"/>
              <a:t>	</a:t>
            </a:r>
            <a:r>
              <a:rPr lang="en-US" dirty="0" err="1"/>
              <a:t>getch</a:t>
            </a:r>
            <a:r>
              <a:rPr lang="en-US" dirty="0"/>
              <a:t>();</a:t>
            </a:r>
          </a:p>
          <a:p>
            <a:pPr marL="0" indent="0">
              <a:buNone/>
            </a:pPr>
            <a:r>
              <a:rPr lang="en-US" dirty="0"/>
              <a:t>}</a:t>
            </a:r>
          </a:p>
          <a:p>
            <a:pPr marL="0" indent="0">
              <a:buNone/>
            </a:pPr>
            <a:r>
              <a:rPr lang="en-US" dirty="0"/>
              <a:t>Double area(double r)</a:t>
            </a:r>
          </a:p>
          <a:p>
            <a:pPr marL="0" indent="0">
              <a:buNone/>
            </a:pPr>
            <a:r>
              <a:rPr lang="en-US" dirty="0"/>
              <a:t>{</a:t>
            </a:r>
          </a:p>
          <a:p>
            <a:pPr marL="0" indent="0">
              <a:buNone/>
            </a:pPr>
            <a:r>
              <a:rPr lang="en-US" dirty="0"/>
              <a:t>	double a=3.14*r*r;</a:t>
            </a:r>
          </a:p>
          <a:p>
            <a:pPr marL="0" indent="0">
              <a:buNone/>
            </a:pPr>
            <a:r>
              <a:rPr lang="en-US" dirty="0"/>
              <a:t>	return a;</a:t>
            </a:r>
          </a:p>
          <a:p>
            <a:pPr marL="0" indent="0">
              <a:buNone/>
            </a:pPr>
            <a:r>
              <a:rPr lang="en-US" dirty="0"/>
              <a:t>}</a:t>
            </a:r>
          </a:p>
          <a:p>
            <a:pPr marL="0" indent="0">
              <a:buNone/>
            </a:pPr>
            <a:r>
              <a:rPr lang="en-US" dirty="0"/>
              <a:t>Double area(double b, double h)</a:t>
            </a:r>
          </a:p>
          <a:p>
            <a:pPr marL="0" indent="0">
              <a:buNone/>
            </a:pPr>
            <a:r>
              <a:rPr lang="en-US" dirty="0"/>
              <a:t>{</a:t>
            </a:r>
          </a:p>
          <a:p>
            <a:pPr marL="0" indent="0">
              <a:buNone/>
            </a:pPr>
            <a:r>
              <a:rPr lang="en-US" dirty="0"/>
              <a:t>	double a=0.5*b*h;</a:t>
            </a:r>
          </a:p>
          <a:p>
            <a:pPr marL="0" indent="0">
              <a:buNone/>
            </a:pPr>
            <a:r>
              <a:rPr lang="en-US" dirty="0"/>
              <a:t>	return a;</a:t>
            </a:r>
          </a:p>
          <a:p>
            <a:pPr marL="0" indent="0">
              <a:buNone/>
            </a:pPr>
            <a:r>
              <a:rPr lang="en-US"/>
              <a:t>}</a:t>
            </a:r>
          </a:p>
        </p:txBody>
      </p:sp>
    </p:spTree>
    <p:extLst>
      <p:ext uri="{BB962C8B-B14F-4D97-AF65-F5344CB8AC3E}">
        <p14:creationId xmlns:p14="http://schemas.microsoft.com/office/powerpoint/2010/main" val="33523831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Adding C functions in Turbo C++ :</a:t>
            </a:r>
          </a:p>
        </p:txBody>
      </p:sp>
      <p:sp>
        <p:nvSpPr>
          <p:cNvPr id="6" name="Content Placeholder 5"/>
          <p:cNvSpPr>
            <a:spLocks noGrp="1"/>
          </p:cNvSpPr>
          <p:nvPr>
            <p:ph sz="half" idx="1"/>
          </p:nvPr>
        </p:nvSpPr>
        <p:spPr/>
        <p:txBody>
          <a:bodyPr>
            <a:normAutofit lnSpcReduction="10000"/>
          </a:bodyPr>
          <a:lstStyle/>
          <a:p>
            <a:r>
              <a:rPr lang="en-US" dirty="0"/>
              <a:t> In C++, we can use C functions also. We should have the knowledge of which header file consists the functions</a:t>
            </a:r>
          </a:p>
          <a:p>
            <a:r>
              <a:rPr lang="en-US" dirty="0"/>
              <a:t> For example, to use functions like </a:t>
            </a:r>
            <a:r>
              <a:rPr lang="en-US" dirty="0" err="1"/>
              <a:t>printf</a:t>
            </a:r>
            <a:r>
              <a:rPr lang="en-US" dirty="0"/>
              <a:t>() and </a:t>
            </a:r>
            <a:r>
              <a:rPr lang="en-US" dirty="0" err="1"/>
              <a:t>scanf</a:t>
            </a:r>
            <a:r>
              <a:rPr lang="en-US" dirty="0"/>
              <a:t>(), we have to include </a:t>
            </a:r>
            <a:r>
              <a:rPr lang="en-US" dirty="0" err="1"/>
              <a:t>stdio.h</a:t>
            </a:r>
            <a:r>
              <a:rPr lang="en-US" dirty="0"/>
              <a:t> header file</a:t>
            </a:r>
          </a:p>
          <a:p>
            <a:pPr marL="0" indent="0">
              <a:buNone/>
            </a:pPr>
            <a:endParaRPr lang="en-US" dirty="0"/>
          </a:p>
        </p:txBody>
      </p:sp>
      <p:sp>
        <p:nvSpPr>
          <p:cNvPr id="7" name="Content Placeholder 6"/>
          <p:cNvSpPr>
            <a:spLocks noGrp="1"/>
          </p:cNvSpPr>
          <p:nvPr>
            <p:ph sz="half" idx="2"/>
          </p:nvPr>
        </p:nvSpPr>
        <p:spPr/>
        <p:txBody>
          <a:bodyPr>
            <a:normAutofit lnSpcReduction="10000"/>
          </a:bodyPr>
          <a:lstStyle/>
          <a:p>
            <a:pPr marL="0" indent="0">
              <a:buNone/>
            </a:pPr>
            <a:r>
              <a:rPr lang="en-US" dirty="0"/>
              <a:t>#include&lt;</a:t>
            </a:r>
            <a:r>
              <a:rPr lang="en-US" dirty="0" err="1"/>
              <a:t>iostream.h</a:t>
            </a:r>
            <a:r>
              <a:rPr lang="en-US" dirty="0"/>
              <a:t>&gt;</a:t>
            </a:r>
          </a:p>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printf</a:t>
            </a:r>
            <a:r>
              <a:rPr lang="en-US" dirty="0"/>
              <a:t>(“hello”);</a:t>
            </a:r>
          </a:p>
          <a:p>
            <a:pPr marL="0" indent="0">
              <a:buNone/>
            </a:pPr>
            <a:r>
              <a:rPr lang="en-US" dirty="0"/>
              <a:t>	</a:t>
            </a:r>
            <a:r>
              <a:rPr lang="en-US" dirty="0" err="1"/>
              <a:t>cout</a:t>
            </a:r>
            <a:r>
              <a:rPr lang="en-US" dirty="0"/>
              <a:t>&lt;&lt;“\n hi”;</a:t>
            </a:r>
          </a:p>
          <a:p>
            <a:pPr marL="0" indent="0">
              <a:buNone/>
            </a:pPr>
            <a:r>
              <a:rPr lang="en-US" dirty="0"/>
              <a:t>	</a:t>
            </a:r>
            <a:r>
              <a:rPr lang="en-US" dirty="0" err="1"/>
              <a:t>getch</a:t>
            </a:r>
            <a:r>
              <a:rPr lang="en-US" dirty="0"/>
              <a:t>();</a:t>
            </a:r>
          </a:p>
          <a:p>
            <a:pPr marL="0" indent="0">
              <a:buNone/>
            </a:pPr>
            <a:r>
              <a:rPr lang="en-US" dirty="0"/>
              <a:t>}</a:t>
            </a:r>
          </a:p>
        </p:txBody>
      </p:sp>
    </p:spTree>
    <p:extLst>
      <p:ext uri="{BB962C8B-B14F-4D97-AF65-F5344CB8AC3E}">
        <p14:creationId xmlns:p14="http://schemas.microsoft.com/office/powerpoint/2010/main" val="17725487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t>Adding UDF into C++ library :</a:t>
            </a:r>
          </a:p>
        </p:txBody>
      </p:sp>
      <p:sp>
        <p:nvSpPr>
          <p:cNvPr id="6" name="Content Placeholder 5"/>
          <p:cNvSpPr>
            <a:spLocks noGrp="1"/>
          </p:cNvSpPr>
          <p:nvPr>
            <p:ph idx="1"/>
          </p:nvPr>
        </p:nvSpPr>
        <p:spPr/>
        <p:txBody>
          <a:bodyPr>
            <a:normAutofit lnSpcReduction="10000"/>
          </a:bodyPr>
          <a:lstStyle/>
          <a:p>
            <a:r>
              <a:rPr lang="en-US" dirty="0"/>
              <a:t> We can also add our own created function into turbo C++ library.</a:t>
            </a:r>
          </a:p>
          <a:p>
            <a:r>
              <a:rPr lang="en-US" dirty="0"/>
              <a:t> Just write function into a file and save it by extension “.h”</a:t>
            </a:r>
          </a:p>
          <a:p>
            <a:r>
              <a:rPr lang="en-US" dirty="0"/>
              <a:t> Now include this file into your program, that’s it. </a:t>
            </a:r>
          </a:p>
          <a:p>
            <a:r>
              <a:rPr lang="en-US" dirty="0"/>
              <a:t> Steps:</a:t>
            </a:r>
          </a:p>
          <a:p>
            <a:pPr lvl="1"/>
            <a:r>
              <a:rPr lang="en-US" dirty="0"/>
              <a:t> Write function in a file</a:t>
            </a:r>
          </a:p>
          <a:p>
            <a:pPr lvl="1"/>
            <a:r>
              <a:rPr lang="en-US" dirty="0"/>
              <a:t> Save File in include directory</a:t>
            </a:r>
          </a:p>
          <a:p>
            <a:pPr lvl="1"/>
            <a:r>
              <a:rPr lang="en-US" dirty="0"/>
              <a:t> C:\Turboc3\INCLUDE</a:t>
            </a:r>
          </a:p>
          <a:p>
            <a:pPr lvl="1"/>
            <a:r>
              <a:rPr lang="en-US" dirty="0"/>
              <a:t> Save it like “</a:t>
            </a:r>
            <a:r>
              <a:rPr lang="en-US" dirty="0" err="1"/>
              <a:t>test.h</a:t>
            </a:r>
            <a:r>
              <a:rPr lang="en-US" dirty="0"/>
              <a:t>”</a:t>
            </a:r>
          </a:p>
          <a:p>
            <a:pPr lvl="1"/>
            <a:r>
              <a:rPr lang="en-US" dirty="0"/>
              <a:t> Now create any program and write #include&lt;</a:t>
            </a:r>
            <a:r>
              <a:rPr lang="en-US" dirty="0" err="1"/>
              <a:t>test.h</a:t>
            </a:r>
            <a:r>
              <a:rPr lang="en-US" dirty="0"/>
              <a:t>&gt;</a:t>
            </a:r>
          </a:p>
          <a:p>
            <a:pPr lvl="1"/>
            <a:r>
              <a:rPr lang="en-US" dirty="0"/>
              <a:t> Save, Compile and </a:t>
            </a:r>
            <a:r>
              <a:rPr lang="en-US"/>
              <a:t>execute it</a:t>
            </a:r>
          </a:p>
          <a:p>
            <a:pPr marL="914400" lvl="2" indent="0">
              <a:buNone/>
            </a:pPr>
            <a:endParaRPr lang="en-US" dirty="0"/>
          </a:p>
        </p:txBody>
      </p:sp>
    </p:spTree>
    <p:extLst>
      <p:ext uri="{BB962C8B-B14F-4D97-AF65-F5344CB8AC3E}">
        <p14:creationId xmlns:p14="http://schemas.microsoft.com/office/powerpoint/2010/main" val="645768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4281</Words>
  <Application>Microsoft Office PowerPoint</Application>
  <PresentationFormat>Widescreen</PresentationFormat>
  <Paragraphs>936</Paragraphs>
  <Slides>99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vt:lpstr>
      <vt:lpstr>Calibri</vt:lpstr>
      <vt:lpstr>Calibri Light</vt:lpstr>
      <vt:lpstr>Wingdings</vt:lpstr>
      <vt:lpstr>Office Theme</vt:lpstr>
      <vt:lpstr>C++ and Object Oriented Programming</vt:lpstr>
      <vt:lpstr>Procedure Oriented programming :</vt:lpstr>
      <vt:lpstr>PowerPoint Presentation</vt:lpstr>
      <vt:lpstr>Object Oriented Programming (OOP) :</vt:lpstr>
      <vt:lpstr>Characteristics of OOP :</vt:lpstr>
      <vt:lpstr>Difference between POP and OOP :</vt:lpstr>
      <vt:lpstr>Basic Concepts of OOP :</vt:lpstr>
      <vt:lpstr>Objects :</vt:lpstr>
      <vt:lpstr>Classes :</vt:lpstr>
      <vt:lpstr>Data Abstraction :</vt:lpstr>
      <vt:lpstr>Encapsulation :</vt:lpstr>
      <vt:lpstr>Polymorphism :</vt:lpstr>
      <vt:lpstr>PowerPoint Presentation</vt:lpstr>
      <vt:lpstr>Inheritance :</vt:lpstr>
      <vt:lpstr>Hierarchical classification :</vt:lpstr>
      <vt:lpstr>Reusability :</vt:lpstr>
      <vt:lpstr>Benefits of OOP :</vt:lpstr>
      <vt:lpstr>Applications of OOP :</vt:lpstr>
      <vt:lpstr>What is C++ ?</vt:lpstr>
      <vt:lpstr>Structure of C++ :</vt:lpstr>
      <vt:lpstr>Header file section :</vt:lpstr>
      <vt:lpstr>Global Declaration Section :</vt:lpstr>
      <vt:lpstr>Class Declaration Section :</vt:lpstr>
      <vt:lpstr>Function Definition Section :</vt:lpstr>
      <vt:lpstr>Main Function :</vt:lpstr>
      <vt:lpstr>Sample Program :</vt:lpstr>
      <vt:lpstr>Program Using Variable :</vt:lpstr>
      <vt:lpstr>Program Using Class :</vt:lpstr>
      <vt:lpstr>Input/Output Operators :</vt:lpstr>
      <vt:lpstr>Input Operator :</vt:lpstr>
      <vt:lpstr>Cont….</vt:lpstr>
      <vt:lpstr>Simple example :</vt:lpstr>
      <vt:lpstr>Introduction to Namespace :</vt:lpstr>
      <vt:lpstr>Cont….</vt:lpstr>
      <vt:lpstr>Tokens :</vt:lpstr>
      <vt:lpstr>Keywords :</vt:lpstr>
      <vt:lpstr>Identifiers :</vt:lpstr>
      <vt:lpstr>Constants :</vt:lpstr>
      <vt:lpstr>Operators :</vt:lpstr>
      <vt:lpstr>Data Types :</vt:lpstr>
      <vt:lpstr>Enumeration :</vt:lpstr>
      <vt:lpstr>Pointers : / Reference variables :</vt:lpstr>
      <vt:lpstr>Symbolic Constants :</vt:lpstr>
      <vt:lpstr>Type Compatibility :</vt:lpstr>
      <vt:lpstr>Dynamic initialization of variables :</vt:lpstr>
      <vt:lpstr>Operators in C++ :</vt:lpstr>
      <vt:lpstr>Scope Resolution Operator :</vt:lpstr>
      <vt:lpstr>Example :</vt:lpstr>
      <vt:lpstr>Cont…</vt:lpstr>
      <vt:lpstr>Cont…</vt:lpstr>
      <vt:lpstr>Manipulators :</vt:lpstr>
      <vt:lpstr>Example of setw :</vt:lpstr>
      <vt:lpstr>Type Cast Operators :</vt:lpstr>
      <vt:lpstr>Control Structure :</vt:lpstr>
      <vt:lpstr>If Statement :</vt:lpstr>
      <vt:lpstr>If… else Statement :</vt:lpstr>
      <vt:lpstr>Else if Ladder :</vt:lpstr>
      <vt:lpstr>Cont…</vt:lpstr>
      <vt:lpstr>Nested if Statement :</vt:lpstr>
      <vt:lpstr>Switch Statement :</vt:lpstr>
      <vt:lpstr>Example :</vt:lpstr>
      <vt:lpstr>Example :</vt:lpstr>
      <vt:lpstr>Example :</vt:lpstr>
      <vt:lpstr>Looping Statement :</vt:lpstr>
      <vt:lpstr>While loop :</vt:lpstr>
      <vt:lpstr>Example :</vt:lpstr>
      <vt:lpstr>Do….. While loop :</vt:lpstr>
      <vt:lpstr>Example :</vt:lpstr>
      <vt:lpstr>For loop :</vt:lpstr>
      <vt:lpstr>Example :</vt:lpstr>
      <vt:lpstr>Functions in C++ :</vt:lpstr>
      <vt:lpstr>Cont…</vt:lpstr>
      <vt:lpstr>The main function :</vt:lpstr>
      <vt:lpstr>Function Prototype :</vt:lpstr>
      <vt:lpstr>Cont… </vt:lpstr>
      <vt:lpstr>Call by reference :</vt:lpstr>
      <vt:lpstr>Cont …</vt:lpstr>
      <vt:lpstr>Cont ….</vt:lpstr>
      <vt:lpstr>Return by reference :</vt:lpstr>
      <vt:lpstr>Example :</vt:lpstr>
      <vt:lpstr>Inline Functions :</vt:lpstr>
      <vt:lpstr>Cont…</vt:lpstr>
      <vt:lpstr>Cont…</vt:lpstr>
      <vt:lpstr>Cont…</vt:lpstr>
      <vt:lpstr>Situations in which inline will not work :</vt:lpstr>
      <vt:lpstr>Cont…</vt:lpstr>
      <vt:lpstr>Default Arguments :</vt:lpstr>
      <vt:lpstr>Cont…</vt:lpstr>
      <vt:lpstr>Cont…</vt:lpstr>
      <vt:lpstr>Example :</vt:lpstr>
      <vt:lpstr>Const Arguments :</vt:lpstr>
      <vt:lpstr>Example :</vt:lpstr>
      <vt:lpstr>Function Overloading :</vt:lpstr>
      <vt:lpstr>Cont…</vt:lpstr>
      <vt:lpstr>Working with it :</vt:lpstr>
      <vt:lpstr>Cont…</vt:lpstr>
      <vt:lpstr>Example :</vt:lpstr>
      <vt:lpstr>Adding C functions in Turbo C++ :</vt:lpstr>
      <vt:lpstr>Adding UDF into C++ library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and Object Oriented Programming</dc:title>
  <dc:creator>Microsoft account</dc:creator>
  <cp:lastModifiedBy>Pooja Senjaliya</cp:lastModifiedBy>
  <cp:revision>126</cp:revision>
  <dcterms:created xsi:type="dcterms:W3CDTF">2020-07-02T13:04:32Z</dcterms:created>
  <dcterms:modified xsi:type="dcterms:W3CDTF">2021-12-23T07:34:13Z</dcterms:modified>
</cp:coreProperties>
</file>