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6" r:id="rId62"/>
    <p:sldId id="318" r:id="rId63"/>
    <p:sldId id="319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AE6A-CED0-40B9-A50F-24AFF4E1242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AA07-8DD7-4D77-A14F-2B7A6F40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: 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and Objects, </a:t>
            </a:r>
          </a:p>
          <a:p>
            <a:r>
              <a:rPr lang="en-US" dirty="0" smtClean="0"/>
              <a:t>Constructors and Destructors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7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Defining member function outside the class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we want, we can define function outside the class if we do not want to make it inside.</a:t>
            </a:r>
          </a:p>
          <a:p>
            <a:r>
              <a:rPr lang="en-US" dirty="0"/>
              <a:t> </a:t>
            </a:r>
            <a:r>
              <a:rPr lang="en-US" dirty="0" smtClean="0"/>
              <a:t>Inside the class, we need to place only prototypes and outside the class, the functions are defined</a:t>
            </a:r>
          </a:p>
          <a:p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class_name</a:t>
            </a:r>
            <a:r>
              <a:rPr lang="en-US" dirty="0" smtClean="0"/>
              <a:t>  ::  </a:t>
            </a:r>
            <a:r>
              <a:rPr lang="en-US" dirty="0" err="1" smtClean="0"/>
              <a:t>function_nm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function body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/>
              <a:t> The scope resolution operator (::) is used to specify that the function is member of the class specified by </a:t>
            </a:r>
            <a:r>
              <a:rPr lang="en-US" dirty="0" err="1"/>
              <a:t>class_name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4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void  print();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 :: print()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&lt;&lt;"hello";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Example 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e.print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5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Making Outside Function Inline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 We can also make a function inline, defined outside the class by using the keyword inline.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Here is an example, </a:t>
            </a:r>
          </a:p>
          <a:p>
            <a:pPr marL="0" indent="0">
              <a:buNone/>
            </a:pPr>
            <a:r>
              <a:rPr lang="en-US" sz="1400" dirty="0" smtClean="0"/>
              <a:t>#include&lt;</a:t>
            </a:r>
            <a:r>
              <a:rPr lang="en-US" sz="1400" dirty="0" err="1" smtClean="0"/>
              <a:t>iostream.h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#include&lt;</a:t>
            </a:r>
            <a:r>
              <a:rPr lang="en-US" sz="1400" dirty="0" err="1" smtClean="0"/>
              <a:t>conio.h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demoinline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a;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/>
              <a:t>void </a:t>
            </a:r>
            <a:r>
              <a:rPr lang="en-US" sz="1400" b="1" dirty="0" err="1" smtClean="0"/>
              <a:t>getdata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b="1" dirty="0" smtClean="0"/>
              <a:t>void show();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  <a:p>
            <a:pPr marL="0" indent="0">
              <a:buNone/>
            </a:pPr>
            <a:r>
              <a:rPr lang="en-US" sz="1400" b="1" dirty="0" smtClean="0"/>
              <a:t>Inline void </a:t>
            </a:r>
            <a:r>
              <a:rPr lang="en-US" sz="1400" b="1" dirty="0" err="1" smtClean="0"/>
              <a:t>demoinline</a:t>
            </a:r>
            <a:r>
              <a:rPr lang="en-US" sz="1400" b="1" dirty="0" smtClean="0"/>
              <a:t> :: </a:t>
            </a:r>
            <a:r>
              <a:rPr lang="en-US" sz="1400" b="1" dirty="0" err="1" smtClean="0"/>
              <a:t>getdata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n)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a=n;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Inline void </a:t>
            </a:r>
            <a:r>
              <a:rPr lang="en-US" sz="1800" b="1" dirty="0" err="1" smtClean="0"/>
              <a:t>demoinline</a:t>
            </a:r>
            <a:r>
              <a:rPr lang="en-US" sz="1800" b="1" dirty="0" smtClean="0"/>
              <a:t> :: show()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&lt;&lt;“value of a=“&lt;&lt;a;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Void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clrscr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demoinline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</a:t>
            </a:r>
            <a:r>
              <a:rPr lang="en-US" sz="1800" dirty="0" err="1" smtClean="0"/>
              <a:t>obj.getdata</a:t>
            </a:r>
            <a:r>
              <a:rPr lang="en-US" sz="1800" dirty="0" smtClean="0"/>
              <a:t>(10);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obj.show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getch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94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Nesting Of Member Functions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a member function calls another member function of its class, it is known as nesting of member functions</a:t>
            </a:r>
          </a:p>
          <a:p>
            <a:r>
              <a:rPr lang="en-US" dirty="0"/>
              <a:t> </a:t>
            </a:r>
            <a:r>
              <a:rPr lang="en-US" dirty="0" smtClean="0"/>
              <a:t>When a function calls another member function of its own class, it does not need to use dot( . ) operator to call it. </a:t>
            </a:r>
          </a:p>
          <a:p>
            <a:r>
              <a:rPr lang="en-US" dirty="0"/>
              <a:t> </a:t>
            </a:r>
            <a:r>
              <a:rPr lang="en-US" dirty="0" smtClean="0"/>
              <a:t>Here is an example, </a:t>
            </a:r>
          </a:p>
          <a:p>
            <a:endParaRPr lang="en-US" dirty="0"/>
          </a:p>
          <a:p>
            <a:r>
              <a:rPr lang="en-US" dirty="0" err="1" smtClean="0"/>
              <a:t>Obj.funmn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4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number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get();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display(a);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Void number :: get()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number”;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 :: square 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a*a;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z="6000" dirty="0" smtClean="0"/>
              <a:t>Void number :: display()</a:t>
            </a:r>
          </a:p>
          <a:p>
            <a:pPr marL="0" indent="0">
              <a:buNone/>
            </a:pPr>
            <a:r>
              <a:rPr lang="en-US" sz="6000" dirty="0" smtClean="0"/>
              <a:t>{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b="1" dirty="0" err="1" smtClean="0"/>
              <a:t>int</a:t>
            </a:r>
            <a:r>
              <a:rPr lang="en-US" sz="6000" b="1" dirty="0" smtClean="0"/>
              <a:t> s = square(a);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err="1" smtClean="0"/>
              <a:t>cout</a:t>
            </a:r>
            <a:r>
              <a:rPr lang="en-US" sz="6000" dirty="0" smtClean="0"/>
              <a:t>&lt;&lt;“Square :”&lt;&lt;s;</a:t>
            </a:r>
          </a:p>
          <a:p>
            <a:pPr marL="0" indent="0">
              <a:buNone/>
            </a:pPr>
            <a:r>
              <a:rPr lang="en-US" sz="6000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number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n.get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n.square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5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Within A Class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can also use array as member variable of a class</a:t>
            </a:r>
          </a:p>
          <a:p>
            <a:r>
              <a:rPr lang="en-US" dirty="0"/>
              <a:t> </a:t>
            </a:r>
            <a:r>
              <a:rPr lang="en-US" dirty="0" smtClean="0"/>
              <a:t>For example, </a:t>
            </a:r>
          </a:p>
          <a:p>
            <a:r>
              <a:rPr lang="en-US" dirty="0"/>
              <a:t> </a:t>
            </a:r>
            <a:r>
              <a:rPr lang="en-US" dirty="0" smtClean="0"/>
              <a:t>If we need to have a group of variables as member such as marks of students, sales of months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We can have array as member variable</a:t>
            </a:r>
          </a:p>
          <a:p>
            <a:r>
              <a:rPr lang="en-US" dirty="0"/>
              <a:t> </a:t>
            </a:r>
            <a:r>
              <a:rPr lang="en-US" dirty="0" smtClean="0"/>
              <a:t>Here is an example,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student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name[10];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marks[3];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per;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calculate();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display();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4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8504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Void student :: </a:t>
            </a:r>
            <a:r>
              <a:rPr lang="en-US" dirty="0" err="1" smtClean="0"/>
              <a:t>getdata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</a:t>
            </a:r>
            <a:r>
              <a:rPr lang="en-US" dirty="0" err="1" smtClean="0"/>
              <a:t>Rollno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student name”;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marks of 3 	subjects”;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&gt;&gt;marks[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4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8504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student :: calculate()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total=0;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total= </a:t>
            </a:r>
            <a:r>
              <a:rPr lang="en-US" dirty="0" err="1" smtClean="0"/>
              <a:t>total+marks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per=total/3;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student :: display()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&lt;&lt;“Student information”;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&lt;&lt;“id =“&lt;&lt;id;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&lt;&lt;“name =“&lt;&lt;name;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&lt;&lt;“Percentage=“&lt;&lt;per;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30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student 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s.getdata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s.calculate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 Structures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Structures allows us to create complex user defined data type that can represent an entity with different other data types. </a:t>
            </a:r>
          </a:p>
          <a:p>
            <a:r>
              <a:rPr lang="en-US" dirty="0"/>
              <a:t> </a:t>
            </a:r>
            <a:r>
              <a:rPr lang="en-US" dirty="0" smtClean="0"/>
              <a:t>After declaring the structure, you can create variables of your structure to use it.</a:t>
            </a:r>
          </a:p>
          <a:p>
            <a:r>
              <a:rPr lang="en-US" dirty="0"/>
              <a:t> </a:t>
            </a:r>
            <a:r>
              <a:rPr lang="en-US" dirty="0" smtClean="0"/>
              <a:t>Example, 	</a:t>
            </a:r>
            <a:r>
              <a:rPr lang="en-US" dirty="0" err="1" smtClean="0"/>
              <a:t>struct</a:t>
            </a:r>
            <a:r>
              <a:rPr lang="en-US" dirty="0" smtClean="0"/>
              <a:t> book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book_id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char name[20];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float price;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932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Memory Allocation Of Objects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/>
          <a:lstStyle/>
          <a:p>
            <a:r>
              <a:rPr lang="en-US" dirty="0" smtClean="0"/>
              <a:t> When object of the class is created, memory is allocated to the object according to the member variables of the class</a:t>
            </a:r>
          </a:p>
          <a:p>
            <a:r>
              <a:rPr lang="en-US" dirty="0"/>
              <a:t> </a:t>
            </a:r>
            <a:r>
              <a:rPr lang="en-US" dirty="0" smtClean="0"/>
              <a:t>But the memory space for the member function is allocated when they are defined</a:t>
            </a:r>
          </a:p>
          <a:p>
            <a:r>
              <a:rPr lang="en-US" dirty="0"/>
              <a:t> </a:t>
            </a:r>
            <a:r>
              <a:rPr lang="en-US" dirty="0" smtClean="0"/>
              <a:t>So the complete memory allocation is done when an object is created</a:t>
            </a:r>
          </a:p>
          <a:p>
            <a:r>
              <a:rPr lang="en-US" dirty="0"/>
              <a:t> </a:t>
            </a:r>
            <a:r>
              <a:rPr lang="en-US" dirty="0" smtClean="0"/>
              <a:t>Individual memory is allocated for each object created</a:t>
            </a:r>
          </a:p>
          <a:p>
            <a:r>
              <a:rPr lang="en-US" dirty="0"/>
              <a:t> </a:t>
            </a:r>
            <a:r>
              <a:rPr lang="en-US" dirty="0" smtClean="0"/>
              <a:t>But the common memory is allocated for the member function, no separate memory space is allocated for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9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694706"/>
              </p:ext>
            </p:extLst>
          </p:nvPr>
        </p:nvGraphicFramePr>
        <p:xfrm>
          <a:off x="4521558" y="1690688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008"/>
              </p:ext>
            </p:extLst>
          </p:nvPr>
        </p:nvGraphicFramePr>
        <p:xfrm>
          <a:off x="490471" y="3860487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15020"/>
              </p:ext>
            </p:extLst>
          </p:nvPr>
        </p:nvGraphicFramePr>
        <p:xfrm>
          <a:off x="4609563" y="3871219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94693"/>
              </p:ext>
            </p:extLst>
          </p:nvPr>
        </p:nvGraphicFramePr>
        <p:xfrm>
          <a:off x="8638505" y="3869073"/>
          <a:ext cx="2201214" cy="1112520"/>
        </p:xfrm>
        <a:graphic>
          <a:graphicData uri="http://schemas.openxmlformats.org/drawingml/2006/table">
            <a:tbl>
              <a:tblPr firstRow="1" bandRow="1"/>
              <a:tblGrid>
                <a:gridCol w="22012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 Function 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7882" y="5486400"/>
            <a:ext cx="105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Object1					Object2				Object3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65206" y="1983346"/>
            <a:ext cx="278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Memory allocated for all objects when functions are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4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    //4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c[10];    //10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d;   //4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12746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&lt;&lt;“Size of t”&lt;&lt;</a:t>
            </a:r>
            <a:r>
              <a:rPr lang="en-US" b="1" dirty="0" err="1" smtClean="0"/>
              <a:t>sizeof</a:t>
            </a:r>
            <a:r>
              <a:rPr lang="en-US" dirty="0" smtClean="0"/>
              <a:t>(t);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2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Static Data Member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can have variables or functions as static in our class</a:t>
            </a:r>
          </a:p>
          <a:p>
            <a:r>
              <a:rPr lang="en-US" dirty="0"/>
              <a:t> </a:t>
            </a:r>
            <a:r>
              <a:rPr lang="en-US" dirty="0" smtClean="0"/>
              <a:t>Some properties of static member variables: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is automatically initialized to 0 when an object is created first time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cannot be initialized explicitly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The value of static variable remains same for all objects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can be accessed only within the class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cannot be destroyed during the program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staticex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b;	//0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getval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a=x;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b++;	//2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38504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getstatic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&lt;&lt;b;	//2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staticex</a:t>
            </a:r>
            <a:r>
              <a:rPr lang="en-US" b="1" dirty="0" smtClean="0"/>
              <a:t> :: b;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staticex</a:t>
            </a:r>
            <a:r>
              <a:rPr lang="en-US" dirty="0" smtClean="0"/>
              <a:t> e1,e2;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&lt;&lt;“static value for s1”;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s1.getstatic();	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&lt;&lt;“static value for </a:t>
            </a:r>
            <a:r>
              <a:rPr lang="en-US" dirty="0" smtClean="0"/>
              <a:t>s2”;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s2.getstatic();	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72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&lt;&lt;“value for s1”;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s1.getval(111);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&lt;&lt;“value for </a:t>
            </a:r>
            <a:r>
              <a:rPr lang="en-US" dirty="0" smtClean="0"/>
              <a:t>s2”;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s2.getval(222);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&lt;&lt;“static value for s1”;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s1.getstatic();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/>
              <a:t>&lt;&lt;“static value for </a:t>
            </a:r>
            <a:r>
              <a:rPr lang="en-US" dirty="0" smtClean="0"/>
              <a:t>s2”;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s2.getstatic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Static members are stored separately unlike normal variables, so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staticex</a:t>
            </a:r>
            <a:r>
              <a:rPr lang="en-US" dirty="0" smtClean="0"/>
              <a:t> :: b;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0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Static Member Function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can also create static member functions like member variables</a:t>
            </a:r>
          </a:p>
          <a:p>
            <a:r>
              <a:rPr lang="en-US" dirty="0"/>
              <a:t> </a:t>
            </a:r>
            <a:r>
              <a:rPr lang="en-US" dirty="0" smtClean="0"/>
              <a:t>Some characteristics of it 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 static function, we can only use other static member variables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Static member functions generates same output irrespective of objects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can be called by the class name using scope resolution operator instead of dot operator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Syntax: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class_nm</a:t>
            </a:r>
            <a:r>
              <a:rPr lang="en-US" dirty="0" smtClean="0"/>
              <a:t> :: </a:t>
            </a:r>
            <a:r>
              <a:rPr lang="en-US" dirty="0" err="1" smtClean="0"/>
              <a:t>static_member_function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05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#include&lt;</a:t>
            </a:r>
            <a:r>
              <a:rPr lang="en-US" sz="1100" dirty="0" err="1" smtClean="0"/>
              <a:t>iostream.h</a:t>
            </a:r>
            <a:r>
              <a:rPr lang="en-US" sz="1100" dirty="0" smtClean="0"/>
              <a:t>&gt;</a:t>
            </a:r>
          </a:p>
          <a:p>
            <a:pPr marL="0" indent="0">
              <a:buNone/>
            </a:pPr>
            <a:r>
              <a:rPr lang="en-US" sz="1100" dirty="0" smtClean="0"/>
              <a:t>#include&lt;</a:t>
            </a:r>
            <a:r>
              <a:rPr lang="en-US" sz="1100" dirty="0" err="1" smtClean="0"/>
              <a:t>conio.h</a:t>
            </a:r>
            <a:r>
              <a:rPr lang="en-US" sz="1100" dirty="0" smtClean="0"/>
              <a:t>&gt;</a:t>
            </a:r>
          </a:p>
          <a:p>
            <a:pPr marL="0" indent="0">
              <a:buNone/>
            </a:pPr>
            <a:r>
              <a:rPr lang="en-US" sz="1100" dirty="0" smtClean="0"/>
              <a:t>Class number</a:t>
            </a:r>
          </a:p>
          <a:p>
            <a:pPr marL="0" indent="0">
              <a:buNone/>
            </a:pPr>
            <a:r>
              <a:rPr lang="en-US" sz="1100" dirty="0" smtClean="0"/>
              <a:t>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 smtClean="0"/>
              <a:t>int</a:t>
            </a:r>
            <a:r>
              <a:rPr lang="en-US" sz="1100" dirty="0" smtClean="0"/>
              <a:t> a;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 smtClean="0"/>
              <a:t>static </a:t>
            </a:r>
            <a:r>
              <a:rPr lang="en-US" sz="1100" b="1" dirty="0" err="1" smtClean="0"/>
              <a:t>int</a:t>
            </a:r>
            <a:r>
              <a:rPr lang="en-US" sz="1100" b="1" dirty="0" smtClean="0"/>
              <a:t> count;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public: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void </a:t>
            </a:r>
            <a:r>
              <a:rPr lang="en-US" sz="1100" dirty="0" err="1" smtClean="0"/>
              <a:t>shownum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count++;		//3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a=count;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&lt;&lt;a;		//3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b="1" dirty="0" smtClean="0"/>
              <a:t>static void </a:t>
            </a:r>
            <a:r>
              <a:rPr lang="en-US" sz="1100" b="1" dirty="0" err="1" smtClean="0"/>
              <a:t>showcount</a:t>
            </a:r>
            <a:r>
              <a:rPr lang="en-US" sz="1100" b="1" dirty="0" smtClean="0"/>
              <a:t>()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{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&lt;&lt;count;		//3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endParaRPr lang="en-US" sz="11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number :: 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number n1,n2,n3;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number :: </a:t>
            </a:r>
            <a:r>
              <a:rPr lang="en-US" b="1" dirty="0" err="1"/>
              <a:t>showcount</a:t>
            </a:r>
            <a:r>
              <a:rPr lang="en-US" b="1" dirty="0" smtClean="0"/>
              <a:t>();	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n1.shownum</a:t>
            </a:r>
            <a:r>
              <a:rPr lang="en-US" dirty="0" smtClean="0"/>
              <a:t>();		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n2.shownum</a:t>
            </a:r>
            <a:r>
              <a:rPr lang="en-US" dirty="0" smtClean="0"/>
              <a:t>();		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n3.shownum</a:t>
            </a:r>
            <a:r>
              <a:rPr lang="en-US" dirty="0" smtClean="0"/>
              <a:t>();		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number::</a:t>
            </a:r>
            <a:r>
              <a:rPr lang="en-US" dirty="0" err="1"/>
              <a:t>showcount</a:t>
            </a:r>
            <a:r>
              <a:rPr lang="en-US" dirty="0" smtClean="0"/>
              <a:t>();	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number::</a:t>
            </a:r>
            <a:r>
              <a:rPr lang="en-US" dirty="0" err="1"/>
              <a:t>showcount</a:t>
            </a:r>
            <a:r>
              <a:rPr lang="en-US" dirty="0" smtClean="0"/>
              <a:t>();	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number::</a:t>
            </a:r>
            <a:r>
              <a:rPr lang="en-US" dirty="0" err="1"/>
              <a:t>showcount</a:t>
            </a:r>
            <a:r>
              <a:rPr lang="en-US" dirty="0" smtClean="0"/>
              <a:t>();	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38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Of Objects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Like any other normal variables, you can also create an array of objects for class</a:t>
            </a:r>
          </a:p>
          <a:p>
            <a:r>
              <a:rPr lang="en-US" dirty="0"/>
              <a:t> </a:t>
            </a:r>
            <a:r>
              <a:rPr lang="en-US" dirty="0" smtClean="0"/>
              <a:t>For ex, </a:t>
            </a:r>
          </a:p>
          <a:p>
            <a:r>
              <a:rPr lang="en-US" dirty="0"/>
              <a:t> </a:t>
            </a:r>
            <a:r>
              <a:rPr lang="en-US" dirty="0" smtClean="0"/>
              <a:t>If you have created a class student, you can create an array of student objects to represent 50 students</a:t>
            </a:r>
          </a:p>
          <a:p>
            <a:r>
              <a:rPr lang="en-US" dirty="0"/>
              <a:t> </a:t>
            </a:r>
            <a:r>
              <a:rPr lang="en-US" dirty="0" smtClean="0"/>
              <a:t>For ex,</a:t>
            </a:r>
          </a:p>
          <a:p>
            <a:r>
              <a:rPr lang="en-US" dirty="0"/>
              <a:t> </a:t>
            </a:r>
            <a:r>
              <a:rPr lang="en-US" dirty="0" smtClean="0"/>
              <a:t>student s[50];</a:t>
            </a:r>
          </a:p>
          <a:p>
            <a:r>
              <a:rPr lang="en-US" dirty="0"/>
              <a:t> </a:t>
            </a:r>
            <a:r>
              <a:rPr lang="en-US" dirty="0" smtClean="0"/>
              <a:t>Now to access the member function of the class, you can use array index as:</a:t>
            </a:r>
            <a:endParaRPr lang="en-US" dirty="0"/>
          </a:p>
          <a:p>
            <a:r>
              <a:rPr lang="en-US" dirty="0" smtClean="0"/>
              <a:t> s[5].display();</a:t>
            </a:r>
          </a:p>
          <a:p>
            <a:r>
              <a:rPr lang="en-US" dirty="0"/>
              <a:t> </a:t>
            </a:r>
            <a:r>
              <a:rPr lang="en-US" dirty="0" smtClean="0"/>
              <a:t>s[10].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99160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or we can use loop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&lt;60;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getdata</a:t>
            </a:r>
            <a:r>
              <a:rPr lang="en-US" dirty="0" smtClean="0"/>
              <a:t>();			s[0].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].display();			s[0].display();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7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Limitations of Structure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You can perform all the normal operations on the structure members but you cannot treat structure variables as normal variables</a:t>
            </a:r>
          </a:p>
          <a:p>
            <a:r>
              <a:rPr lang="en-US" dirty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number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b;</a:t>
            </a:r>
          </a:p>
          <a:p>
            <a:pPr marL="0" indent="0">
              <a:buNone/>
            </a:pPr>
            <a:r>
              <a:rPr lang="en-US" dirty="0" smtClean="0"/>
              <a:t>   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number n1,n2,n3;</a:t>
            </a:r>
          </a:p>
          <a:p>
            <a:pPr marL="0" indent="0">
              <a:buNone/>
            </a:pPr>
            <a:r>
              <a:rPr lang="en-US" dirty="0" smtClean="0"/>
              <a:t>      n1=n2+n3;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75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 dirty="0" smtClean="0"/>
              <a:t>#include&lt;</a:t>
            </a:r>
            <a:r>
              <a:rPr lang="en-US" sz="4900" dirty="0" err="1" smtClean="0"/>
              <a:t>iostream.h</a:t>
            </a:r>
            <a:r>
              <a:rPr lang="en-US" sz="4900" dirty="0" smtClean="0"/>
              <a:t>&gt;</a:t>
            </a:r>
          </a:p>
          <a:p>
            <a:pPr marL="0" indent="0">
              <a:buNone/>
            </a:pPr>
            <a:r>
              <a:rPr lang="en-US" sz="4900" dirty="0" smtClean="0"/>
              <a:t>#include&lt;</a:t>
            </a:r>
            <a:r>
              <a:rPr lang="en-US" sz="4900" dirty="0" err="1" smtClean="0"/>
              <a:t>conio.h</a:t>
            </a:r>
            <a:r>
              <a:rPr lang="en-US" sz="4900" dirty="0" smtClean="0"/>
              <a:t>&gt;</a:t>
            </a:r>
          </a:p>
          <a:p>
            <a:pPr marL="0" indent="0">
              <a:buNone/>
            </a:pPr>
            <a:r>
              <a:rPr lang="en-US" sz="4900" dirty="0" smtClean="0"/>
              <a:t>Class book</a:t>
            </a:r>
          </a:p>
          <a:p>
            <a:pPr marL="0" indent="0">
              <a:buNone/>
            </a:pPr>
            <a:r>
              <a:rPr lang="en-US" sz="4900" dirty="0" smtClean="0"/>
              <a:t>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err="1" smtClean="0"/>
              <a:t>int</a:t>
            </a:r>
            <a:r>
              <a:rPr lang="en-US" sz="4900" dirty="0" smtClean="0"/>
              <a:t> id;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char name[10];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float price;</a:t>
            </a:r>
          </a:p>
          <a:p>
            <a:pPr marL="0" indent="0">
              <a:buNone/>
            </a:pPr>
            <a:r>
              <a:rPr lang="en-US" sz="4900" dirty="0" smtClean="0"/>
              <a:t>Public: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void input()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{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</a:t>
            </a:r>
            <a:r>
              <a:rPr lang="en-US" sz="4900" dirty="0" err="1" smtClean="0"/>
              <a:t>cout</a:t>
            </a:r>
            <a:r>
              <a:rPr lang="en-US" sz="4900" dirty="0" smtClean="0"/>
              <a:t>&lt;&lt;“Enter book id”;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</a:t>
            </a:r>
            <a:r>
              <a:rPr lang="en-US" sz="4900" dirty="0" err="1" smtClean="0"/>
              <a:t>cin</a:t>
            </a:r>
            <a:r>
              <a:rPr lang="en-US" sz="4900" dirty="0" smtClean="0"/>
              <a:t>&gt;&gt;id;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</a:t>
            </a:r>
            <a:r>
              <a:rPr lang="en-US" sz="4900" dirty="0" err="1" smtClean="0"/>
              <a:t>cout</a:t>
            </a:r>
            <a:r>
              <a:rPr lang="en-US" sz="4900" dirty="0" smtClean="0"/>
              <a:t>&lt;&lt;“Enter book name”;</a:t>
            </a:r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	</a:t>
            </a:r>
            <a:r>
              <a:rPr lang="en-US" sz="4900" dirty="0" err="1" smtClean="0"/>
              <a:t>cin</a:t>
            </a:r>
            <a:r>
              <a:rPr lang="en-US" sz="4900" dirty="0" smtClean="0"/>
              <a:t>&gt;&gt;name;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}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		</a:t>
            </a:r>
            <a:r>
              <a:rPr lang="en-US" sz="5600" dirty="0" err="1" smtClean="0"/>
              <a:t>cout</a:t>
            </a:r>
            <a:r>
              <a:rPr lang="en-US" sz="5600" dirty="0"/>
              <a:t>&lt;&lt;“Enter book price”;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cin</a:t>
            </a:r>
            <a:r>
              <a:rPr lang="en-US" sz="5600" dirty="0"/>
              <a:t>&gt;&gt;price;</a:t>
            </a:r>
          </a:p>
          <a:p>
            <a:pPr marL="0" indent="0">
              <a:buNone/>
            </a:pPr>
            <a:r>
              <a:rPr lang="en-US" sz="5600" dirty="0" smtClean="0"/>
              <a:t>	}</a:t>
            </a:r>
          </a:p>
          <a:p>
            <a:pPr marL="0" indent="0">
              <a:buNone/>
            </a:pPr>
            <a:r>
              <a:rPr lang="en-US" sz="5600" dirty="0" smtClean="0"/>
              <a:t>void show()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{</a:t>
            </a:r>
          </a:p>
          <a:p>
            <a:pPr marL="0" indent="0">
              <a:buNone/>
            </a:pPr>
            <a:r>
              <a:rPr lang="en-US" sz="5600" dirty="0" smtClean="0"/>
              <a:t>		</a:t>
            </a:r>
            <a:r>
              <a:rPr lang="en-US" sz="5600" dirty="0" err="1" smtClean="0"/>
              <a:t>cout</a:t>
            </a:r>
            <a:r>
              <a:rPr lang="en-US" sz="5600" dirty="0" smtClean="0"/>
              <a:t>&lt;&lt;“Book id is”&lt;&lt;id&lt;&lt;</a:t>
            </a:r>
            <a:r>
              <a:rPr lang="en-US" sz="5600" dirty="0" err="1" smtClean="0"/>
              <a:t>endl</a:t>
            </a:r>
            <a:r>
              <a:rPr lang="en-US" sz="5600" dirty="0" smtClean="0"/>
              <a:t>;</a:t>
            </a:r>
          </a:p>
          <a:p>
            <a:pPr marL="0" indent="0">
              <a:buNone/>
            </a:pPr>
            <a:r>
              <a:rPr lang="en-US" sz="5600" dirty="0" smtClean="0"/>
              <a:t>		</a:t>
            </a:r>
            <a:r>
              <a:rPr lang="en-US" sz="5600" dirty="0" err="1" smtClean="0"/>
              <a:t>cout</a:t>
            </a:r>
            <a:r>
              <a:rPr lang="en-US" sz="5600" dirty="0" smtClean="0"/>
              <a:t>&lt;&lt;“Book name is”&lt;&lt;name&lt;&lt;</a:t>
            </a:r>
            <a:r>
              <a:rPr lang="en-US" sz="5600" dirty="0" err="1" smtClean="0"/>
              <a:t>endl</a:t>
            </a:r>
            <a:r>
              <a:rPr lang="en-US" sz="5600" dirty="0" smtClean="0"/>
              <a:t>;</a:t>
            </a:r>
          </a:p>
          <a:p>
            <a:pPr marL="0" indent="0">
              <a:buNone/>
            </a:pPr>
            <a:r>
              <a:rPr lang="en-US" sz="5600" dirty="0" smtClean="0"/>
              <a:t>		</a:t>
            </a:r>
            <a:r>
              <a:rPr lang="en-US" sz="5600" dirty="0" err="1" smtClean="0"/>
              <a:t>cout</a:t>
            </a:r>
            <a:r>
              <a:rPr lang="en-US" sz="5600" dirty="0" smtClean="0"/>
              <a:t>&lt;&lt;“Book price is”&lt;&lt;price;</a:t>
            </a:r>
          </a:p>
          <a:p>
            <a:pPr marL="0" indent="0">
              <a:buNone/>
            </a:pPr>
            <a:r>
              <a:rPr lang="en-US" sz="5600" dirty="0" smtClean="0"/>
              <a:t>	}</a:t>
            </a:r>
          </a:p>
          <a:p>
            <a:pPr marL="0" indent="0">
              <a:buNone/>
            </a:pPr>
            <a:r>
              <a:rPr lang="en-US" sz="5600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9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book b[3];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].input();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&lt;&lt;“Book information”;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b[</a:t>
            </a:r>
            <a:r>
              <a:rPr lang="en-US" dirty="0" err="1" smtClean="0"/>
              <a:t>i</a:t>
            </a:r>
            <a:r>
              <a:rPr lang="en-US" dirty="0" smtClean="0"/>
              <a:t>].show();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24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Object As Function Arguments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know that, member functions can have arguments, just like any other normal variables, we can also pass objects as function arguments</a:t>
            </a:r>
          </a:p>
          <a:p>
            <a:r>
              <a:rPr lang="en-US" dirty="0"/>
              <a:t> </a:t>
            </a:r>
            <a:r>
              <a:rPr lang="en-US" dirty="0" smtClean="0"/>
              <a:t>As the objects are of type </a:t>
            </a:r>
            <a:r>
              <a:rPr lang="en-US" b="1" dirty="0" smtClean="0"/>
              <a:t>class</a:t>
            </a:r>
            <a:r>
              <a:rPr lang="en-US" dirty="0" smtClean="0"/>
              <a:t>, we have to specify the class name as the type of object arguments		</a:t>
            </a:r>
            <a:r>
              <a:rPr lang="en-US" b="1" dirty="0" smtClean="0"/>
              <a:t>student s;</a:t>
            </a:r>
          </a:p>
          <a:p>
            <a:r>
              <a:rPr lang="en-US" dirty="0"/>
              <a:t> </a:t>
            </a:r>
            <a:r>
              <a:rPr lang="en-US" dirty="0" smtClean="0"/>
              <a:t>The concept, call by value and call by reference applies to the function having object as arguments</a:t>
            </a:r>
          </a:p>
          <a:p>
            <a:r>
              <a:rPr lang="en-US" dirty="0"/>
              <a:t> </a:t>
            </a:r>
            <a:r>
              <a:rPr lang="en-US" dirty="0" smtClean="0"/>
              <a:t>If you pass address of the object to the function, is call by reference, so any changes made on the object will also affect the object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30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But if you pass object normally, it is call by value. So any changes made on the object will not reflect to the original object</a:t>
            </a:r>
          </a:p>
          <a:p>
            <a:r>
              <a:rPr lang="en-US" dirty="0"/>
              <a:t> </a:t>
            </a:r>
            <a:r>
              <a:rPr lang="en-US" dirty="0" smtClean="0"/>
              <a:t>Here is an example,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numbers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input(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a=x;	100	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b=y;	200	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void sum(numbers n1, numbers          	n2)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a=n1.a+n2.a;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b=n1.b+n2.b;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output()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&lt;&lt;a&lt;&lt;b;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18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numbers n1,n2,n3;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n1.input(100,200);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n2.input(10,20);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n3.sum(n1,n2);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n1.output();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n2.output();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n3.output();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3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Friend Function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Normally, the private members cannot be accessed by external functions</a:t>
            </a:r>
          </a:p>
          <a:p>
            <a:r>
              <a:rPr lang="en-US" dirty="0"/>
              <a:t> </a:t>
            </a:r>
            <a:r>
              <a:rPr lang="en-US" dirty="0" smtClean="0"/>
              <a:t>Means a function which is not a member function of the class cannot have access to the private members of the class</a:t>
            </a:r>
          </a:p>
          <a:p>
            <a:r>
              <a:rPr lang="en-US" dirty="0"/>
              <a:t> </a:t>
            </a:r>
            <a:r>
              <a:rPr lang="en-US" dirty="0" smtClean="0"/>
              <a:t>C++ introduces a kind of functions known as friend functions which behaves like friend of the class</a:t>
            </a:r>
          </a:p>
          <a:p>
            <a:r>
              <a:rPr lang="en-US" dirty="0"/>
              <a:t> </a:t>
            </a:r>
            <a:r>
              <a:rPr lang="en-US" dirty="0" smtClean="0"/>
              <a:t>The friend functions have access to the private members of the class</a:t>
            </a:r>
          </a:p>
          <a:p>
            <a:r>
              <a:rPr lang="en-US" dirty="0"/>
              <a:t> </a:t>
            </a:r>
            <a:r>
              <a:rPr lang="en-US" dirty="0" smtClean="0"/>
              <a:t>You can define a function friendly to one or more classes allowing the function to access the public as well as private members of all the classes to which it is declared as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7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To declare a friend function, </a:t>
            </a:r>
            <a:r>
              <a:rPr lang="en-US" b="1" dirty="0" smtClean="0"/>
              <a:t>friend</a:t>
            </a:r>
            <a:r>
              <a:rPr lang="en-US" dirty="0" smtClean="0"/>
              <a:t> keyword is used. Following is the general form :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member variables…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member functions….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friend void </a:t>
            </a:r>
            <a:r>
              <a:rPr lang="en-US" b="1" dirty="0" err="1" smtClean="0"/>
              <a:t>abc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); </a:t>
            </a:r>
            <a:r>
              <a:rPr lang="en-US" dirty="0" smtClean="0"/>
              <a:t>//friend function declaration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5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To understand friend function more clearly, </a:t>
            </a:r>
          </a:p>
          <a:p>
            <a:r>
              <a:rPr lang="en-US" dirty="0"/>
              <a:t> </a:t>
            </a:r>
            <a:r>
              <a:rPr lang="en-US" dirty="0" smtClean="0"/>
              <a:t>The friend function can be declared in either public or private section of class.</a:t>
            </a:r>
          </a:p>
          <a:p>
            <a:r>
              <a:rPr lang="en-US" dirty="0"/>
              <a:t> </a:t>
            </a:r>
            <a:r>
              <a:rPr lang="en-US" dirty="0" smtClean="0"/>
              <a:t>The friend function is not in the scope of the class in which is declared</a:t>
            </a:r>
          </a:p>
          <a:p>
            <a:r>
              <a:rPr lang="en-US" dirty="0"/>
              <a:t> </a:t>
            </a:r>
            <a:r>
              <a:rPr lang="en-US" dirty="0" smtClean="0"/>
              <a:t>It is declared inside the class definition but it must be defined outside the class without using ::</a:t>
            </a:r>
          </a:p>
          <a:p>
            <a:r>
              <a:rPr lang="en-US" dirty="0"/>
              <a:t> </a:t>
            </a:r>
            <a:r>
              <a:rPr lang="en-US" dirty="0" smtClean="0"/>
              <a:t>It is called without using object. Like, </a:t>
            </a:r>
            <a:r>
              <a:rPr lang="en-US" b="1" dirty="0" smtClean="0"/>
              <a:t>test();</a:t>
            </a:r>
          </a:p>
          <a:p>
            <a:r>
              <a:rPr lang="en-US" dirty="0"/>
              <a:t> </a:t>
            </a:r>
            <a:r>
              <a:rPr lang="en-US" dirty="0" smtClean="0"/>
              <a:t>It will need object to access the member variables. It cannot access member variables directly like other member functions</a:t>
            </a:r>
          </a:p>
          <a:p>
            <a:r>
              <a:rPr lang="en-US" dirty="0"/>
              <a:t> </a:t>
            </a:r>
            <a:r>
              <a:rPr lang="en-US" dirty="0" smtClean="0"/>
              <a:t>Generally it takes objects as arguments so that it can access member variables of the class using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0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friendex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a=x;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b=y;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display()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&lt;&lt;a&lt;&lt;</a:t>
            </a:r>
            <a:r>
              <a:rPr lang="en-US" dirty="0" err="1" smtClean="0"/>
              <a:t>endl</a:t>
            </a:r>
            <a:r>
              <a:rPr lang="en-US" dirty="0" smtClean="0"/>
              <a:t>&lt;&lt;b;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friend</a:t>
            </a:r>
            <a:r>
              <a:rPr lang="en-US" dirty="0" smtClean="0"/>
              <a:t> </a:t>
            </a:r>
            <a:r>
              <a:rPr lang="en-US" b="1" dirty="0" smtClean="0"/>
              <a:t>void sum(</a:t>
            </a:r>
            <a:r>
              <a:rPr lang="en-US" b="1" dirty="0" err="1" smtClean="0"/>
              <a:t>friendex</a:t>
            </a:r>
            <a:r>
              <a:rPr lang="en-US" b="1" dirty="0" smtClean="0"/>
              <a:t> f);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void sum(</a:t>
            </a:r>
            <a:r>
              <a:rPr lang="en-US" b="1" dirty="0" err="1" smtClean="0"/>
              <a:t>friendex</a:t>
            </a:r>
            <a:r>
              <a:rPr lang="en-US" b="1" dirty="0" smtClean="0"/>
              <a:t> f)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s=</a:t>
            </a:r>
            <a:r>
              <a:rPr lang="en-US" b="1" dirty="0" err="1" smtClean="0"/>
              <a:t>f.a+f.b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&lt;&lt;“sum=“&lt;&lt;s;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friendex</a:t>
            </a:r>
            <a:r>
              <a:rPr lang="en-US" dirty="0" smtClean="0"/>
              <a:t> 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f.setvalue</a:t>
            </a:r>
            <a:r>
              <a:rPr lang="en-US" dirty="0" smtClean="0"/>
              <a:t>(100,200);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sum(f);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Specifying Class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can create a class by declaring its member variables and member functions</a:t>
            </a:r>
          </a:p>
          <a:p>
            <a:r>
              <a:rPr lang="en-US" dirty="0"/>
              <a:t> </a:t>
            </a:r>
            <a:r>
              <a:rPr lang="en-US" dirty="0" smtClean="0"/>
              <a:t>The member functions have to be defined after declaration</a:t>
            </a:r>
          </a:p>
          <a:p>
            <a:r>
              <a:rPr lang="en-US" dirty="0"/>
              <a:t> </a:t>
            </a:r>
            <a:r>
              <a:rPr lang="en-US" dirty="0" smtClean="0"/>
              <a:t>The class is also known as Abstract Data Type (ADT) because you will create its variables(objects) similar to other data types after creating class</a:t>
            </a:r>
          </a:p>
          <a:p>
            <a:r>
              <a:rPr lang="en-US" dirty="0"/>
              <a:t> </a:t>
            </a:r>
            <a:r>
              <a:rPr lang="en-US" dirty="0" smtClean="0"/>
              <a:t>Class specification includes class declaration and member function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32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Returning Objects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As a member function can take objects as arguments, a function can also return objects</a:t>
            </a:r>
          </a:p>
          <a:p>
            <a:r>
              <a:rPr lang="en-US" dirty="0"/>
              <a:t> </a:t>
            </a:r>
            <a:r>
              <a:rPr lang="en-US" dirty="0" smtClean="0"/>
              <a:t>As any other normal data types, a function can also return objects</a:t>
            </a:r>
          </a:p>
          <a:p>
            <a:r>
              <a:rPr lang="en-US" dirty="0"/>
              <a:t> </a:t>
            </a:r>
            <a:r>
              <a:rPr lang="en-US" dirty="0" smtClean="0"/>
              <a:t>A function should specify the class name as the return type</a:t>
            </a:r>
          </a:p>
          <a:p>
            <a:r>
              <a:rPr lang="en-US" dirty="0"/>
              <a:t> </a:t>
            </a:r>
            <a:r>
              <a:rPr lang="en-US" dirty="0" smtClean="0"/>
              <a:t>Consider the example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6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time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h,m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settime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h=</a:t>
            </a:r>
            <a:r>
              <a:rPr lang="en-US" dirty="0" err="1" smtClean="0"/>
              <a:t>hrs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m=</a:t>
            </a:r>
            <a:r>
              <a:rPr lang="en-US" dirty="0" err="1" smtClean="0"/>
              <a:t>mnt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void display()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&lt;&lt;“Hours”&lt;&lt;h;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&lt;&lt;“Min”&lt;&lt;m;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friend time add(time t1, time t2);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Time add(time t1, time t2)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time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t.m</a:t>
            </a:r>
            <a:r>
              <a:rPr lang="en-US" dirty="0" smtClean="0"/>
              <a:t>=t1.m+t2.m;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t.h</a:t>
            </a:r>
            <a:r>
              <a:rPr lang="en-US" dirty="0" smtClean="0"/>
              <a:t>=</a:t>
            </a:r>
            <a:r>
              <a:rPr lang="en-US" dirty="0" err="1" smtClean="0"/>
              <a:t>t.m</a:t>
            </a:r>
            <a:r>
              <a:rPr lang="en-US" dirty="0" smtClean="0"/>
              <a:t>/60;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8790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t.m</a:t>
            </a:r>
            <a:r>
              <a:rPr lang="en-US" dirty="0" smtClean="0"/>
              <a:t>=t.m%60;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t.h</a:t>
            </a:r>
            <a:r>
              <a:rPr lang="en-US" dirty="0" smtClean="0"/>
              <a:t>=t.h+t1.h+t2.h;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 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time t1,t2,t3;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t1.settime(1,30);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t2.settime(2,40);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t3=add(t1,t2);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t1.display();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t2.display();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t3.display();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387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Const</a:t>
            </a:r>
            <a:r>
              <a:rPr lang="en-US" b="1" u="sng" dirty="0" smtClean="0"/>
              <a:t> Member Function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We can specify a member function by </a:t>
            </a:r>
            <a:r>
              <a:rPr lang="en-US" dirty="0" err="1" smtClean="0"/>
              <a:t>const</a:t>
            </a:r>
            <a:r>
              <a:rPr lang="en-US" dirty="0" smtClean="0"/>
              <a:t> keyword if you do not want to allow the function to modify any member variables</a:t>
            </a:r>
          </a:p>
          <a:p>
            <a:r>
              <a:rPr lang="en-US" dirty="0"/>
              <a:t> </a:t>
            </a:r>
            <a:r>
              <a:rPr lang="en-US" dirty="0" smtClean="0"/>
              <a:t>A member function can be declared as </a:t>
            </a:r>
            <a:r>
              <a:rPr lang="en-US" dirty="0" err="1" smtClean="0"/>
              <a:t>const</a:t>
            </a:r>
            <a:r>
              <a:rPr lang="en-US" dirty="0" smtClean="0"/>
              <a:t> by simply adding </a:t>
            </a:r>
            <a:r>
              <a:rPr lang="en-US" dirty="0" err="1" smtClean="0"/>
              <a:t>const</a:t>
            </a:r>
            <a:r>
              <a:rPr lang="en-US" dirty="0" smtClean="0"/>
              <a:t> keyword after the function name in function declaration as well as function definition </a:t>
            </a:r>
          </a:p>
          <a:p>
            <a:r>
              <a:rPr lang="en-US" dirty="0"/>
              <a:t> </a:t>
            </a:r>
            <a:r>
              <a:rPr lang="en-US" dirty="0" smtClean="0"/>
              <a:t>void test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</a:t>
            </a:r>
            <a:r>
              <a:rPr lang="en-US" dirty="0" err="1" smtClean="0"/>
              <a:t>const</a:t>
            </a:r>
            <a:r>
              <a:rPr lang="en-US" dirty="0" smtClean="0"/>
              <a:t>; 		//declaration</a:t>
            </a:r>
          </a:p>
          <a:p>
            <a:r>
              <a:rPr lang="en-US" dirty="0" smtClean="0"/>
              <a:t> void 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</a:t>
            </a:r>
            <a:r>
              <a:rPr lang="en-US" dirty="0" err="1" smtClean="0"/>
              <a:t>const</a:t>
            </a:r>
            <a:r>
              <a:rPr lang="en-US" dirty="0" smtClean="0"/>
              <a:t>		//definition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//code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Now if you try to change the member variables in this function, you will get error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57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Pointer To Members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Like normal variables, you can also create pointer to member variables also</a:t>
            </a:r>
          </a:p>
          <a:p>
            <a:r>
              <a:rPr lang="en-US" dirty="0"/>
              <a:t> </a:t>
            </a:r>
            <a:r>
              <a:rPr lang="en-US" dirty="0" smtClean="0"/>
              <a:t>For normal variables, you can create pointer using * operator and the address of a variable can be obtained by applying &amp; operator</a:t>
            </a:r>
          </a:p>
          <a:p>
            <a:r>
              <a:rPr lang="en-US" dirty="0"/>
              <a:t> </a:t>
            </a:r>
            <a:r>
              <a:rPr lang="en-US" dirty="0" smtClean="0"/>
              <a:t>In case of member variables, you can create pointer using ::* operator and the address of a variable can be got using &amp; operator after the </a:t>
            </a:r>
            <a:r>
              <a:rPr lang="en-US" dirty="0" err="1" smtClean="0"/>
              <a:t>var</a:t>
            </a:r>
            <a:r>
              <a:rPr lang="en-US" dirty="0" smtClean="0"/>
              <a:t> name followed by class name and ::</a:t>
            </a:r>
          </a:p>
          <a:p>
            <a:r>
              <a:rPr lang="en-US" dirty="0"/>
              <a:t> </a:t>
            </a:r>
            <a:r>
              <a:rPr lang="en-US" dirty="0" smtClean="0"/>
              <a:t>For example,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=10;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*p=&amp;a;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7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Same way, 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};					</a:t>
            </a:r>
            <a:r>
              <a:rPr lang="en-US" dirty="0" err="1" smtClean="0"/>
              <a:t>int</a:t>
            </a:r>
            <a:r>
              <a:rPr lang="en-US" dirty="0" smtClean="0"/>
              <a:t> *p=&amp;a;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Pointer can be created by :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test ::</a:t>
            </a:r>
            <a:r>
              <a:rPr lang="en-US" b="1" dirty="0" smtClean="0"/>
              <a:t>*p=&amp;</a:t>
            </a:r>
            <a:r>
              <a:rPr lang="en-US" dirty="0" smtClean="0"/>
              <a:t>test::</a:t>
            </a:r>
            <a:r>
              <a:rPr lang="en-US" b="1" dirty="0" smtClean="0"/>
              <a:t>a;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302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have created pointer to object, you can access the member by using arrow sign instead of dot</a:t>
            </a:r>
          </a:p>
          <a:p>
            <a:r>
              <a:rPr lang="en-US" dirty="0"/>
              <a:t> </a:t>
            </a:r>
            <a:r>
              <a:rPr lang="en-US" dirty="0" smtClean="0"/>
              <a:t>test t;</a:t>
            </a:r>
          </a:p>
          <a:p>
            <a:pPr marL="0" indent="0">
              <a:buNone/>
            </a:pPr>
            <a:r>
              <a:rPr lang="en-US" b="1" dirty="0" smtClean="0"/>
              <a:t>Test *p=&amp;t;</a:t>
            </a:r>
          </a:p>
          <a:p>
            <a:pPr marL="0" indent="0">
              <a:buNone/>
            </a:pPr>
            <a:r>
              <a:rPr lang="en-US" dirty="0" smtClean="0"/>
              <a:t>To access variable using t,</a:t>
            </a:r>
          </a:p>
          <a:p>
            <a:pPr marL="0" indent="0">
              <a:buNone/>
            </a:pPr>
            <a:r>
              <a:rPr lang="en-US" dirty="0" err="1" smtClean="0"/>
              <a:t>t.a</a:t>
            </a:r>
            <a:r>
              <a:rPr lang="en-US" dirty="0" smtClean="0"/>
              <a:t>=10;</a:t>
            </a:r>
          </a:p>
          <a:p>
            <a:pPr marL="0" indent="0">
              <a:buNone/>
            </a:pPr>
            <a:r>
              <a:rPr lang="en-US" dirty="0" smtClean="0"/>
              <a:t>To access variable using p,</a:t>
            </a:r>
          </a:p>
          <a:p>
            <a:pPr marL="0" indent="0">
              <a:buNone/>
            </a:pPr>
            <a:r>
              <a:rPr lang="en-US" dirty="0" smtClean="0"/>
              <a:t>T-&gt;a=10;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42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Class pointer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a,b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public: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void set(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p,int</a:t>
            </a:r>
            <a:r>
              <a:rPr lang="en-US" sz="1400" dirty="0" smtClean="0"/>
              <a:t> q)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{	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a=p;	//50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b=q;	//20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void display()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&lt;&lt;a&lt;&lt;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&lt;&lt;b;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friend void add(pointer p);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friend void sub(pointer p);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void add(pointer p)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pointer ::*p1=&amp;pointer::a;	//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*p1=&amp;a;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pointer ::*p2=&amp;pointer::b;	//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*p2=&amp;b;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s=p.*p1 + p.*p2;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&lt;&lt;“Addition is”&lt;&lt;s;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Void sub(pointer p)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pointer ::*p1=&amp;pointer::a;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pointer ::*p2=&amp;pointer::b;</a:t>
            </a:r>
          </a:p>
          <a:p>
            <a:pPr marL="0" indent="0">
              <a:buNone/>
            </a:pPr>
            <a:r>
              <a:rPr lang="en-US" sz="1400" dirty="0" smtClean="0"/>
              <a:t>	pointer *</a:t>
            </a:r>
            <a:r>
              <a:rPr lang="en-US" sz="1400" dirty="0" err="1" smtClean="0"/>
              <a:t>ptr</a:t>
            </a:r>
            <a:r>
              <a:rPr lang="en-US" sz="1400" dirty="0" smtClean="0"/>
              <a:t>=&amp;p;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s=</a:t>
            </a:r>
            <a:r>
              <a:rPr lang="en-US" sz="1400" dirty="0" err="1" smtClean="0"/>
              <a:t>ptr</a:t>
            </a:r>
            <a:r>
              <a:rPr lang="en-US" sz="1400" dirty="0" smtClean="0"/>
              <a:t>-&gt;*p1 – </a:t>
            </a:r>
            <a:r>
              <a:rPr lang="en-US" sz="1400" dirty="0" err="1" smtClean="0"/>
              <a:t>ptr</a:t>
            </a:r>
            <a:r>
              <a:rPr lang="en-US" sz="1400" dirty="0" smtClean="0"/>
              <a:t>-&gt;*p2;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&lt;&lt;“</a:t>
            </a:r>
            <a:r>
              <a:rPr lang="en-US" sz="1400" dirty="0" err="1" smtClean="0"/>
              <a:t>Substration</a:t>
            </a:r>
            <a:r>
              <a:rPr lang="en-US" sz="1400" dirty="0" smtClean="0"/>
              <a:t> is”&lt;&lt;s;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50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pointer 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p.set</a:t>
            </a:r>
            <a:r>
              <a:rPr lang="en-US" dirty="0" smtClean="0"/>
              <a:t>(50,20);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void(pointer ::*</a:t>
            </a:r>
            <a:r>
              <a:rPr lang="en-US" dirty="0" err="1" smtClean="0"/>
              <a:t>disp</a:t>
            </a:r>
            <a:r>
              <a:rPr lang="en-US" dirty="0" smtClean="0"/>
              <a:t>())=&amp;pointer::display;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add(p);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sub(p);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975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Local Class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We can create a class inside a function definition</a:t>
            </a:r>
          </a:p>
          <a:p>
            <a:r>
              <a:rPr lang="en-US" dirty="0"/>
              <a:t> </a:t>
            </a:r>
            <a:r>
              <a:rPr lang="en-US" dirty="0" smtClean="0"/>
              <a:t>These types of classes are known as local classes</a:t>
            </a:r>
          </a:p>
          <a:p>
            <a:r>
              <a:rPr lang="en-US" dirty="0"/>
              <a:t> </a:t>
            </a:r>
            <a:r>
              <a:rPr lang="en-US" dirty="0" smtClean="0"/>
              <a:t>For example, consider this :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abc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test	//local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//class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9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class_nm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var1;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var2;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……..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fun_nm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fun_nm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var1;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datatype</a:t>
            </a:r>
            <a:r>
              <a:rPr lang="en-US" dirty="0" smtClean="0"/>
              <a:t> var2;</a:t>
            </a:r>
          </a:p>
          <a:p>
            <a:pPr marL="0" indent="0">
              <a:buNone/>
            </a:pPr>
            <a:r>
              <a:rPr lang="en-US" dirty="0" smtClean="0"/>
              <a:t>		……..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fun_nm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fun_nm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	……</a:t>
            </a:r>
          </a:p>
          <a:p>
            <a:pPr marL="0" indent="0">
              <a:buNone/>
            </a:pPr>
            <a:r>
              <a:rPr lang="en-US" dirty="0" smtClean="0"/>
              <a:t>	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6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demo();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test :: demo()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class xyz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show()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&lt;&lt;“This is show”;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&lt;&lt;“calling function”;</a:t>
            </a:r>
          </a:p>
          <a:p>
            <a:pPr marL="0" indent="0">
              <a:buNone/>
            </a:pPr>
            <a:r>
              <a:rPr lang="en-US" dirty="0" smtClean="0"/>
              <a:t>Xyz x;</a:t>
            </a:r>
          </a:p>
          <a:p>
            <a:pPr marL="0" indent="0">
              <a:buNone/>
            </a:pPr>
            <a:r>
              <a:rPr lang="en-US" dirty="0" err="1" smtClean="0"/>
              <a:t>x.show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997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t.demo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43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Nested Classes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We can create nested class by defining class inside the another class</a:t>
            </a:r>
          </a:p>
          <a:p>
            <a:r>
              <a:rPr lang="en-US" dirty="0"/>
              <a:t> </a:t>
            </a:r>
            <a:r>
              <a:rPr lang="en-US" dirty="0" smtClean="0"/>
              <a:t>The class defined inside the class is known as the inner class and the class in which a class defined is known as outer class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outerclass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 smtClean="0"/>
              <a:t>innerclass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0676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outer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inner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showinner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&lt;&lt;“inner”;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showouter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&lt;&lt;“outer”;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inner I;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i.showinner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outer o1;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o1.showouter();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31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Constructors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Normally, functions like </a:t>
            </a:r>
            <a:r>
              <a:rPr lang="en-US" dirty="0" err="1" smtClean="0"/>
              <a:t>getdata</a:t>
            </a:r>
            <a:r>
              <a:rPr lang="en-US" dirty="0" smtClean="0"/>
              <a:t>(), input(), </a:t>
            </a:r>
            <a:r>
              <a:rPr lang="en-US" dirty="0" err="1" smtClean="0"/>
              <a:t>setvalues</a:t>
            </a:r>
            <a:r>
              <a:rPr lang="en-US" dirty="0" smtClean="0"/>
              <a:t>() are used to give values to member variables for particular objects</a:t>
            </a:r>
          </a:p>
          <a:p>
            <a:r>
              <a:rPr lang="en-US" dirty="0"/>
              <a:t> </a:t>
            </a:r>
            <a:r>
              <a:rPr lang="en-US" dirty="0" smtClean="0"/>
              <a:t>In fact, in OOP, the task of initializing member variable is done by constructors. </a:t>
            </a:r>
          </a:p>
          <a:p>
            <a:r>
              <a:rPr lang="en-US" dirty="0"/>
              <a:t> </a:t>
            </a:r>
            <a:r>
              <a:rPr lang="en-US" dirty="0" smtClean="0"/>
              <a:t>That is member variables can be initialized using constructors</a:t>
            </a:r>
          </a:p>
          <a:p>
            <a:r>
              <a:rPr lang="en-US" dirty="0" smtClean="0"/>
              <a:t>Constructor is a type of function that is used to construct the object of its class</a:t>
            </a:r>
          </a:p>
          <a:p>
            <a:r>
              <a:rPr lang="en-US" dirty="0"/>
              <a:t> </a:t>
            </a:r>
            <a:r>
              <a:rPr lang="en-US" dirty="0" smtClean="0"/>
              <a:t>Its main task is to initialize member variables of its class so that after creating objects, you do not need to call functions mentioned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17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 Constructor is a type of member function which initialize the objects of its class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We have mentioned the constructor as a special member function because its name as same as its class name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You cannot give any other name to  the constructors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General form of constructor:</a:t>
            </a:r>
          </a:p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b="1" dirty="0" smtClean="0"/>
              <a:t>sample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smtClean="0"/>
              <a:t>sample()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a=0;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b=0;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6039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Points to remember about constructors :</a:t>
            </a:r>
          </a:p>
          <a:p>
            <a:r>
              <a:rPr lang="en-US" dirty="0"/>
              <a:t> </a:t>
            </a:r>
            <a:r>
              <a:rPr lang="en-US" dirty="0" smtClean="0"/>
              <a:t>Constructors are special member functions</a:t>
            </a:r>
          </a:p>
          <a:p>
            <a:r>
              <a:rPr lang="en-US" dirty="0"/>
              <a:t> </a:t>
            </a:r>
            <a:r>
              <a:rPr lang="en-US" dirty="0" smtClean="0"/>
              <a:t>It has the same name as class name</a:t>
            </a:r>
          </a:p>
          <a:p>
            <a:r>
              <a:rPr lang="en-US" dirty="0"/>
              <a:t> </a:t>
            </a:r>
            <a:r>
              <a:rPr lang="en-US" dirty="0" smtClean="0"/>
              <a:t>It cannot have return type, NOT EVEN VOID</a:t>
            </a:r>
          </a:p>
          <a:p>
            <a:r>
              <a:rPr lang="en-US" dirty="0"/>
              <a:t> </a:t>
            </a:r>
            <a:r>
              <a:rPr lang="en-US" dirty="0" smtClean="0"/>
              <a:t>It is automatically called, we do not need to call</a:t>
            </a:r>
          </a:p>
          <a:p>
            <a:r>
              <a:rPr lang="en-US" dirty="0"/>
              <a:t> </a:t>
            </a:r>
            <a:r>
              <a:rPr lang="en-US" b="1" dirty="0" smtClean="0"/>
              <a:t>The constructor is called when the object of its class is created</a:t>
            </a:r>
          </a:p>
          <a:p>
            <a:r>
              <a:rPr lang="en-US" dirty="0"/>
              <a:t> </a:t>
            </a:r>
            <a:r>
              <a:rPr lang="en-US" dirty="0" smtClean="0"/>
              <a:t>i.e. it is implicitly called</a:t>
            </a:r>
          </a:p>
          <a:p>
            <a:r>
              <a:rPr lang="en-US" dirty="0"/>
              <a:t> </a:t>
            </a:r>
            <a:r>
              <a:rPr lang="en-US" dirty="0" smtClean="0"/>
              <a:t>Constructors should be declared in public section, otherwise it cannot be accessed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43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Constructors can have default arguments</a:t>
            </a:r>
          </a:p>
          <a:p>
            <a:r>
              <a:rPr lang="en-US" dirty="0"/>
              <a:t> </a:t>
            </a:r>
            <a:r>
              <a:rPr lang="en-US" dirty="0" smtClean="0"/>
              <a:t>Constructors make automatically call to </a:t>
            </a:r>
            <a:r>
              <a:rPr lang="en-US" b="1" dirty="0" smtClean="0"/>
              <a:t>new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  <a:r>
              <a:rPr lang="en-US" dirty="0" smtClean="0"/>
              <a:t> for memory allocation and deallocation</a:t>
            </a:r>
          </a:p>
          <a:p>
            <a:r>
              <a:rPr lang="en-US" dirty="0"/>
              <a:t> </a:t>
            </a:r>
            <a:r>
              <a:rPr lang="en-US" dirty="0" smtClean="0"/>
              <a:t>Types of Constructors:</a:t>
            </a:r>
          </a:p>
          <a:p>
            <a:r>
              <a:rPr lang="en-US" dirty="0"/>
              <a:t> </a:t>
            </a:r>
            <a:r>
              <a:rPr lang="en-US" dirty="0" smtClean="0"/>
              <a:t>There are 3 types of constructors in C++ as below:</a:t>
            </a:r>
          </a:p>
          <a:p>
            <a:r>
              <a:rPr lang="en-US" dirty="0"/>
              <a:t> </a:t>
            </a:r>
            <a:r>
              <a:rPr lang="en-US" dirty="0" smtClean="0"/>
              <a:t>Default Constructors (with 0 parameters)</a:t>
            </a:r>
          </a:p>
          <a:p>
            <a:r>
              <a:rPr lang="en-US" dirty="0"/>
              <a:t> </a:t>
            </a:r>
            <a:r>
              <a:rPr lang="en-US" dirty="0" smtClean="0"/>
              <a:t>Parameterized Constructors (with one or more parameters)</a:t>
            </a:r>
          </a:p>
          <a:p>
            <a:r>
              <a:rPr lang="en-US" dirty="0"/>
              <a:t> </a:t>
            </a:r>
            <a:r>
              <a:rPr lang="en-US" dirty="0" smtClean="0"/>
              <a:t>Copy Constructors ( with objects as parameters)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0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 (Default)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test()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show()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&lt;&lt;“a=“&lt;&lt;a&lt;&lt;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&lt;&lt;“b=“&lt;&lt;b;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t.show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207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Parameterized Constructors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We can pass arguments to the constructors to initialize its objects with some specified values</a:t>
            </a:r>
          </a:p>
          <a:p>
            <a:r>
              <a:rPr lang="en-US" dirty="0"/>
              <a:t> </a:t>
            </a:r>
            <a:r>
              <a:rPr lang="en-US" dirty="0" smtClean="0"/>
              <a:t>The constructors that take one or more arguments is known as parameterized constructor</a:t>
            </a:r>
          </a:p>
          <a:p>
            <a:r>
              <a:rPr lang="en-US" dirty="0"/>
              <a:t> </a:t>
            </a:r>
            <a:r>
              <a:rPr lang="en-US" dirty="0" smtClean="0"/>
              <a:t>Example : class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test(</a:t>
            </a:r>
            <a:r>
              <a:rPr lang="en-US" dirty="0" err="1" smtClean="0"/>
              <a:t>int</a:t>
            </a:r>
            <a:r>
              <a:rPr lang="en-US" dirty="0" smtClean="0"/>
              <a:t> a1, </a:t>
            </a:r>
            <a:r>
              <a:rPr lang="en-US" dirty="0" err="1" smtClean="0"/>
              <a:t>int</a:t>
            </a:r>
            <a:r>
              <a:rPr lang="en-US" dirty="0" smtClean="0"/>
              <a:t> b1)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a=a1;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b=b1;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student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roll_no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float per;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input();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display();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9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Constructor is called when you create object of the class</a:t>
            </a:r>
          </a:p>
          <a:p>
            <a:r>
              <a:rPr lang="en-US" dirty="0"/>
              <a:t> </a:t>
            </a:r>
            <a:r>
              <a:rPr lang="en-US" dirty="0" smtClean="0"/>
              <a:t>So you have to pass parameters to constructor at the time of creating object</a:t>
            </a:r>
          </a:p>
          <a:p>
            <a:r>
              <a:rPr lang="en-US" dirty="0"/>
              <a:t> </a:t>
            </a:r>
            <a:r>
              <a:rPr lang="en-US" dirty="0" smtClean="0"/>
              <a:t>The parameterized constructors can be called by two ways:</a:t>
            </a:r>
          </a:p>
          <a:p>
            <a:r>
              <a:rPr lang="en-US" dirty="0"/>
              <a:t> </a:t>
            </a:r>
            <a:r>
              <a:rPr lang="en-US" dirty="0" smtClean="0"/>
              <a:t>By making explicit call to constructor like: test t1=test(100,200);</a:t>
            </a:r>
          </a:p>
          <a:p>
            <a:r>
              <a:rPr lang="en-US" dirty="0"/>
              <a:t> </a:t>
            </a:r>
            <a:r>
              <a:rPr lang="en-US" dirty="0" smtClean="0"/>
              <a:t>By making implicit call like : </a:t>
            </a:r>
            <a:r>
              <a:rPr lang="en-US" b="1" dirty="0" smtClean="0"/>
              <a:t>test t1(100,200);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62649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a=x;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b=y;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show()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&lt;&lt;a&lt;&lt;</a:t>
            </a:r>
            <a:r>
              <a:rPr lang="en-US" dirty="0" err="1" smtClean="0"/>
              <a:t>endl</a:t>
            </a:r>
            <a:r>
              <a:rPr lang="en-US" dirty="0" smtClean="0"/>
              <a:t>&lt;&lt;b;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test t1=test(10,20);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t1.show();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t2(111,222);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t2.show();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55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Multiple Constructor In A Class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a program, you may need to create more than one constructor to initialize objects</a:t>
            </a:r>
          </a:p>
          <a:p>
            <a:r>
              <a:rPr lang="en-US" dirty="0"/>
              <a:t> </a:t>
            </a:r>
            <a:r>
              <a:rPr lang="en-US" dirty="0" smtClean="0"/>
              <a:t>For example, we can overload constructors with different number or types of arguments similar to function overloading to create different types of objects</a:t>
            </a:r>
          </a:p>
          <a:p>
            <a:r>
              <a:rPr lang="en-US" dirty="0"/>
              <a:t> </a:t>
            </a:r>
            <a:r>
              <a:rPr lang="en-US" dirty="0" smtClean="0"/>
              <a:t>When you create object with no arguments, the default constructor is called</a:t>
            </a:r>
          </a:p>
          <a:p>
            <a:r>
              <a:rPr lang="en-US" dirty="0"/>
              <a:t> </a:t>
            </a:r>
            <a:r>
              <a:rPr lang="en-US" dirty="0" smtClean="0"/>
              <a:t>When you create object with number of arguments, the parameterized constructor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4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box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height, width, depth;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box()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height=width=depth=0;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box(double length)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height=width=depth=length;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Box(double h, double w, double 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height=h;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width=w;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depth=d;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show()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&lt;&lt;“height”&lt;&lt;height;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&lt;&lt;“Width”&lt;&lt;width;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&lt;&lt;“Depth”&lt;&lt;depth;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573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Constructor With Default Arguments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Like normal functions of C++, you can also set default arguments in constructors also</a:t>
            </a:r>
          </a:p>
          <a:p>
            <a:r>
              <a:rPr lang="en-US" dirty="0"/>
              <a:t> </a:t>
            </a:r>
            <a:r>
              <a:rPr lang="en-US" dirty="0" smtClean="0"/>
              <a:t>The same rules are applied to the constructors for default arguments as for the functions</a:t>
            </a:r>
          </a:p>
          <a:p>
            <a:r>
              <a:rPr lang="en-US" dirty="0"/>
              <a:t> </a:t>
            </a:r>
            <a:r>
              <a:rPr lang="en-US" dirty="0" smtClean="0"/>
              <a:t>The constructors will consider the default argument if no value is specified for it</a:t>
            </a:r>
          </a:p>
          <a:p>
            <a:r>
              <a:rPr lang="en-US" dirty="0"/>
              <a:t> </a:t>
            </a: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p,r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test(double p, </a:t>
            </a:r>
            <a:r>
              <a:rPr lang="en-US" dirty="0" err="1" smtClean="0"/>
              <a:t>int</a:t>
            </a:r>
            <a:r>
              <a:rPr lang="en-US" dirty="0" smtClean="0"/>
              <a:t> n, double r=0.12);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7654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Here at the time of creating object of test class, if you do not specify value of r, it will consider it the default argument</a:t>
            </a:r>
          </a:p>
          <a:p>
            <a:r>
              <a:rPr lang="en-US" dirty="0"/>
              <a:t> </a:t>
            </a:r>
            <a:r>
              <a:rPr lang="en-US" dirty="0" smtClean="0"/>
              <a:t>If you specify all the values, the specified value of r will be considered</a:t>
            </a:r>
          </a:p>
          <a:p>
            <a:r>
              <a:rPr lang="en-US" dirty="0"/>
              <a:t> </a:t>
            </a:r>
            <a:r>
              <a:rPr lang="en-US" dirty="0" smtClean="0"/>
              <a:t>Example for this is in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71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 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A copy constructor is a constructor which is used to create a new object from an existing object</a:t>
            </a:r>
          </a:p>
          <a:p>
            <a:r>
              <a:rPr lang="en-US" dirty="0"/>
              <a:t> </a:t>
            </a:r>
            <a:r>
              <a:rPr lang="en-US" dirty="0" smtClean="0"/>
              <a:t>This type of constructor takes reference to an object as argument and initializes the member variables of its class with the values of the specified objects</a:t>
            </a:r>
          </a:p>
          <a:p>
            <a:r>
              <a:rPr lang="en-US" dirty="0"/>
              <a:t> </a:t>
            </a:r>
            <a:r>
              <a:rPr lang="en-US" dirty="0" smtClean="0"/>
              <a:t>General form is :		class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a; float 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test(test &amp;t) {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492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Now to call this constructor, you have to pass the object as argument from which you want to create a new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t1;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test t2(t1);</a:t>
            </a:r>
          </a:p>
          <a:p>
            <a:r>
              <a:rPr lang="en-US" dirty="0"/>
              <a:t> </a:t>
            </a:r>
            <a:r>
              <a:rPr lang="en-US" dirty="0" smtClean="0"/>
              <a:t>You can also call copy constructor by following statement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test t3=t2;</a:t>
            </a:r>
          </a:p>
          <a:p>
            <a:r>
              <a:rPr lang="en-US" dirty="0"/>
              <a:t> </a:t>
            </a:r>
            <a:r>
              <a:rPr lang="en-US" dirty="0" smtClean="0"/>
              <a:t>It works same as the above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7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box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h,w,d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box()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h=w=d=0;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box(float h1, float w1, float d1)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h=h1;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w=w1;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d=d1;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box(box &amp;b)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h=</a:t>
            </a:r>
            <a:r>
              <a:rPr lang="en-US" dirty="0" err="1" smtClean="0"/>
              <a:t>b.h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w=</a:t>
            </a:r>
            <a:r>
              <a:rPr lang="en-US" dirty="0" err="1" smtClean="0"/>
              <a:t>b.w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d=</a:t>
            </a:r>
            <a:r>
              <a:rPr lang="en-US" dirty="0" err="1" smtClean="0"/>
              <a:t>b.d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70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void display()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&lt;&lt;“Height”&lt;&lt;h;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&lt;&lt;“Width”&lt;&lt;w;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    </a:t>
            </a:r>
            <a:r>
              <a:rPr lang="en-US" dirty="0" err="1"/>
              <a:t>cout</a:t>
            </a:r>
            <a:r>
              <a:rPr lang="en-US" dirty="0" smtClean="0"/>
              <a:t>&lt;&lt;“Depth”&lt;&lt;d;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&lt;&lt;“Volume”&lt;&lt;h*w*d;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box b1;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box b2(10,20,30);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box b3(b2);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&lt;&lt;“Box 1”;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b1.display();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&lt;&lt;“Box 2”;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b2.display();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&lt;&lt;“Box 3”;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b3.display();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Defining member functions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have to define each member functions declared in class</a:t>
            </a:r>
          </a:p>
          <a:p>
            <a:r>
              <a:rPr lang="en-US" dirty="0"/>
              <a:t> </a:t>
            </a:r>
            <a:r>
              <a:rPr lang="en-US" dirty="0" smtClean="0"/>
              <a:t>The functions can be defined at two types :</a:t>
            </a:r>
          </a:p>
          <a:p>
            <a:r>
              <a:rPr lang="en-US" dirty="0"/>
              <a:t> </a:t>
            </a:r>
            <a:r>
              <a:rPr lang="en-US" dirty="0" smtClean="0"/>
              <a:t>Inside the class</a:t>
            </a:r>
          </a:p>
          <a:p>
            <a:r>
              <a:rPr lang="en-US" dirty="0"/>
              <a:t> </a:t>
            </a:r>
            <a:r>
              <a:rPr lang="en-US" dirty="0" smtClean="0"/>
              <a:t>Outside the class</a:t>
            </a:r>
          </a:p>
          <a:p>
            <a:r>
              <a:rPr lang="en-US" dirty="0"/>
              <a:t> </a:t>
            </a:r>
            <a:r>
              <a:rPr lang="en-US" dirty="0" smtClean="0"/>
              <a:t>Wherever we define, it will work same way, it will not make any differences on working of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426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/>
              <a:t>Dynamic </a:t>
            </a:r>
            <a:r>
              <a:rPr lang="en-US" b="1" u="sng" dirty="0" smtClean="0"/>
              <a:t>Initialization Of Objects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can provide the initial values for an object dynamically at runtime</a:t>
            </a:r>
          </a:p>
          <a:p>
            <a:r>
              <a:rPr lang="en-US" dirty="0"/>
              <a:t> </a:t>
            </a:r>
            <a:r>
              <a:rPr lang="en-US" dirty="0" smtClean="0"/>
              <a:t>This is known as the dynamic initialization of objects</a:t>
            </a:r>
          </a:p>
          <a:p>
            <a:r>
              <a:rPr lang="en-US" dirty="0"/>
              <a:t> </a:t>
            </a:r>
            <a:r>
              <a:rPr lang="en-US" dirty="0" smtClean="0"/>
              <a:t>You can get the values from the user at runtime and these values can be passed to the constructor to build the object</a:t>
            </a:r>
          </a:p>
          <a:p>
            <a:r>
              <a:rPr lang="en-US" dirty="0"/>
              <a:t> </a:t>
            </a:r>
            <a:r>
              <a:rPr lang="en-US" dirty="0" smtClean="0"/>
              <a:t>Consider the example, where the values are given to the constructor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101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box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h,w,d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box()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h=w=d=0;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box(float h1, float w1, float d1)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h=h1;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w=w1;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d=d1;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box(box &amp;b)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h=</a:t>
            </a:r>
            <a:r>
              <a:rPr lang="en-US" dirty="0" err="1" smtClean="0"/>
              <a:t>b.h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w=</a:t>
            </a:r>
            <a:r>
              <a:rPr lang="en-US" dirty="0" err="1" smtClean="0"/>
              <a:t>b.w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d=</a:t>
            </a:r>
            <a:r>
              <a:rPr lang="en-US" dirty="0" err="1" smtClean="0"/>
              <a:t>b.d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765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void display()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&lt;&lt;“Height”&lt;&lt;h;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&lt;&lt;“Width”&lt;&lt;w;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&lt;&lt;“Depth”&lt;&lt;d;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&lt;&lt;“Volume”&lt;&lt;h*w*d;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box b1;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box b2(10,20,30);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box b3(b2);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&lt;&lt;“box 1”;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b1.display();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&lt;&lt;“box 2”;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b2.display();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&lt;&lt;“box 3”;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b3.display();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58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Dynamic Constructors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the dynamic constructor the memory is allocated to the object dynamically at the time of creation of objects</a:t>
            </a:r>
          </a:p>
          <a:p>
            <a:r>
              <a:rPr lang="en-US" dirty="0"/>
              <a:t> </a:t>
            </a:r>
            <a:r>
              <a:rPr lang="en-US" dirty="0" smtClean="0"/>
              <a:t>It will save the memory as only the required amount of memory is allocated to the objects</a:t>
            </a:r>
          </a:p>
          <a:p>
            <a:r>
              <a:rPr lang="en-US" dirty="0"/>
              <a:t> </a:t>
            </a:r>
            <a:r>
              <a:rPr lang="en-US" dirty="0" smtClean="0"/>
              <a:t>The new operator is used to allocate memory to the objects</a:t>
            </a:r>
          </a:p>
          <a:p>
            <a:r>
              <a:rPr lang="en-US" dirty="0"/>
              <a:t> </a:t>
            </a:r>
            <a:r>
              <a:rPr lang="en-US" dirty="0" smtClean="0"/>
              <a:t>Here in example, the another constructor we have allocated memory as per the size of string passed to it and additional space for null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728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text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text()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name=new char[1];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text(char *n)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=</a:t>
            </a:r>
            <a:r>
              <a:rPr lang="en-US" dirty="0" err="1" smtClean="0"/>
              <a:t>strlen</a:t>
            </a:r>
            <a:r>
              <a:rPr lang="en-US" dirty="0" smtClean="0"/>
              <a:t>(n);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name=new char[len+1];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name,n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show()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&lt;&lt;“Name is”&lt;&lt;name;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47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*name=“</a:t>
            </a:r>
            <a:r>
              <a:rPr lang="en-US" dirty="0" err="1" smtClean="0"/>
              <a:t>kscpac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text t1;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t1=text(name);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t1.show();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text t2(“</a:t>
            </a:r>
            <a:r>
              <a:rPr lang="en-US" dirty="0" err="1" smtClean="0"/>
              <a:t>abcd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t2.show();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9485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MIL ( Member Initialization List )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MIL is a way by which you can initialize the member variables in the constructor</a:t>
            </a:r>
          </a:p>
          <a:p>
            <a:r>
              <a:rPr lang="en-US" dirty="0"/>
              <a:t> </a:t>
            </a:r>
            <a:r>
              <a:rPr lang="en-US" dirty="0" smtClean="0"/>
              <a:t>The list of members to be initialized is written with constructor separated by comma (,) followed by a colon</a:t>
            </a:r>
          </a:p>
          <a:p>
            <a:r>
              <a:rPr lang="en-US" dirty="0"/>
              <a:t> </a:t>
            </a:r>
            <a:r>
              <a:rPr lang="en-US" dirty="0" smtClean="0"/>
              <a:t>Syntax : </a:t>
            </a:r>
            <a:r>
              <a:rPr lang="en-US" b="1" dirty="0" smtClean="0"/>
              <a:t>constructor(arg1,arg2,….): var1(</a:t>
            </a:r>
            <a:r>
              <a:rPr lang="en-US" b="1" dirty="0" err="1" smtClean="0"/>
              <a:t>val</a:t>
            </a:r>
            <a:r>
              <a:rPr lang="en-US" b="1" dirty="0" smtClean="0"/>
              <a:t>),var2(</a:t>
            </a:r>
            <a:r>
              <a:rPr lang="en-US" b="1" dirty="0" err="1" smtClean="0"/>
              <a:t>val</a:t>
            </a:r>
            <a:r>
              <a:rPr lang="en-US" b="1" dirty="0" smtClean="0"/>
              <a:t>),….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//other code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Here, in the parenthesis near variables, you can also pass expression:</a:t>
            </a:r>
          </a:p>
        </p:txBody>
      </p:sp>
    </p:spTree>
    <p:extLst>
      <p:ext uri="{BB962C8B-B14F-4D97-AF65-F5344CB8AC3E}">
        <p14:creationId xmlns:p14="http://schemas.microsoft.com/office/powerpoint/2010/main" val="1593798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Number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: x(</a:t>
            </a:r>
            <a:r>
              <a:rPr lang="en-US" b="1" dirty="0" err="1" smtClean="0"/>
              <a:t>a+b</a:t>
            </a:r>
            <a:r>
              <a:rPr lang="en-US" dirty="0" smtClean="0"/>
              <a:t>), y(</a:t>
            </a:r>
            <a:r>
              <a:rPr lang="en-US" b="1" dirty="0" smtClean="0"/>
              <a:t>b*2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//other code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Advantages of using MIL :</a:t>
            </a:r>
          </a:p>
          <a:p>
            <a:r>
              <a:rPr lang="en-US" dirty="0"/>
              <a:t> </a:t>
            </a:r>
            <a:r>
              <a:rPr lang="en-US" dirty="0" smtClean="0"/>
              <a:t>There are definitely some advantages of using MIL rather than the normal assignments we do such as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5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Constructor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x=a;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y=b;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z=c;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MIL is more efficient than the normal assignments</a:t>
            </a:r>
          </a:p>
          <a:p>
            <a:pPr marL="514350" indent="-514350">
              <a:buAutoNum type="arabicParenBoth"/>
            </a:pPr>
            <a:r>
              <a:rPr lang="en-US" dirty="0"/>
              <a:t> </a:t>
            </a:r>
            <a:r>
              <a:rPr lang="en-US" dirty="0" smtClean="0"/>
              <a:t>It actually initializes the member variables because the assignment version constructor first calls default to initialize the member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28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(3) So all the work performed by the default constructor is wasted and done again</a:t>
            </a:r>
          </a:p>
          <a:p>
            <a:pPr marL="0" indent="0">
              <a:buNone/>
            </a:pPr>
            <a:r>
              <a:rPr lang="en-US" dirty="0" smtClean="0"/>
              <a:t>(4) We can also use expressions in MIL which will save code and execution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Defining member function inside the class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book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nm[20];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price;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input()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</a:t>
            </a:r>
            <a:r>
              <a:rPr lang="en-US" dirty="0" err="1" smtClean="0"/>
              <a:t>cout</a:t>
            </a:r>
            <a:r>
              <a:rPr lang="en-US" dirty="0" smtClean="0"/>
              <a:t>&lt;&lt;“enter book id”;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</a:t>
            </a:r>
            <a:r>
              <a:rPr lang="en-US" dirty="0" err="1" smtClean="0"/>
              <a:t>cin</a:t>
            </a:r>
            <a:r>
              <a:rPr lang="en-US" dirty="0" smtClean="0"/>
              <a:t>&gt;&gt;id;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&lt;&lt;“enter book name”;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                     </a:t>
            </a:r>
            <a:r>
              <a:rPr lang="en-US" dirty="0" err="1" smtClean="0"/>
              <a:t>cin</a:t>
            </a:r>
            <a:r>
              <a:rPr lang="en-US" dirty="0" smtClean="0"/>
              <a:t>&gt;&gt;nm;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&lt;&lt;“enter book price”;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cin</a:t>
            </a:r>
            <a:r>
              <a:rPr lang="en-US" dirty="0" smtClean="0"/>
              <a:t>&gt;&gt;price;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display()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 smtClean="0"/>
              <a:t>&lt;&lt;“book details”;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dirty="0" err="1" smtClean="0"/>
              <a:t>cout</a:t>
            </a:r>
            <a:r>
              <a:rPr lang="en-US" dirty="0" smtClean="0"/>
              <a:t>&lt;&lt;“book id”&lt;&lt;id;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 smtClean="0"/>
              <a:t>&lt;&lt;“book name”&lt;&lt;nm;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n-US" dirty="0" err="1" smtClean="0"/>
              <a:t>cout</a:t>
            </a:r>
            <a:r>
              <a:rPr lang="en-US" dirty="0" smtClean="0"/>
              <a:t>&lt;&lt;“book price”&lt;&lt;price;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2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test(</a:t>
            </a:r>
            <a:r>
              <a:rPr lang="en-US" b="1" dirty="0" err="1" smtClean="0"/>
              <a:t>int</a:t>
            </a:r>
            <a:r>
              <a:rPr lang="en-US" b="1" dirty="0" smtClean="0"/>
              <a:t> x, </a:t>
            </a:r>
            <a:r>
              <a:rPr lang="en-US" b="1" dirty="0" err="1" smtClean="0"/>
              <a:t>int</a:t>
            </a:r>
            <a:r>
              <a:rPr lang="en-US" b="1" dirty="0" smtClean="0"/>
              <a:t> y):a(x),b(y)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&lt;&lt;“This is MIL”;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display()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&lt;&lt;“a=“&lt;&lt;a&lt;&lt;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&lt;&lt;“b=“&lt;&lt;b;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t(11,22);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9418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Destructors :</a:t>
            </a:r>
            <a:endParaRPr lang="en-US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A destructor is also a special kind of member function which is used to destroy the object created by constructor</a:t>
            </a:r>
          </a:p>
          <a:p>
            <a:r>
              <a:rPr lang="en-US" dirty="0"/>
              <a:t> </a:t>
            </a:r>
            <a:r>
              <a:rPr lang="en-US" dirty="0" smtClean="0"/>
              <a:t>It is special because like constructor, it has also same name as the class name</a:t>
            </a:r>
          </a:p>
          <a:p>
            <a:r>
              <a:rPr lang="en-US" dirty="0"/>
              <a:t> </a:t>
            </a:r>
            <a:r>
              <a:rPr lang="en-US" dirty="0" smtClean="0"/>
              <a:t>The destructor is written by specifying a tilde (~) sign before its name</a:t>
            </a:r>
          </a:p>
          <a:p>
            <a:r>
              <a:rPr lang="en-US" dirty="0"/>
              <a:t> </a:t>
            </a:r>
            <a:r>
              <a:rPr lang="en-US" dirty="0" smtClean="0"/>
              <a:t>For example, </a:t>
            </a:r>
          </a:p>
          <a:p>
            <a:pPr marL="0" indent="0">
              <a:buNone/>
            </a:pPr>
            <a:r>
              <a:rPr lang="en-US" dirty="0" smtClean="0"/>
              <a:t>~ test()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84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Characteristics of Destructor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has the same name as the class name</a:t>
            </a:r>
          </a:p>
          <a:p>
            <a:r>
              <a:rPr lang="en-US" dirty="0"/>
              <a:t> </a:t>
            </a:r>
            <a:r>
              <a:rPr lang="en-US" dirty="0" smtClean="0"/>
              <a:t>It starts with tilde (~) sign</a:t>
            </a:r>
          </a:p>
          <a:p>
            <a:r>
              <a:rPr lang="en-US" dirty="0"/>
              <a:t> </a:t>
            </a:r>
            <a:r>
              <a:rPr lang="en-US" dirty="0" smtClean="0"/>
              <a:t>It cannot take any arguments</a:t>
            </a:r>
          </a:p>
          <a:p>
            <a:r>
              <a:rPr lang="en-US" dirty="0"/>
              <a:t> </a:t>
            </a:r>
            <a:r>
              <a:rPr lang="en-US" dirty="0" smtClean="0"/>
              <a:t>It does not return any value</a:t>
            </a:r>
          </a:p>
          <a:p>
            <a:r>
              <a:rPr lang="en-US" dirty="0"/>
              <a:t> </a:t>
            </a:r>
            <a:r>
              <a:rPr lang="en-US" dirty="0" smtClean="0"/>
              <a:t>It is called automatically when an object goes out of scope</a:t>
            </a:r>
          </a:p>
          <a:p>
            <a:r>
              <a:rPr lang="en-US" dirty="0"/>
              <a:t> </a:t>
            </a:r>
            <a:r>
              <a:rPr lang="en-US" dirty="0" smtClean="0"/>
              <a:t>It releases the memory allocated to the object by constructor</a:t>
            </a:r>
          </a:p>
          <a:p>
            <a:r>
              <a:rPr lang="en-US" dirty="0"/>
              <a:t> </a:t>
            </a:r>
            <a:r>
              <a:rPr lang="en-US" dirty="0" smtClean="0"/>
              <a:t>Destructors cannot be overloaded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46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Importance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When we use constructors to create objects, it allocates memory to those objects</a:t>
            </a:r>
          </a:p>
          <a:p>
            <a:r>
              <a:rPr lang="en-US" dirty="0"/>
              <a:t> </a:t>
            </a:r>
            <a:r>
              <a:rPr lang="en-US" dirty="0" smtClean="0"/>
              <a:t>Now as the new objects are created more and more memory is allocated to the objects</a:t>
            </a:r>
          </a:p>
          <a:p>
            <a:r>
              <a:rPr lang="en-US" dirty="0"/>
              <a:t> </a:t>
            </a:r>
            <a:r>
              <a:rPr lang="en-US" dirty="0" smtClean="0"/>
              <a:t>At some point these constructors may not be in use i.e. in the scope but still they have occupied some memory</a:t>
            </a:r>
          </a:p>
          <a:p>
            <a:r>
              <a:rPr lang="en-US" dirty="0"/>
              <a:t> </a:t>
            </a:r>
            <a:r>
              <a:rPr lang="en-US" dirty="0" smtClean="0"/>
              <a:t>In some systems the memory is very important so we have to take care about memory management</a:t>
            </a:r>
          </a:p>
          <a:p>
            <a:r>
              <a:rPr lang="en-US" dirty="0"/>
              <a:t> </a:t>
            </a:r>
            <a:r>
              <a:rPr lang="en-US" dirty="0" smtClean="0"/>
              <a:t>In C++, destructors are the solution to this problem, when the object goes out of scope, destructors is called automatically and releases the memory allocated by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3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If in the constructor, the memory is allocated by </a:t>
            </a:r>
            <a:r>
              <a:rPr lang="en-US" b="1" dirty="0" smtClean="0"/>
              <a:t>new</a:t>
            </a:r>
            <a:r>
              <a:rPr lang="en-US" dirty="0" smtClean="0"/>
              <a:t> keyword, it should be deleted by </a:t>
            </a:r>
            <a:r>
              <a:rPr lang="en-US" b="1" dirty="0" smtClean="0"/>
              <a:t>delete</a:t>
            </a:r>
            <a:r>
              <a:rPr lang="en-US" dirty="0" smtClean="0"/>
              <a:t> keyword in destructor</a:t>
            </a:r>
          </a:p>
          <a:p>
            <a:r>
              <a:rPr lang="en-US" dirty="0"/>
              <a:t> </a:t>
            </a:r>
            <a:r>
              <a:rPr lang="en-US" dirty="0" smtClean="0"/>
              <a:t>Example, </a:t>
            </a:r>
          </a:p>
          <a:p>
            <a:pPr marL="0" indent="0">
              <a:buNone/>
            </a:pPr>
            <a:r>
              <a:rPr lang="en-US" dirty="0" smtClean="0"/>
              <a:t>Test()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a=</a:t>
            </a:r>
            <a:r>
              <a:rPr lang="en-US" b="1" dirty="0" smtClean="0"/>
              <a:t>new</a:t>
            </a:r>
            <a:r>
              <a:rPr lang="en-US" dirty="0" smtClean="0"/>
              <a:t> char[len+1];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~Test()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delete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6722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&lt;&lt;“Object created”;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~test()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&lt;&lt;“Object Deleted”;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t1,t2;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&lt;&lt;“creating object in a block”;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test t3;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&lt;&lt;“object will be destroyed when block ends”;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&lt;&lt;“press any key to exit”;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19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book 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b.input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61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3066</Words>
  <Application>Microsoft Office PowerPoint</Application>
  <PresentationFormat>Widescreen</PresentationFormat>
  <Paragraphs>1169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Ch : 2 </vt:lpstr>
      <vt:lpstr>C Structures :</vt:lpstr>
      <vt:lpstr>Limitations of Structure :</vt:lpstr>
      <vt:lpstr>Specifying Class :</vt:lpstr>
      <vt:lpstr>Cont...</vt:lpstr>
      <vt:lpstr>Example :</vt:lpstr>
      <vt:lpstr>Defining member functions :</vt:lpstr>
      <vt:lpstr>Defining member function inside the class :</vt:lpstr>
      <vt:lpstr>Cont…</vt:lpstr>
      <vt:lpstr>Defining member function outside the class :</vt:lpstr>
      <vt:lpstr>Example :</vt:lpstr>
      <vt:lpstr>Making Outside Function Inline :</vt:lpstr>
      <vt:lpstr>Nesting Of Member Functions :</vt:lpstr>
      <vt:lpstr>Example :</vt:lpstr>
      <vt:lpstr>Array Within A Class :</vt:lpstr>
      <vt:lpstr>Example :</vt:lpstr>
      <vt:lpstr>PowerPoint Presentation</vt:lpstr>
      <vt:lpstr>PowerPoint Presentation</vt:lpstr>
      <vt:lpstr>PowerPoint Presentation</vt:lpstr>
      <vt:lpstr>Memory Allocation Of Objects :</vt:lpstr>
      <vt:lpstr>Cont..</vt:lpstr>
      <vt:lpstr>Example :</vt:lpstr>
      <vt:lpstr>Static Data Member :</vt:lpstr>
      <vt:lpstr>Example :</vt:lpstr>
      <vt:lpstr>Cont...</vt:lpstr>
      <vt:lpstr>Static Member Function :</vt:lpstr>
      <vt:lpstr>Example:</vt:lpstr>
      <vt:lpstr>Array Of Objects :</vt:lpstr>
      <vt:lpstr>Cont…</vt:lpstr>
      <vt:lpstr>Example :</vt:lpstr>
      <vt:lpstr>Cont…</vt:lpstr>
      <vt:lpstr>Object As Function Arguments :</vt:lpstr>
      <vt:lpstr>Cont…</vt:lpstr>
      <vt:lpstr>Example :</vt:lpstr>
      <vt:lpstr>Cont…</vt:lpstr>
      <vt:lpstr>Friend Function :</vt:lpstr>
      <vt:lpstr>Cont…</vt:lpstr>
      <vt:lpstr>Cont…</vt:lpstr>
      <vt:lpstr>Example :</vt:lpstr>
      <vt:lpstr>Returning Objects :</vt:lpstr>
      <vt:lpstr>Example :</vt:lpstr>
      <vt:lpstr>PowerPoint Presentation</vt:lpstr>
      <vt:lpstr>Const Member Function :</vt:lpstr>
      <vt:lpstr>Pointer To Members :</vt:lpstr>
      <vt:lpstr>Cont… </vt:lpstr>
      <vt:lpstr>Cont…</vt:lpstr>
      <vt:lpstr>Example :</vt:lpstr>
      <vt:lpstr>Cont….</vt:lpstr>
      <vt:lpstr>Local Class :</vt:lpstr>
      <vt:lpstr>Example :</vt:lpstr>
      <vt:lpstr>Cont…</vt:lpstr>
      <vt:lpstr>Nested Classes :</vt:lpstr>
      <vt:lpstr>Example :</vt:lpstr>
      <vt:lpstr>Constructors :</vt:lpstr>
      <vt:lpstr>Cont….</vt:lpstr>
      <vt:lpstr>Cont….</vt:lpstr>
      <vt:lpstr>Cont…</vt:lpstr>
      <vt:lpstr>Example : (Default)</vt:lpstr>
      <vt:lpstr>Parameterized Constructors :</vt:lpstr>
      <vt:lpstr>Cont….</vt:lpstr>
      <vt:lpstr>Example :</vt:lpstr>
      <vt:lpstr>Multiple Constructor In A Class :</vt:lpstr>
      <vt:lpstr>Example :</vt:lpstr>
      <vt:lpstr>Constructor With Default Arguments :</vt:lpstr>
      <vt:lpstr>Cont….</vt:lpstr>
      <vt:lpstr>Copy Constructor :</vt:lpstr>
      <vt:lpstr>Cont….</vt:lpstr>
      <vt:lpstr>Example :</vt:lpstr>
      <vt:lpstr>Cont…</vt:lpstr>
      <vt:lpstr>Dynamic Initialization Of Objects :</vt:lpstr>
      <vt:lpstr>Example :</vt:lpstr>
      <vt:lpstr>Cont…</vt:lpstr>
      <vt:lpstr>Dynamic Constructors :</vt:lpstr>
      <vt:lpstr>Example :</vt:lpstr>
      <vt:lpstr>Cont…</vt:lpstr>
      <vt:lpstr>MIL ( Member Initialization List ) :</vt:lpstr>
      <vt:lpstr>Cont.. </vt:lpstr>
      <vt:lpstr>Cont…</vt:lpstr>
      <vt:lpstr>Cont….</vt:lpstr>
      <vt:lpstr>Example :</vt:lpstr>
      <vt:lpstr>Destructors :</vt:lpstr>
      <vt:lpstr>Characteristics of Destructor :</vt:lpstr>
      <vt:lpstr>Importance :</vt:lpstr>
      <vt:lpstr>Cont..</vt:lpstr>
      <vt:lpstr>Example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: 2 </dc:title>
  <dc:creator>Khushali</dc:creator>
  <cp:lastModifiedBy>Khushali</cp:lastModifiedBy>
  <cp:revision>189</cp:revision>
  <dcterms:created xsi:type="dcterms:W3CDTF">2020-07-30T03:02:00Z</dcterms:created>
  <dcterms:modified xsi:type="dcterms:W3CDTF">2020-09-19T09:01:31Z</dcterms:modified>
</cp:coreProperties>
</file>