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8" r:id="rId3"/>
    <p:sldId id="280" r:id="rId4"/>
    <p:sldId id="257" r:id="rId5"/>
    <p:sldId id="281" r:id="rId6"/>
    <p:sldId id="279" r:id="rId7"/>
    <p:sldId id="258" r:id="rId8"/>
    <p:sldId id="259" r:id="rId9"/>
    <p:sldId id="260" r:id="rId10"/>
    <p:sldId id="282" r:id="rId11"/>
    <p:sldId id="283" r:id="rId12"/>
    <p:sldId id="261" r:id="rId13"/>
    <p:sldId id="264" r:id="rId14"/>
    <p:sldId id="262" r:id="rId15"/>
    <p:sldId id="285" r:id="rId16"/>
    <p:sldId id="263" r:id="rId17"/>
    <p:sldId id="26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8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80" d="100"/>
          <a:sy n="80" d="100"/>
        </p:scale>
        <p:origin x="-86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8DF4-5F29-4828-85E2-12AB5D91BEA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26B-1911-404F-949E-30B6EF398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616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40B39-B374-4F12-81B5-4264F486E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371600"/>
            <a:ext cx="3886200" cy="129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8000" dirty="0" smtClean="0"/>
              <a:t>Ch-1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6002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Basics of Network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5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3657600" cy="144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-peer – to – peer</a:t>
            </a:r>
            <a:br>
              <a:rPr lang="en-US" dirty="0" smtClean="0"/>
            </a:br>
            <a:r>
              <a:rPr lang="en-US" dirty="0" smtClean="0"/>
              <a:t>-client – server</a:t>
            </a:r>
            <a:endParaRPr lang="en-US" dirty="0"/>
          </a:p>
        </p:txBody>
      </p:sp>
      <p:pic>
        <p:nvPicPr>
          <p:cNvPr id="4098" name="Picture 2" descr="C:\Users\paras\Desktop\Google Image Result for http2.bp.blogspot.com-cw0F0HfB2MQVmlogWFKj_IAAAAAAAAAO0jH-l8Yy76fos1600peer%2Bto%2Bpeer%2B1.png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1"/>
            <a:ext cx="8458200" cy="3975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2286000"/>
            <a:ext cx="72390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 Services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Network Services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- File service,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- Print service,</a:t>
            </a:r>
          </a:p>
          <a:p>
            <a:pPr lvl="1"/>
            <a:r>
              <a:rPr lang="en-US" dirty="0" smtClean="0"/>
              <a:t>- Comm. service,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- Data base service,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- Security service,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- Application service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8" name="Picture 2" descr="C:\Users\paras\Desktop\Google Image Result for httpwww.computerzone1.comuploads14671467577network-service_orig.png - Ope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07593"/>
            <a:ext cx="8077200" cy="2545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286000"/>
            <a:ext cx="72390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6600" dirty="0" smtClean="0">
                <a:solidFill>
                  <a:srgbClr val="7030A0"/>
                </a:solidFill>
              </a:rPr>
              <a:t>Network Access Methods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57753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Network Access Methods</a:t>
            </a:r>
          </a:p>
          <a:p>
            <a:pPr lvl="1"/>
            <a:r>
              <a:rPr lang="en-US" sz="3600" dirty="0" smtClean="0"/>
              <a:t>- </a:t>
            </a:r>
            <a:r>
              <a:rPr lang="en-US" sz="3600" dirty="0" err="1" smtClean="0"/>
              <a:t>csma</a:t>
            </a:r>
            <a:r>
              <a:rPr lang="en-US" sz="3600" dirty="0" smtClean="0"/>
              <a:t> / </a:t>
            </a:r>
            <a:r>
              <a:rPr lang="en-US" sz="3600" dirty="0" err="1" smtClean="0"/>
              <a:t>cd</a:t>
            </a:r>
            <a:r>
              <a:rPr lang="en-US" sz="3600" dirty="0" smtClean="0"/>
              <a:t>, </a:t>
            </a:r>
            <a:r>
              <a:rPr lang="en-US" sz="3600" dirty="0" err="1" smtClean="0"/>
              <a:t>csma</a:t>
            </a:r>
            <a:r>
              <a:rPr lang="en-US" sz="3600" dirty="0" smtClean="0"/>
              <a:t> / ca,</a:t>
            </a:r>
          </a:p>
          <a:p>
            <a:pPr lvl="1"/>
            <a:r>
              <a:rPr lang="en-US" sz="3600" dirty="0" smtClean="0"/>
              <a:t>- Token passing</a:t>
            </a:r>
          </a:p>
          <a:p>
            <a:pPr lvl="1"/>
            <a:r>
              <a:rPr lang="en-US" sz="3600" dirty="0" smtClean="0"/>
              <a:t>- Polling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CSMA/CD (Carrier Sense Multiple Access/Collision Detection)</a:t>
            </a:r>
          </a:p>
          <a:p>
            <a:pPr lvl="1"/>
            <a:r>
              <a:rPr lang="en-US" sz="2400" u="sng" dirty="0" smtClean="0">
                <a:solidFill>
                  <a:srgbClr val="002060"/>
                </a:solidFill>
              </a:rPr>
              <a:t>every host has equal access</a:t>
            </a:r>
            <a:r>
              <a:rPr lang="en-US" sz="2400" dirty="0" smtClean="0">
                <a:solidFill>
                  <a:srgbClr val="002060"/>
                </a:solidFill>
              </a:rPr>
              <a:t> to the wire and can place data on the wire when the wire is free from traffic.</a:t>
            </a:r>
          </a:p>
          <a:p>
            <a:pPr lvl="1"/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800" b="1" u="sng" dirty="0" smtClean="0">
                <a:solidFill>
                  <a:srgbClr val="7030A0"/>
                </a:solidFill>
              </a:rPr>
              <a:t>CSMA/CA (Carrier Sense Multiple Access/Collision Avoidance)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</a:rPr>
              <a:t>In CSMA/CA, </a:t>
            </a:r>
            <a:r>
              <a:rPr lang="en-US" sz="2400" u="sng" dirty="0" smtClean="0">
                <a:solidFill>
                  <a:srgbClr val="7030A0"/>
                </a:solidFill>
              </a:rPr>
              <a:t>before a host sends real data </a:t>
            </a:r>
            <a:r>
              <a:rPr lang="en-US" sz="2400" dirty="0" smtClean="0">
                <a:solidFill>
                  <a:srgbClr val="7030A0"/>
                </a:solidFill>
              </a:rPr>
              <a:t>on the wire it will “sense” the wire to check if the wire is free.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400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Token passing</a:t>
            </a:r>
          </a:p>
          <a:p>
            <a:pPr lvl="1"/>
            <a:r>
              <a:rPr lang="en-US" sz="2400" dirty="0" smtClean="0"/>
              <a:t>On a local area network, </a:t>
            </a:r>
            <a:r>
              <a:rPr lang="en-US" sz="2400" b="1" dirty="0" smtClean="0"/>
              <a:t>token passing</a:t>
            </a:r>
            <a:r>
              <a:rPr lang="en-US" sz="2400" dirty="0" smtClean="0"/>
              <a:t> is a channel access method where a signal called a </a:t>
            </a:r>
            <a:r>
              <a:rPr lang="en-US" sz="2400" b="1" dirty="0" smtClean="0"/>
              <a:t>token</a:t>
            </a:r>
            <a:r>
              <a:rPr lang="en-US" sz="2400" dirty="0" smtClean="0"/>
              <a:t> is passed between nodes to authorize that node to communicate.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Polling</a:t>
            </a:r>
            <a:r>
              <a:rPr lang="en-US" sz="2400" dirty="0" smtClean="0"/>
              <a:t> is most often used in terms of input/output (I/O), and is also referred to as polled I/O or software-driven I/O.</a:t>
            </a:r>
          </a:p>
          <a:p>
            <a:pPr lvl="1"/>
            <a:endParaRPr lang="en-US" sz="2400" dirty="0"/>
          </a:p>
        </p:txBody>
      </p:sp>
      <p:pic>
        <p:nvPicPr>
          <p:cNvPr id="9" name="Picture 2" descr="C:\Users\paras\Desktop\token passing - Google Search - Ope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38400"/>
            <a:ext cx="4953000" cy="2917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2667000"/>
            <a:ext cx="72390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6600" dirty="0" smtClean="0"/>
              <a:t>Network Topologies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What is a topology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860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network </a:t>
            </a:r>
            <a:r>
              <a:rPr lang="en-US" b="1" dirty="0" smtClean="0"/>
              <a:t>topology</a:t>
            </a:r>
            <a:r>
              <a:rPr lang="en-US" dirty="0" smtClean="0"/>
              <a:t> is the arrangement of a network, including its nodes and connecting lines. </a:t>
            </a:r>
          </a:p>
          <a:p>
            <a:r>
              <a:rPr lang="en-US" dirty="0" smtClean="0"/>
              <a:t>There are two ways of defining network geometry: 	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physical </a:t>
            </a:r>
            <a:r>
              <a:rPr lang="en-US" b="1" dirty="0" smtClean="0">
                <a:solidFill>
                  <a:srgbClr val="7030A0"/>
                </a:solidFill>
              </a:rPr>
              <a:t>topology</a:t>
            </a:r>
            <a:r>
              <a:rPr lang="en-US" dirty="0" smtClean="0">
                <a:solidFill>
                  <a:srgbClr val="7030A0"/>
                </a:solidFill>
              </a:rPr>
              <a:t> and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logical (or signal) </a:t>
            </a:r>
            <a:r>
              <a:rPr lang="en-US" b="1" dirty="0" smtClean="0">
                <a:solidFill>
                  <a:srgbClr val="7030A0"/>
                </a:solidFill>
              </a:rPr>
              <a:t>topology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hanak\Desktop\how-star-bus-ring-and-mesh-topology-connect-computer-networks-in-organizations1_1019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686800" cy="563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of network</a:t>
            </a:r>
          </a:p>
          <a:p>
            <a:pPr lvl="1"/>
            <a:r>
              <a:rPr lang="en-US" dirty="0" smtClean="0"/>
              <a:t>A </a:t>
            </a:r>
            <a:r>
              <a:rPr lang="en-US" b="1" dirty="0" smtClean="0"/>
              <a:t>computer network</a:t>
            </a:r>
            <a:r>
              <a:rPr lang="en-US" dirty="0" smtClean="0"/>
              <a:t> is a group of </a:t>
            </a:r>
            <a:r>
              <a:rPr lang="en-US" b="1" dirty="0" smtClean="0"/>
              <a:t>computer</a:t>
            </a:r>
            <a:r>
              <a:rPr lang="en-US" dirty="0" smtClean="0"/>
              <a:t> systems and other computing hardware devices that are linked together through communication channels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Bus topology</a:t>
            </a:r>
            <a:r>
              <a:rPr lang="en-US" dirty="0" smtClean="0"/>
              <a:t> uses one main cable to which all nodes are directly connected.</a:t>
            </a:r>
          </a:p>
          <a:p>
            <a:endParaRPr lang="en-US" dirty="0" smtClean="0"/>
          </a:p>
          <a:p>
            <a:r>
              <a:rPr lang="en-US" dirty="0" smtClean="0"/>
              <a:t>In </a:t>
            </a:r>
            <a:r>
              <a:rPr lang="en-US" sz="3600" b="1" dirty="0" smtClean="0">
                <a:solidFill>
                  <a:srgbClr val="7030A0"/>
                </a:solidFill>
              </a:rPr>
              <a:t>star topology,</a:t>
            </a:r>
            <a:r>
              <a:rPr lang="en-US" dirty="0" smtClean="0"/>
              <a:t> each computer is connected to a central hub using a point-to-point connection.</a:t>
            </a:r>
          </a:p>
          <a:p>
            <a:endParaRPr lang="en-US" dirty="0" smtClean="0"/>
          </a:p>
          <a:p>
            <a:r>
              <a:rPr lang="en-US" dirty="0" smtClean="0"/>
              <a:t>In </a:t>
            </a:r>
            <a:r>
              <a:rPr lang="en-US" sz="3600" b="1" dirty="0" smtClean="0">
                <a:solidFill>
                  <a:srgbClr val="7030A0"/>
                </a:solidFill>
              </a:rPr>
              <a:t>ring topology</a:t>
            </a:r>
            <a:r>
              <a:rPr lang="en-US" dirty="0" smtClean="0"/>
              <a:t>, the computers in the network are connected in a circular fashion, and the data travels in one direction. </a:t>
            </a:r>
          </a:p>
          <a:p>
            <a:endParaRPr lang="en-US" dirty="0" smtClean="0"/>
          </a:p>
          <a:p>
            <a:r>
              <a:rPr lang="en-US" sz="3600" b="1" dirty="0" smtClean="0">
                <a:solidFill>
                  <a:srgbClr val="7030A0"/>
                </a:solidFill>
              </a:rPr>
              <a:t>Mesh topology</a:t>
            </a:r>
            <a:r>
              <a:rPr lang="en-US" dirty="0" smtClean="0"/>
              <a:t> nodes are connected to each other in a redundant fashion with multiple connections.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tree network topology </a:t>
            </a:r>
            <a:r>
              <a:rPr lang="en-US" dirty="0" smtClean="0"/>
              <a:t>is the one in which there is a main functioning root node that is then connected to other servers via point to point topology in the levels of hierarchy.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hybrid network topology </a:t>
            </a:r>
            <a:r>
              <a:rPr lang="en-US" dirty="0" smtClean="0"/>
              <a:t>is the kind of arranging work stations in such a way that it doesn’t resembles any of the basic network topologies like the star, bus or ring, etc.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2743200"/>
            <a:ext cx="6996753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all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Advanced Topologies </a:t>
            </a:r>
            <a:br>
              <a:rPr kumimoji="0" lang="en-US" sz="5400" b="0" i="0" u="none" strike="noStrike" kern="1200" cap="all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5400" b="0" i="0" u="none" strike="noStrike" kern="1200" cap="all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Ethernet, CDDI, FDDI</a:t>
            </a:r>
            <a:endParaRPr kumimoji="0" lang="en-US" sz="5400" b="0" i="0" u="none" strike="noStrike" kern="1200" cap="all" spc="0" normalizeH="0" baseline="0" noProof="0" dirty="0">
              <a:ln>
                <a:noFill/>
              </a:ln>
              <a:solidFill>
                <a:srgbClr val="7030A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Ethernet networks</a:t>
            </a:r>
            <a:r>
              <a:rPr lang="en-US" dirty="0" smtClean="0"/>
              <a:t>  </a:t>
            </a:r>
            <a:r>
              <a:rPr lang="en-US" b="1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Ethernet</a:t>
            </a:r>
            <a:r>
              <a:rPr lang="en-US" sz="2400" dirty="0" smtClean="0"/>
              <a:t> is the most widely used network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. 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You can choose between bus and star </a:t>
            </a:r>
            <a:r>
              <a:rPr lang="en-US" sz="2400" b="1" dirty="0" smtClean="0">
                <a:solidFill>
                  <a:srgbClr val="00B0F0"/>
                </a:solidFill>
              </a:rPr>
              <a:t>topologies</a:t>
            </a:r>
            <a:r>
              <a:rPr lang="en-US" sz="2400" dirty="0" smtClean="0">
                <a:solidFill>
                  <a:srgbClr val="00B0F0"/>
                </a:solidFill>
              </a:rPr>
              <a:t>, 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as well as coax, twisted-pair, or </a:t>
            </a:r>
            <a:r>
              <a:rPr lang="en-US" sz="2400" dirty="0" err="1" smtClean="0">
                <a:solidFill>
                  <a:srgbClr val="7030A0"/>
                </a:solidFill>
              </a:rPr>
              <a:t>fibre</a:t>
            </a:r>
            <a:r>
              <a:rPr lang="en-US" sz="2400" dirty="0" smtClean="0">
                <a:solidFill>
                  <a:srgbClr val="7030A0"/>
                </a:solidFill>
              </a:rPr>
              <a:t> optic cabling. And with the right connective equipment, </a:t>
            </a:r>
            <a:r>
              <a:rPr lang="en-US" sz="2400" dirty="0" err="1" smtClean="0">
                <a:solidFill>
                  <a:srgbClr val="7030A0"/>
                </a:solidFill>
              </a:rPr>
              <a:t>multiple</a:t>
            </a:r>
            <a:r>
              <a:rPr lang="en-US" sz="2400" b="1" dirty="0" err="1" smtClean="0">
                <a:solidFill>
                  <a:srgbClr val="7030A0"/>
                </a:solidFill>
              </a:rPr>
              <a:t>Ethernet</a:t>
            </a:r>
            <a:r>
              <a:rPr lang="en-US" sz="2400" dirty="0" smtClean="0">
                <a:solidFill>
                  <a:srgbClr val="7030A0"/>
                </a:solidFill>
              </a:rPr>
              <a:t>-based LANs can be linked together.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Ethernet</a:t>
            </a:r>
            <a:r>
              <a:rPr lang="en-US" sz="2400" dirty="0" smtClean="0">
                <a:solidFill>
                  <a:srgbClr val="00B0F0"/>
                </a:solidFill>
              </a:rPr>
              <a:t> is the traditional technology for connecting wired local area </a:t>
            </a:r>
            <a:r>
              <a:rPr lang="en-US" sz="2400" b="1" dirty="0" smtClean="0">
                <a:solidFill>
                  <a:srgbClr val="00B0F0"/>
                </a:solidFill>
              </a:rPr>
              <a:t>networks</a:t>
            </a:r>
            <a:endParaRPr lang="en-US" sz="2400" dirty="0" smtClean="0">
              <a:solidFill>
                <a:srgbClr val="00B0F0"/>
              </a:solidFill>
            </a:endParaRPr>
          </a:p>
          <a:p>
            <a:endParaRPr lang="en-US" sz="2800" dirty="0" smtClean="0"/>
          </a:p>
        </p:txBody>
      </p:sp>
      <p:pic>
        <p:nvPicPr>
          <p:cNvPr id="6" name="Picture 2" descr="C:\Users\paras\Desktop\Google Image Result for httpsimages.slideplayer.com236598836slidesslide_6.jpg - Ope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6759" y="3667766"/>
            <a:ext cx="4684241" cy="2885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Cddi</a:t>
            </a:r>
            <a:r>
              <a:rPr lang="en-US" dirty="0" smtClean="0"/>
              <a:t>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CDDI is a Copper Data Distribution Interface (</a:t>
            </a:r>
            <a:r>
              <a:rPr lang="en-US" sz="2800" b="1" dirty="0" smtClean="0"/>
              <a:t>CDDI</a:t>
            </a:r>
            <a:r>
              <a:rPr lang="en-US" sz="2800" dirty="0" smtClean="0"/>
              <a:t>). </a:t>
            </a:r>
          </a:p>
          <a:p>
            <a:endParaRPr lang="en-US" sz="2800" dirty="0" smtClean="0"/>
          </a:p>
          <a:p>
            <a:r>
              <a:rPr lang="en-US" sz="2800" dirty="0" smtClean="0"/>
              <a:t>The logical </a:t>
            </a:r>
            <a:r>
              <a:rPr lang="en-US" sz="2800" b="1" dirty="0" smtClean="0"/>
              <a:t>topology</a:t>
            </a:r>
            <a:r>
              <a:rPr lang="en-US" sz="2800" dirty="0" smtClean="0"/>
              <a:t> used in </a:t>
            </a:r>
            <a:r>
              <a:rPr lang="en-US" sz="2800" b="1" dirty="0" smtClean="0"/>
              <a:t>CDDI</a:t>
            </a:r>
            <a:r>
              <a:rPr lang="en-US" sz="2800" dirty="0" smtClean="0"/>
              <a:t> is a ring-based token </a:t>
            </a:r>
            <a:r>
              <a:rPr lang="en-US" sz="2800" b="1" dirty="0" smtClean="0"/>
              <a:t>network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 a </a:t>
            </a:r>
            <a:r>
              <a:rPr lang="en-US" sz="2800" b="1" dirty="0" smtClean="0"/>
              <a:t>network</a:t>
            </a:r>
            <a:r>
              <a:rPr lang="en-US" sz="2800" dirty="0" smtClean="0"/>
              <a:t> technology capable of carrying data at 100 Mbps speed. 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 smtClean="0"/>
              <a:t>Fddi</a:t>
            </a:r>
            <a:r>
              <a:rPr lang="en-US" dirty="0" smtClean="0"/>
              <a:t>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FDDI</a:t>
            </a:r>
            <a:r>
              <a:rPr lang="en-US" sz="2800" dirty="0" smtClean="0"/>
              <a:t> (Fiber Distributed Data Interface) </a:t>
            </a:r>
          </a:p>
          <a:p>
            <a:r>
              <a:rPr lang="en-US" sz="2800" dirty="0" smtClean="0"/>
              <a:t>is a set of ANSI and ISO standards for data transmission on fiber optic lines in a local area </a:t>
            </a:r>
            <a:r>
              <a:rPr lang="en-US" sz="2800" b="1" dirty="0" smtClean="0"/>
              <a:t>network</a:t>
            </a:r>
            <a:r>
              <a:rPr lang="en-US" sz="2800" dirty="0" smtClean="0"/>
              <a:t> (</a:t>
            </a:r>
            <a:r>
              <a:rPr lang="en-US" sz="2800" b="1" dirty="0" smtClean="0"/>
              <a:t>LAN</a:t>
            </a:r>
            <a:r>
              <a:rPr lang="en-US" sz="2800" dirty="0" smtClean="0"/>
              <a:t>) that can extend in range up to 200 km (124 miles). 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FDDI </a:t>
            </a:r>
            <a:r>
              <a:rPr lang="en-US" sz="2800" dirty="0" smtClean="0"/>
              <a:t>protocol is based on the token ring protocol.</a:t>
            </a:r>
            <a:endParaRPr lang="en-US" sz="2800" dirty="0"/>
          </a:p>
        </p:txBody>
      </p:sp>
      <p:pic>
        <p:nvPicPr>
          <p:cNvPr id="6" name="Picture 2" descr="C:\Users\P.V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114800"/>
            <a:ext cx="4038600" cy="251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438400"/>
            <a:ext cx="5638800" cy="152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Communication Methods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772400" y="2590800"/>
            <a:ext cx="1143000" cy="762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772400" y="3352800"/>
            <a:ext cx="1143000" cy="762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772400" y="5257800"/>
            <a:ext cx="1143000" cy="762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572000" y="4343400"/>
            <a:ext cx="1143000" cy="762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39738"/>
            <a:ext cx="52578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284163" indent="-284163" algn="l" eaLnBrk="1" hangingPunct="1"/>
            <a:r>
              <a:rPr lang="zh-CN" altLang="en-US" dirty="0" smtClean="0">
                <a:latin typeface="Calibri" pitchFamily="34" charset="0"/>
                <a:ea typeface="SimSun" pitchFamily="2" charset="-122"/>
              </a:rPr>
              <a:t>  </a:t>
            </a:r>
            <a:r>
              <a:rPr lang="en-US" altLang="zh-CN" sz="4000" dirty="0" err="1" smtClean="0">
                <a:solidFill>
                  <a:srgbClr val="FF0000"/>
                </a:solidFill>
                <a:latin typeface="Calibri" pitchFamily="34" charset="0"/>
                <a:ea typeface="SimSun" pitchFamily="2" charset="-122"/>
              </a:rPr>
              <a:t>Unicast</a:t>
            </a:r>
            <a:r>
              <a:rPr lang="en-US" altLang="zh-CN" sz="4000" dirty="0" smtClean="0">
                <a:solidFill>
                  <a:srgbClr val="FF0000"/>
                </a:solidFill>
                <a:latin typeface="Calibri" pitchFamily="34" charset="0"/>
                <a:ea typeface="SimSun" pitchFamily="2" charset="-122"/>
              </a:rPr>
              <a:t>, Broadcast </a:t>
            </a:r>
            <a:br>
              <a:rPr lang="en-US" altLang="zh-CN" sz="4000" dirty="0" smtClean="0">
                <a:solidFill>
                  <a:srgbClr val="FF0000"/>
                </a:solidFill>
                <a:latin typeface="Calibri" pitchFamily="34" charset="0"/>
                <a:ea typeface="SimSun" pitchFamily="2" charset="-122"/>
              </a:rPr>
            </a:br>
            <a:r>
              <a:rPr lang="en-US" altLang="zh-CN" sz="4000" dirty="0" smtClean="0">
                <a:solidFill>
                  <a:srgbClr val="FF0000"/>
                </a:solidFill>
                <a:latin typeface="Calibri" pitchFamily="34" charset="0"/>
                <a:ea typeface="SimSun" pitchFamily="2" charset="-122"/>
              </a:rPr>
              <a:t>and Multicast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28775"/>
            <a:ext cx="4343400" cy="49688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err="1" smtClean="0">
                <a:solidFill>
                  <a:srgbClr val="002060"/>
                </a:solidFill>
                <a:latin typeface="+mn-lt"/>
              </a:rPr>
              <a:t>Unicast</a:t>
            </a:r>
            <a:endParaRPr lang="en-US" sz="2400" b="1" u="sng" dirty="0" smtClean="0">
              <a:solidFill>
                <a:srgbClr val="002060"/>
              </a:solidFill>
              <a:latin typeface="+mn-lt"/>
            </a:endParaRPr>
          </a:p>
          <a:p>
            <a:pPr marL="692150" lvl="1" indent="-347663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>
                <a:latin typeface="+mn-lt"/>
              </a:rPr>
              <a:t>One-to-one</a:t>
            </a:r>
          </a:p>
          <a:p>
            <a:pPr marL="692150" lvl="1" indent="-347663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>
                <a:latin typeface="+mn-lt"/>
              </a:rPr>
              <a:t>Destination – unique receiver host address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smtClean="0">
                <a:solidFill>
                  <a:srgbClr val="002060"/>
                </a:solidFill>
                <a:latin typeface="+mn-lt"/>
              </a:rPr>
              <a:t>Broadcast</a:t>
            </a:r>
          </a:p>
          <a:p>
            <a:pPr marL="692150" lvl="1" indent="-347663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>
                <a:latin typeface="+mn-lt"/>
              </a:rPr>
              <a:t>One-to-all</a:t>
            </a:r>
          </a:p>
          <a:p>
            <a:pPr marL="692150" lvl="1" indent="-347663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>
                <a:latin typeface="+mn-lt"/>
              </a:rPr>
              <a:t>Destination – address of network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smtClean="0">
                <a:solidFill>
                  <a:srgbClr val="002060"/>
                </a:solidFill>
                <a:latin typeface="+mn-lt"/>
              </a:rPr>
              <a:t>Multicast</a:t>
            </a:r>
          </a:p>
          <a:p>
            <a:pPr marL="692150" lvl="1" indent="-347663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>
                <a:latin typeface="+mn-lt"/>
              </a:rPr>
              <a:t>One-to-many</a:t>
            </a:r>
          </a:p>
          <a:p>
            <a:pPr marL="692150" lvl="1" indent="-347663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>
                <a:latin typeface="+mn-lt"/>
              </a:rPr>
              <a:t>Multicast group must be identified</a:t>
            </a:r>
          </a:p>
          <a:p>
            <a:pPr marL="692150" lvl="1" indent="-347663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>
                <a:latin typeface="+mn-lt"/>
              </a:rPr>
              <a:t>Destination – address of group</a:t>
            </a:r>
          </a:p>
        </p:txBody>
      </p:sp>
      <p:pic>
        <p:nvPicPr>
          <p:cNvPr id="14344" name="Picture 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981200"/>
            <a:ext cx="52705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45" name="AutoShape 9"/>
          <p:cNvCxnSpPr>
            <a:cxnSpLocks noChangeShapeType="1"/>
            <a:stCxn id="14397" idx="3"/>
          </p:cNvCxnSpPr>
          <p:nvPr/>
        </p:nvCxnSpPr>
        <p:spPr bwMode="auto">
          <a:xfrm flipH="1">
            <a:off x="5243513" y="3411538"/>
            <a:ext cx="69215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6" name="AutoShape 10"/>
          <p:cNvCxnSpPr>
            <a:cxnSpLocks noChangeShapeType="1"/>
            <a:stCxn id="14397" idx="4"/>
            <a:endCxn id="14399" idx="2"/>
          </p:cNvCxnSpPr>
          <p:nvPr/>
        </p:nvCxnSpPr>
        <p:spPr bwMode="auto">
          <a:xfrm flipV="1">
            <a:off x="6156325" y="2354263"/>
            <a:ext cx="92075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7" name="AutoShape 11"/>
          <p:cNvCxnSpPr>
            <a:cxnSpLocks noChangeShapeType="1"/>
            <a:stCxn id="14399" idx="3"/>
            <a:endCxn id="14400" idx="2"/>
          </p:cNvCxnSpPr>
          <p:nvPr/>
        </p:nvCxnSpPr>
        <p:spPr bwMode="auto">
          <a:xfrm>
            <a:off x="6469063" y="2497138"/>
            <a:ext cx="312737" cy="847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8" name="AutoShape 12"/>
          <p:cNvCxnSpPr>
            <a:cxnSpLocks noChangeShapeType="1"/>
            <a:stCxn id="14400" idx="3"/>
            <a:endCxn id="14401" idx="1"/>
          </p:cNvCxnSpPr>
          <p:nvPr/>
        </p:nvCxnSpPr>
        <p:spPr bwMode="auto">
          <a:xfrm>
            <a:off x="7004050" y="3487738"/>
            <a:ext cx="0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9" name="AutoShape 13"/>
          <p:cNvCxnSpPr>
            <a:cxnSpLocks noChangeShapeType="1"/>
            <a:stCxn id="14398" idx="1"/>
            <a:endCxn id="14401" idx="3"/>
          </p:cNvCxnSpPr>
          <p:nvPr/>
        </p:nvCxnSpPr>
        <p:spPr bwMode="auto">
          <a:xfrm flipV="1">
            <a:off x="7004050" y="4171950"/>
            <a:ext cx="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0" name="AutoShape 14"/>
          <p:cNvCxnSpPr>
            <a:cxnSpLocks noChangeShapeType="1"/>
            <a:endCxn id="14401" idx="2"/>
          </p:cNvCxnSpPr>
          <p:nvPr/>
        </p:nvCxnSpPr>
        <p:spPr bwMode="auto">
          <a:xfrm flipV="1">
            <a:off x="5243513" y="4029075"/>
            <a:ext cx="1538287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1" name="AutoShape 15"/>
          <p:cNvCxnSpPr>
            <a:cxnSpLocks noChangeShapeType="1"/>
            <a:endCxn id="14399" idx="2"/>
          </p:cNvCxnSpPr>
          <p:nvPr/>
        </p:nvCxnSpPr>
        <p:spPr bwMode="auto">
          <a:xfrm>
            <a:off x="5403850" y="2333625"/>
            <a:ext cx="844550" cy="2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14352" name="Picture 16" descr="j02824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7175" y="5341938"/>
            <a:ext cx="88582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53" name="AutoShape 17"/>
          <p:cNvCxnSpPr>
            <a:cxnSpLocks noChangeShapeType="1"/>
            <a:stCxn id="14398" idx="3"/>
          </p:cNvCxnSpPr>
          <p:nvPr/>
        </p:nvCxnSpPr>
        <p:spPr bwMode="auto">
          <a:xfrm>
            <a:off x="7004050" y="4859338"/>
            <a:ext cx="873125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14354" name="Picture 18" descr="j02824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5334000"/>
            <a:ext cx="885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5" name="Picture 19" descr="j02824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1981200"/>
            <a:ext cx="885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20" descr="j02824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438525"/>
            <a:ext cx="885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7" name="Picture 21" descr="j02824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334000"/>
            <a:ext cx="88582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8" name="Picture 22" descr="j02824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419600"/>
            <a:ext cx="88423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9" name="Picture 23" descr="j02824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4191000"/>
            <a:ext cx="885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60" name="AutoShape 24"/>
          <p:cNvCxnSpPr>
            <a:cxnSpLocks noChangeShapeType="1"/>
            <a:stCxn id="14397" idx="4"/>
            <a:endCxn id="14401" idx="2"/>
          </p:cNvCxnSpPr>
          <p:nvPr/>
        </p:nvCxnSpPr>
        <p:spPr bwMode="auto">
          <a:xfrm>
            <a:off x="6156325" y="3268663"/>
            <a:ext cx="62547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1" name="AutoShape 25"/>
          <p:cNvCxnSpPr>
            <a:cxnSpLocks noChangeShapeType="1"/>
            <a:stCxn id="14398" idx="3"/>
          </p:cNvCxnSpPr>
          <p:nvPr/>
        </p:nvCxnSpPr>
        <p:spPr bwMode="auto">
          <a:xfrm flipH="1">
            <a:off x="5243513" y="4859338"/>
            <a:ext cx="1760537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2" name="AutoShape 26"/>
          <p:cNvCxnSpPr>
            <a:cxnSpLocks noChangeShapeType="1"/>
            <a:stCxn id="14398" idx="3"/>
          </p:cNvCxnSpPr>
          <p:nvPr/>
        </p:nvCxnSpPr>
        <p:spPr bwMode="auto">
          <a:xfrm flipH="1">
            <a:off x="6996113" y="4859338"/>
            <a:ext cx="7937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3" name="AutoShape 27"/>
          <p:cNvCxnSpPr>
            <a:cxnSpLocks noChangeShapeType="1"/>
            <a:stCxn id="14400" idx="4"/>
          </p:cNvCxnSpPr>
          <p:nvPr/>
        </p:nvCxnSpPr>
        <p:spPr bwMode="auto">
          <a:xfrm>
            <a:off x="7226300" y="3344863"/>
            <a:ext cx="6985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4" name="AutoShape 28"/>
          <p:cNvCxnSpPr>
            <a:cxnSpLocks noChangeShapeType="1"/>
            <a:stCxn id="14399" idx="4"/>
          </p:cNvCxnSpPr>
          <p:nvPr/>
        </p:nvCxnSpPr>
        <p:spPr bwMode="auto">
          <a:xfrm flipV="1">
            <a:off x="6689725" y="2281238"/>
            <a:ext cx="1235075" cy="7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14365" name="Picture 29" descr="j02824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2667000"/>
            <a:ext cx="885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66" name="AutoShape 30"/>
          <p:cNvCxnSpPr>
            <a:cxnSpLocks noChangeShapeType="1"/>
            <a:stCxn id="14399" idx="3"/>
          </p:cNvCxnSpPr>
          <p:nvPr/>
        </p:nvCxnSpPr>
        <p:spPr bwMode="auto">
          <a:xfrm>
            <a:off x="6469063" y="2497138"/>
            <a:ext cx="1455737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7" name="AutoShape 31"/>
          <p:cNvCxnSpPr>
            <a:cxnSpLocks noChangeShapeType="1"/>
            <a:stCxn id="14400" idx="4"/>
          </p:cNvCxnSpPr>
          <p:nvPr/>
        </p:nvCxnSpPr>
        <p:spPr bwMode="auto">
          <a:xfrm>
            <a:off x="7226300" y="3344863"/>
            <a:ext cx="698500" cy="1146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14368" name="Picture 32" descr="j02824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581400"/>
            <a:ext cx="88423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201" name="AutoShape 33"/>
          <p:cNvCxnSpPr>
            <a:cxnSpLocks noChangeShapeType="1"/>
          </p:cNvCxnSpPr>
          <p:nvPr/>
        </p:nvCxnSpPr>
        <p:spPr bwMode="auto">
          <a:xfrm>
            <a:off x="5410200" y="2341563"/>
            <a:ext cx="844550" cy="20637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02" name="AutoShape 34"/>
          <p:cNvCxnSpPr>
            <a:cxnSpLocks noChangeShapeType="1"/>
          </p:cNvCxnSpPr>
          <p:nvPr/>
        </p:nvCxnSpPr>
        <p:spPr bwMode="auto">
          <a:xfrm>
            <a:off x="6477000" y="2514600"/>
            <a:ext cx="312738" cy="8477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03" name="AutoShape 35"/>
          <p:cNvCxnSpPr>
            <a:cxnSpLocks noChangeShapeType="1"/>
          </p:cNvCxnSpPr>
          <p:nvPr/>
        </p:nvCxnSpPr>
        <p:spPr bwMode="auto">
          <a:xfrm>
            <a:off x="7010400" y="3505200"/>
            <a:ext cx="0" cy="398463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04" name="AutoShape 36"/>
          <p:cNvCxnSpPr>
            <a:cxnSpLocks noChangeShapeType="1"/>
          </p:cNvCxnSpPr>
          <p:nvPr/>
        </p:nvCxnSpPr>
        <p:spPr bwMode="auto">
          <a:xfrm flipV="1">
            <a:off x="7010400" y="4191000"/>
            <a:ext cx="0" cy="40005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05" name="AutoShape 37"/>
          <p:cNvCxnSpPr>
            <a:cxnSpLocks noChangeShapeType="1"/>
          </p:cNvCxnSpPr>
          <p:nvPr/>
        </p:nvCxnSpPr>
        <p:spPr bwMode="auto">
          <a:xfrm>
            <a:off x="7010400" y="4854575"/>
            <a:ext cx="844550" cy="7842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06" name="AutoShape 38"/>
          <p:cNvCxnSpPr>
            <a:cxnSpLocks noChangeShapeType="1"/>
          </p:cNvCxnSpPr>
          <p:nvPr/>
        </p:nvCxnSpPr>
        <p:spPr bwMode="auto">
          <a:xfrm flipH="1">
            <a:off x="5257800" y="3416300"/>
            <a:ext cx="692150" cy="169863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07" name="AutoShape 39"/>
          <p:cNvCxnSpPr>
            <a:cxnSpLocks noChangeShapeType="1"/>
          </p:cNvCxnSpPr>
          <p:nvPr/>
        </p:nvCxnSpPr>
        <p:spPr bwMode="auto">
          <a:xfrm flipV="1">
            <a:off x="6170613" y="2359025"/>
            <a:ext cx="92075" cy="914400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08" name="AutoShape 40"/>
          <p:cNvCxnSpPr>
            <a:cxnSpLocks noChangeShapeType="1"/>
          </p:cNvCxnSpPr>
          <p:nvPr/>
        </p:nvCxnSpPr>
        <p:spPr bwMode="auto">
          <a:xfrm flipV="1">
            <a:off x="5257800" y="4033838"/>
            <a:ext cx="1538288" cy="390525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09" name="AutoShape 41"/>
          <p:cNvCxnSpPr>
            <a:cxnSpLocks noChangeShapeType="1"/>
          </p:cNvCxnSpPr>
          <p:nvPr/>
        </p:nvCxnSpPr>
        <p:spPr bwMode="auto">
          <a:xfrm>
            <a:off x="6170613" y="3273425"/>
            <a:ext cx="625475" cy="760413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0" name="AutoShape 42"/>
          <p:cNvCxnSpPr>
            <a:cxnSpLocks noChangeShapeType="1"/>
          </p:cNvCxnSpPr>
          <p:nvPr/>
        </p:nvCxnSpPr>
        <p:spPr bwMode="auto">
          <a:xfrm flipH="1">
            <a:off x="5257800" y="4864100"/>
            <a:ext cx="1760538" cy="474663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1" name="AutoShape 43"/>
          <p:cNvCxnSpPr>
            <a:cxnSpLocks noChangeShapeType="1"/>
          </p:cNvCxnSpPr>
          <p:nvPr/>
        </p:nvCxnSpPr>
        <p:spPr bwMode="auto">
          <a:xfrm flipH="1">
            <a:off x="7010400" y="4864100"/>
            <a:ext cx="7938" cy="474663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2" name="AutoShape 44"/>
          <p:cNvCxnSpPr>
            <a:cxnSpLocks noChangeShapeType="1"/>
          </p:cNvCxnSpPr>
          <p:nvPr/>
        </p:nvCxnSpPr>
        <p:spPr bwMode="auto">
          <a:xfrm>
            <a:off x="7240588" y="3349625"/>
            <a:ext cx="684212" cy="388938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3" name="AutoShape 45"/>
          <p:cNvCxnSpPr>
            <a:cxnSpLocks noChangeShapeType="1"/>
          </p:cNvCxnSpPr>
          <p:nvPr/>
        </p:nvCxnSpPr>
        <p:spPr bwMode="auto">
          <a:xfrm flipV="1">
            <a:off x="6704013" y="2286000"/>
            <a:ext cx="1235075" cy="73025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4" name="AutoShape 46"/>
          <p:cNvCxnSpPr>
            <a:cxnSpLocks noChangeShapeType="1"/>
          </p:cNvCxnSpPr>
          <p:nvPr/>
        </p:nvCxnSpPr>
        <p:spPr bwMode="auto">
          <a:xfrm>
            <a:off x="6483350" y="2501900"/>
            <a:ext cx="1455738" cy="469900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5" name="AutoShape 47"/>
          <p:cNvCxnSpPr>
            <a:cxnSpLocks noChangeShapeType="1"/>
          </p:cNvCxnSpPr>
          <p:nvPr/>
        </p:nvCxnSpPr>
        <p:spPr bwMode="auto">
          <a:xfrm>
            <a:off x="7240588" y="3349625"/>
            <a:ext cx="684212" cy="1141413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6" name="AutoShape 48"/>
          <p:cNvCxnSpPr>
            <a:cxnSpLocks noChangeShapeType="1"/>
          </p:cNvCxnSpPr>
          <p:nvPr/>
        </p:nvCxnSpPr>
        <p:spPr bwMode="auto">
          <a:xfrm>
            <a:off x="5424488" y="2341563"/>
            <a:ext cx="844550" cy="20637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7" name="AutoShape 49"/>
          <p:cNvCxnSpPr>
            <a:cxnSpLocks noChangeShapeType="1"/>
          </p:cNvCxnSpPr>
          <p:nvPr/>
        </p:nvCxnSpPr>
        <p:spPr bwMode="auto">
          <a:xfrm>
            <a:off x="6469063" y="2519363"/>
            <a:ext cx="312737" cy="847725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8" name="AutoShape 50"/>
          <p:cNvCxnSpPr>
            <a:cxnSpLocks noChangeShapeType="1"/>
          </p:cNvCxnSpPr>
          <p:nvPr/>
        </p:nvCxnSpPr>
        <p:spPr bwMode="auto">
          <a:xfrm>
            <a:off x="7010400" y="3509963"/>
            <a:ext cx="0" cy="398462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19" name="AutoShape 51"/>
          <p:cNvCxnSpPr>
            <a:cxnSpLocks noChangeShapeType="1"/>
          </p:cNvCxnSpPr>
          <p:nvPr/>
        </p:nvCxnSpPr>
        <p:spPr bwMode="auto">
          <a:xfrm flipV="1">
            <a:off x="7010400" y="4195763"/>
            <a:ext cx="0" cy="400050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20" name="AutoShape 52"/>
          <p:cNvCxnSpPr>
            <a:cxnSpLocks noChangeShapeType="1"/>
          </p:cNvCxnSpPr>
          <p:nvPr/>
        </p:nvCxnSpPr>
        <p:spPr bwMode="auto">
          <a:xfrm>
            <a:off x="7004050" y="4859338"/>
            <a:ext cx="844550" cy="784225"/>
          </a:xfrm>
          <a:prstGeom prst="straightConnector1">
            <a:avLst/>
          </a:prstGeom>
          <a:noFill/>
          <a:ln w="76200">
            <a:solidFill>
              <a:srgbClr val="6600FF"/>
            </a:solidFill>
            <a:round/>
            <a:headEnd/>
            <a:tailEnd/>
          </a:ln>
        </p:spPr>
      </p:cxnSp>
      <p:cxnSp>
        <p:nvCxnSpPr>
          <p:cNvPr id="7221" name="AutoShape 53"/>
          <p:cNvCxnSpPr>
            <a:cxnSpLocks noChangeShapeType="1"/>
          </p:cNvCxnSpPr>
          <p:nvPr/>
        </p:nvCxnSpPr>
        <p:spPr bwMode="auto">
          <a:xfrm>
            <a:off x="5410200" y="2341563"/>
            <a:ext cx="844550" cy="20637"/>
          </a:xfrm>
          <a:prstGeom prst="straightConnector1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7222" name="AutoShape 54"/>
          <p:cNvCxnSpPr>
            <a:cxnSpLocks noChangeShapeType="1"/>
          </p:cNvCxnSpPr>
          <p:nvPr/>
        </p:nvCxnSpPr>
        <p:spPr bwMode="auto">
          <a:xfrm>
            <a:off x="6477000" y="2501900"/>
            <a:ext cx="1455738" cy="469900"/>
          </a:xfrm>
          <a:prstGeom prst="straightConnector1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7223" name="AutoShape 55"/>
          <p:cNvCxnSpPr>
            <a:cxnSpLocks noChangeShapeType="1"/>
          </p:cNvCxnSpPr>
          <p:nvPr/>
        </p:nvCxnSpPr>
        <p:spPr bwMode="auto">
          <a:xfrm>
            <a:off x="6469063" y="2505075"/>
            <a:ext cx="312737" cy="847725"/>
          </a:xfrm>
          <a:prstGeom prst="straightConnector1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7224" name="AutoShape 56"/>
          <p:cNvCxnSpPr>
            <a:cxnSpLocks noChangeShapeType="1"/>
          </p:cNvCxnSpPr>
          <p:nvPr/>
        </p:nvCxnSpPr>
        <p:spPr bwMode="auto">
          <a:xfrm>
            <a:off x="7239000" y="3352800"/>
            <a:ext cx="685800" cy="385763"/>
          </a:xfrm>
          <a:prstGeom prst="straightConnector1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7225" name="AutoShape 57"/>
          <p:cNvCxnSpPr>
            <a:cxnSpLocks noChangeShapeType="1"/>
          </p:cNvCxnSpPr>
          <p:nvPr/>
        </p:nvCxnSpPr>
        <p:spPr bwMode="auto">
          <a:xfrm>
            <a:off x="7010400" y="3505200"/>
            <a:ext cx="0" cy="398463"/>
          </a:xfrm>
          <a:prstGeom prst="straightConnector1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7226" name="AutoShape 58"/>
          <p:cNvCxnSpPr>
            <a:cxnSpLocks noChangeShapeType="1"/>
          </p:cNvCxnSpPr>
          <p:nvPr/>
        </p:nvCxnSpPr>
        <p:spPr bwMode="auto">
          <a:xfrm flipV="1">
            <a:off x="7010400" y="4191000"/>
            <a:ext cx="0" cy="400050"/>
          </a:xfrm>
          <a:prstGeom prst="straightConnector1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7227" name="AutoShape 59"/>
          <p:cNvCxnSpPr>
            <a:cxnSpLocks noChangeShapeType="1"/>
          </p:cNvCxnSpPr>
          <p:nvPr/>
        </p:nvCxnSpPr>
        <p:spPr bwMode="auto">
          <a:xfrm flipV="1">
            <a:off x="5257800" y="4038600"/>
            <a:ext cx="1538288" cy="390525"/>
          </a:xfrm>
          <a:prstGeom prst="straightConnector1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7228" name="AutoShape 60"/>
          <p:cNvCxnSpPr>
            <a:cxnSpLocks noChangeShapeType="1"/>
          </p:cNvCxnSpPr>
          <p:nvPr/>
        </p:nvCxnSpPr>
        <p:spPr bwMode="auto">
          <a:xfrm>
            <a:off x="7004050" y="4854575"/>
            <a:ext cx="844550" cy="784225"/>
          </a:xfrm>
          <a:prstGeom prst="straightConnector1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</p:spPr>
      </p:cxnSp>
      <p:sp>
        <p:nvSpPr>
          <p:cNvPr id="14397" name="AutoShape 61"/>
          <p:cNvSpPr>
            <a:spLocks noChangeArrowheads="1"/>
          </p:cNvSpPr>
          <p:nvPr/>
        </p:nvSpPr>
        <p:spPr bwMode="auto">
          <a:xfrm>
            <a:off x="5715000" y="3124200"/>
            <a:ext cx="441325" cy="2873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4398" name="AutoShape 62"/>
          <p:cNvSpPr>
            <a:spLocks noChangeArrowheads="1"/>
          </p:cNvSpPr>
          <p:nvPr/>
        </p:nvSpPr>
        <p:spPr bwMode="auto">
          <a:xfrm>
            <a:off x="6781800" y="4572000"/>
            <a:ext cx="444500" cy="2873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4399" name="AutoShape 63"/>
          <p:cNvSpPr>
            <a:spLocks noChangeArrowheads="1"/>
          </p:cNvSpPr>
          <p:nvPr/>
        </p:nvSpPr>
        <p:spPr bwMode="auto">
          <a:xfrm>
            <a:off x="6248400" y="2209800"/>
            <a:ext cx="441325" cy="2873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4400" name="AutoShape 64"/>
          <p:cNvSpPr>
            <a:spLocks noChangeArrowheads="1"/>
          </p:cNvSpPr>
          <p:nvPr/>
        </p:nvSpPr>
        <p:spPr bwMode="auto">
          <a:xfrm>
            <a:off x="6781800" y="3200400"/>
            <a:ext cx="444500" cy="2873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4401" name="AutoShape 65"/>
          <p:cNvSpPr>
            <a:spLocks noChangeArrowheads="1"/>
          </p:cNvSpPr>
          <p:nvPr/>
        </p:nvSpPr>
        <p:spPr bwMode="auto">
          <a:xfrm>
            <a:off x="6781800" y="3886200"/>
            <a:ext cx="444500" cy="2857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6096000" y="762000"/>
            <a:ext cx="1828800" cy="93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>
                <a:ea typeface="SimSun" pitchFamily="2" charset="-122"/>
              </a:rPr>
              <a:t>Key:</a:t>
            </a:r>
          </a:p>
          <a:p>
            <a:pPr>
              <a:spcBef>
                <a:spcPct val="50000"/>
              </a:spcBef>
            </a:pPr>
            <a:r>
              <a:rPr lang="en-US" altLang="zh-CN" sz="1000">
                <a:ea typeface="SimSun" pitchFamily="2" charset="-122"/>
              </a:rPr>
              <a:t>  Unicast transfer</a:t>
            </a:r>
          </a:p>
          <a:p>
            <a:pPr>
              <a:spcBef>
                <a:spcPct val="50000"/>
              </a:spcBef>
            </a:pPr>
            <a:r>
              <a:rPr lang="en-US" altLang="zh-CN" sz="1000">
                <a:ea typeface="SimSun" pitchFamily="2" charset="-122"/>
              </a:rPr>
              <a:t>  Broadcast transfer</a:t>
            </a:r>
          </a:p>
          <a:p>
            <a:pPr>
              <a:spcBef>
                <a:spcPct val="50000"/>
              </a:spcBef>
            </a:pPr>
            <a:r>
              <a:rPr lang="en-US" altLang="zh-CN" sz="1000">
                <a:ea typeface="SimSun" pitchFamily="2" charset="-122"/>
              </a:rPr>
              <a:t>  Multicast transfer</a:t>
            </a:r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7315200" y="1066800"/>
            <a:ext cx="457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4404" name="Rectangle 68"/>
          <p:cNvSpPr>
            <a:spLocks noChangeArrowheads="1"/>
          </p:cNvSpPr>
          <p:nvPr/>
        </p:nvSpPr>
        <p:spPr bwMode="auto">
          <a:xfrm>
            <a:off x="7315200" y="1295400"/>
            <a:ext cx="457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7315200" y="1524000"/>
            <a:ext cx="457200" cy="76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8435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pic>
        <p:nvPicPr>
          <p:cNvPr id="18438" name="Picture 2" descr="C:\Users\P.V.Thummar\Desktop\Google Image Result for httpimage.slidesharecdn.comcommunication-powerpoint256595communication-powerpoint-8-728.jpgcb=1228723120 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5888"/>
            <a:ext cx="8710612" cy="639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9459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946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  <p:pic>
        <p:nvPicPr>
          <p:cNvPr id="19462" name="Picture 2" descr="C:\Users\P.V.Thummar\Desktop\Google Image Result for httpimage.slidesharecdn.comcommunication-powerpoint256595communication-powerpoint-8-728.jpgcb=1228723120 -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3" y="260350"/>
            <a:ext cx="86677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43200"/>
            <a:ext cx="7239000" cy="106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0070C0"/>
                </a:solidFill>
              </a:rPr>
              <a:t>Network concepts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68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E4005C"/>
                </a:solidFill>
              </a:rPr>
              <a:t/>
            </a:r>
            <a:br>
              <a:rPr lang="en-US" b="1" dirty="0" smtClean="0">
                <a:solidFill>
                  <a:srgbClr val="E4005C"/>
                </a:solidFill>
              </a:rPr>
            </a:br>
            <a:r>
              <a:rPr lang="en-US" b="1" dirty="0" smtClean="0">
                <a:solidFill>
                  <a:srgbClr val="E4005C"/>
                </a:solidFill>
              </a:rPr>
              <a:t>what is a Network?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network</a:t>
            </a:r>
            <a:r>
              <a:rPr lang="en-US" sz="2400" dirty="0" smtClean="0"/>
              <a:t>, in computing, is a group of two or more devices.</a:t>
            </a:r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r>
              <a:rPr lang="en-US" sz="2400" dirty="0" smtClean="0"/>
              <a:t>A </a:t>
            </a:r>
            <a:r>
              <a:rPr lang="en-US" sz="2400" b="1" dirty="0" smtClean="0"/>
              <a:t>network</a:t>
            </a:r>
            <a:r>
              <a:rPr lang="en-US" sz="2400" dirty="0" smtClean="0"/>
              <a:t> is a collection of computers, servers, mainframes, </a:t>
            </a:r>
            <a:r>
              <a:rPr lang="en-US" sz="2400" b="1" dirty="0" smtClean="0"/>
              <a:t>network</a:t>
            </a:r>
            <a:r>
              <a:rPr lang="en-US" sz="2400" dirty="0" smtClean="0"/>
              <a:t> devices, peripherals, or other devices connected to one another to allow the sharing of data. </a:t>
            </a:r>
          </a:p>
          <a:p>
            <a:endParaRPr lang="en-US" sz="2400" dirty="0" smtClean="0"/>
          </a:p>
          <a:p>
            <a:r>
              <a:rPr lang="en-US" sz="2400" dirty="0" smtClean="0"/>
              <a:t>An excellent example of a </a:t>
            </a:r>
            <a:r>
              <a:rPr lang="en-US" sz="2400" b="1" dirty="0" smtClean="0"/>
              <a:t>network</a:t>
            </a:r>
            <a:r>
              <a:rPr lang="en-US" sz="2400" dirty="0" smtClean="0"/>
              <a:t> is the Internet, which connects millions of people all over the world.</a:t>
            </a:r>
          </a:p>
          <a:p>
            <a:endParaRPr lang="en-US" sz="2400" dirty="0"/>
          </a:p>
        </p:txBody>
      </p:sp>
      <p:pic>
        <p:nvPicPr>
          <p:cNvPr id="4" name="Picture 3" descr="C:\Users\paras\Desktop\PrtScr 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291528"/>
            <a:ext cx="3352800" cy="2299873"/>
          </a:xfrm>
          <a:prstGeom prst="rect">
            <a:avLst/>
          </a:prstGeom>
          <a:noFill/>
        </p:spPr>
      </p:pic>
      <p:pic>
        <p:nvPicPr>
          <p:cNvPr id="5" name="Picture 2" descr="C:\Users\paras\Desktop\Google Image Result for httpwww.moderndata.comwp-contentuploads201604computer-network-services.png - Ope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26880"/>
            <a:ext cx="3886200" cy="2242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aras\Desktop\Google Image Result for httpsimage.slidesharecdn.comlan-141028090025-conversion-gate0295lan-man-wan-introduction-3-638.jpgcb=1414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660083" cy="601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are the different types of network technologies?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686800" cy="50752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Personal Area Network (PAN) ...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Local Area Network (LAN) ...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Wireless Local Area Network (WLAN) ...</a:t>
            </a:r>
          </a:p>
          <a:p>
            <a:r>
              <a:rPr lang="en-US" sz="2400" dirty="0" smtClean="0"/>
              <a:t>Campus Area Network (CAN) ...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Metropolitan Area Network (MAN) ...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Wide Area Network (WAN) ...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Storage-Area Network (SAN)</a:t>
            </a:r>
          </a:p>
          <a:p>
            <a:endParaRPr lang="en-US" sz="2400" dirty="0"/>
          </a:p>
        </p:txBody>
      </p:sp>
      <p:pic>
        <p:nvPicPr>
          <p:cNvPr id="6" name="Picture 2" descr="C:\Users\paras\Desktop\lan man wan - Google Search - Ope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581400"/>
            <a:ext cx="5029201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 of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Wired </a:t>
            </a:r>
            <a:r>
              <a:rPr lang="en-US" sz="2800" b="1" dirty="0" smtClean="0">
                <a:solidFill>
                  <a:srgbClr val="0070C0"/>
                </a:solidFill>
              </a:rPr>
              <a:t>technologies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Wireless </a:t>
            </a:r>
            <a:r>
              <a:rPr lang="en-US" sz="2800" b="1" dirty="0" smtClean="0">
                <a:solidFill>
                  <a:srgbClr val="00B0F0"/>
                </a:solidFill>
              </a:rPr>
              <a:t>technologies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Exotic</a:t>
            </a:r>
            <a:r>
              <a:rPr lang="en-US" sz="2800" smtClean="0">
                <a:solidFill>
                  <a:srgbClr val="7030A0"/>
                </a:solidFill>
              </a:rPr>
              <a:t> </a:t>
            </a:r>
            <a:r>
              <a:rPr lang="en-US" sz="2800" b="1" smtClean="0">
                <a:solidFill>
                  <a:srgbClr val="7030A0"/>
                </a:solidFill>
              </a:rPr>
              <a:t>technologies</a:t>
            </a:r>
            <a:r>
              <a:rPr lang="en-US" sz="2800" b="1" dirty="0" smtClean="0">
                <a:solidFill>
                  <a:srgbClr val="7030A0"/>
                </a:solidFill>
              </a:rPr>
              <a:t>-</a:t>
            </a:r>
            <a:endParaRPr lang="en-US" sz="2800" dirty="0" smtClean="0">
              <a:solidFill>
                <a:srgbClr val="7030A0"/>
              </a:solidFill>
            </a:endParaRPr>
          </a:p>
          <a:p>
            <a:pPr lvl="1"/>
            <a:r>
              <a:rPr lang="en-US" sz="2400" dirty="0" smtClean="0"/>
              <a:t>Free company information from Companies House including registered office address, filing history, accounts, annual return,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800" b="1" dirty="0" smtClean="0"/>
              <a:t>Network</a:t>
            </a:r>
            <a:r>
              <a:rPr lang="en-US" sz="2800" dirty="0" smtClean="0"/>
              <a:t> interfaces.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Repeaters and hubs.</a:t>
            </a:r>
          </a:p>
          <a:p>
            <a:r>
              <a:rPr lang="en-US" sz="2800" dirty="0" smtClean="0"/>
              <a:t>Bridges.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Switches.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Routers.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239000" cy="106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7030A0"/>
                </a:solidFill>
              </a:rPr>
              <a:t>Network model</a:t>
            </a:r>
            <a:endParaRPr lang="en-US" sz="6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867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Network model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-peer – to – peer</a:t>
            </a:r>
          </a:p>
          <a:p>
            <a:pPr lvl="2"/>
            <a:r>
              <a:rPr lang="en-US" dirty="0" smtClean="0"/>
              <a:t>a </a:t>
            </a:r>
            <a:r>
              <a:rPr lang="en-US" b="1" dirty="0" smtClean="0"/>
              <a:t>peer-to-peer</a:t>
            </a:r>
            <a:r>
              <a:rPr lang="en-US" dirty="0" smtClean="0"/>
              <a:t> (</a:t>
            </a:r>
            <a:r>
              <a:rPr lang="en-US" b="1" dirty="0" smtClean="0"/>
              <a:t>P2P</a:t>
            </a:r>
            <a:r>
              <a:rPr lang="en-US" dirty="0" smtClean="0"/>
              <a:t>) </a:t>
            </a:r>
            <a:r>
              <a:rPr lang="en-US" b="1" dirty="0" smtClean="0"/>
              <a:t>network</a:t>
            </a:r>
            <a:r>
              <a:rPr lang="en-US" dirty="0" smtClean="0"/>
              <a:t> is created when </a:t>
            </a:r>
            <a:r>
              <a:rPr lang="en-US" u="sng" dirty="0" smtClean="0"/>
              <a:t>two or more PCs are connected and share resources </a:t>
            </a:r>
            <a:r>
              <a:rPr lang="en-US" dirty="0" smtClean="0"/>
              <a:t>without going through a separate server computer. A </a:t>
            </a:r>
            <a:r>
              <a:rPr lang="en-US" b="1" dirty="0" smtClean="0"/>
              <a:t>P2P network</a:t>
            </a:r>
            <a:r>
              <a:rPr lang="en-US" dirty="0" smtClean="0"/>
              <a:t> can be an ad hoc connection—a couple of computers connected via a Universal Serial Bus to transfer files.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-client – server</a:t>
            </a:r>
          </a:p>
          <a:p>
            <a:pPr lvl="2"/>
            <a:r>
              <a:rPr lang="en-US" dirty="0" smtClean="0"/>
              <a:t>A computer </a:t>
            </a:r>
            <a:r>
              <a:rPr lang="en-US" b="1" dirty="0" smtClean="0"/>
              <a:t>network</a:t>
            </a:r>
            <a:r>
              <a:rPr lang="en-US" dirty="0" smtClean="0"/>
              <a:t> in which </a:t>
            </a:r>
            <a:r>
              <a:rPr lang="en-US" u="sng" dirty="0" smtClean="0"/>
              <a:t>one centralized, powerful computer </a:t>
            </a:r>
            <a:r>
              <a:rPr lang="en-US" dirty="0" smtClean="0"/>
              <a:t>(called the </a:t>
            </a:r>
            <a:r>
              <a:rPr lang="en-US" b="1" dirty="0" smtClean="0"/>
              <a:t>server</a:t>
            </a:r>
            <a:r>
              <a:rPr lang="en-US" dirty="0" smtClean="0"/>
              <a:t> ) is a hub to which many less powerful personal computers or workstations (called clients ) are connected. 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694</TotalTime>
  <Words>282</Words>
  <Application>Microsoft Office PowerPoint</Application>
  <PresentationFormat>On-screen Show (4:3)</PresentationFormat>
  <Paragraphs>117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Trek</vt:lpstr>
      <vt:lpstr>Ch-1</vt:lpstr>
      <vt:lpstr>Slide 2</vt:lpstr>
      <vt:lpstr>Slide 3</vt:lpstr>
      <vt:lpstr> what is a Network? </vt:lpstr>
      <vt:lpstr>Slide 5</vt:lpstr>
      <vt:lpstr> What are the different types of network technologies? </vt:lpstr>
      <vt:lpstr>Use of network</vt:lpstr>
      <vt:lpstr>Slide 8</vt:lpstr>
      <vt:lpstr>Network model</vt:lpstr>
      <vt:lpstr>-peer – to – peer -client – server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What is a topology ?</vt:lpstr>
      <vt:lpstr>Slide 19</vt:lpstr>
      <vt:lpstr>Slide 20</vt:lpstr>
      <vt:lpstr>Slide 21</vt:lpstr>
      <vt:lpstr>Ethernet networks  topology</vt:lpstr>
      <vt:lpstr>Cddi topologies</vt:lpstr>
      <vt:lpstr>Fddi topologies</vt:lpstr>
      <vt:lpstr>Communication Methods</vt:lpstr>
      <vt:lpstr>  Unicast, Broadcast  and Multicast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P.V.Thummar</dc:creator>
  <cp:lastModifiedBy>india</cp:lastModifiedBy>
  <cp:revision>179</cp:revision>
  <dcterms:created xsi:type="dcterms:W3CDTF">2006-08-16T00:00:00Z</dcterms:created>
  <dcterms:modified xsi:type="dcterms:W3CDTF">2021-02-05T05:07:20Z</dcterms:modified>
</cp:coreProperties>
</file>