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8" r:id="rId4"/>
    <p:sldId id="259" r:id="rId5"/>
    <p:sldId id="260" r:id="rId6"/>
    <p:sldId id="280" r:id="rId7"/>
    <p:sldId id="284" r:id="rId8"/>
    <p:sldId id="261" r:id="rId9"/>
    <p:sldId id="262" r:id="rId10"/>
    <p:sldId id="285" r:id="rId11"/>
    <p:sldId id="263" r:id="rId12"/>
    <p:sldId id="264" r:id="rId13"/>
    <p:sldId id="265" r:id="rId14"/>
    <p:sldId id="266" r:id="rId15"/>
    <p:sldId id="267" r:id="rId16"/>
    <p:sldId id="268" r:id="rId17"/>
    <p:sldId id="269" r:id="rId18"/>
    <p:sldId id="270" r:id="rId19"/>
    <p:sldId id="272" r:id="rId20"/>
    <p:sldId id="271" r:id="rId21"/>
    <p:sldId id="274" r:id="rId22"/>
    <p:sldId id="273" r:id="rId23"/>
    <p:sldId id="275" r:id="rId24"/>
    <p:sldId id="276" r:id="rId25"/>
    <p:sldId id="281" r:id="rId26"/>
    <p:sldId id="282" r:id="rId27"/>
    <p:sldId id="283" r:id="rId28"/>
    <p:sldId id="277" r:id="rId29"/>
    <p:sldId id="278" r:id="rId30"/>
    <p:sldId id="27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86" autoAdjust="0"/>
    <p:restoredTop sz="94660"/>
  </p:normalViewPr>
  <p:slideViewPr>
    <p:cSldViewPr snapToGrid="0">
      <p:cViewPr varScale="1">
        <p:scale>
          <a:sx n="55" d="100"/>
          <a:sy n="55" d="100"/>
        </p:scale>
        <p:origin x="972"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D3D47A-2293-4C00-8EA0-C3FB8F62D6C6}" type="datetimeFigureOut">
              <a:rPr lang="en-IN" smtClean="0"/>
              <a:t>21-04-2023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11E436-1D37-45E5-B84B-F1E0312DFC40}" type="slidenum">
              <a:rPr lang="en-IN" smtClean="0"/>
              <a:t>‹#›</a:t>
            </a:fld>
            <a:endParaRPr lang="en-IN"/>
          </a:p>
        </p:txBody>
      </p:sp>
    </p:spTree>
    <p:extLst>
      <p:ext uri="{BB962C8B-B14F-4D97-AF65-F5344CB8AC3E}">
        <p14:creationId xmlns:p14="http://schemas.microsoft.com/office/powerpoint/2010/main" val="30314180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F11E436-1D37-45E5-B84B-F1E0312DFC40}" type="slidenum">
              <a:rPr lang="en-IN" smtClean="0"/>
              <a:t>8</a:t>
            </a:fld>
            <a:endParaRPr lang="en-IN"/>
          </a:p>
        </p:txBody>
      </p:sp>
    </p:spTree>
    <p:extLst>
      <p:ext uri="{BB962C8B-B14F-4D97-AF65-F5344CB8AC3E}">
        <p14:creationId xmlns:p14="http://schemas.microsoft.com/office/powerpoint/2010/main" val="2458272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CE36921-2017-4531-9D22-C7746DD9EA7E}" type="datetimeFigureOut">
              <a:rPr lang="en-IN" smtClean="0"/>
              <a:t>21-04-2023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06E995-1CC4-48A8-BC07-40CCA6223DA5}" type="slidenum">
              <a:rPr lang="en-IN" smtClean="0"/>
              <a:t>‹#›</a:t>
            </a:fld>
            <a:endParaRPr lang="en-IN"/>
          </a:p>
        </p:txBody>
      </p:sp>
    </p:spTree>
    <p:extLst>
      <p:ext uri="{BB962C8B-B14F-4D97-AF65-F5344CB8AC3E}">
        <p14:creationId xmlns:p14="http://schemas.microsoft.com/office/powerpoint/2010/main" val="3126794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CE36921-2017-4531-9D22-C7746DD9EA7E}" type="datetimeFigureOut">
              <a:rPr lang="en-IN" smtClean="0"/>
              <a:t>21-04-2023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06E995-1CC4-48A8-BC07-40CCA6223DA5}" type="slidenum">
              <a:rPr lang="en-IN" smtClean="0"/>
              <a:t>‹#›</a:t>
            </a:fld>
            <a:endParaRPr lang="en-IN"/>
          </a:p>
        </p:txBody>
      </p:sp>
    </p:spTree>
    <p:extLst>
      <p:ext uri="{BB962C8B-B14F-4D97-AF65-F5344CB8AC3E}">
        <p14:creationId xmlns:p14="http://schemas.microsoft.com/office/powerpoint/2010/main" val="118362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CE36921-2017-4531-9D22-C7746DD9EA7E}" type="datetimeFigureOut">
              <a:rPr lang="en-IN" smtClean="0"/>
              <a:t>21-04-2023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06E995-1CC4-48A8-BC07-40CCA6223DA5}" type="slidenum">
              <a:rPr lang="en-IN" smtClean="0"/>
              <a:t>‹#›</a:t>
            </a:fld>
            <a:endParaRPr lang="en-IN"/>
          </a:p>
        </p:txBody>
      </p:sp>
    </p:spTree>
    <p:extLst>
      <p:ext uri="{BB962C8B-B14F-4D97-AF65-F5344CB8AC3E}">
        <p14:creationId xmlns:p14="http://schemas.microsoft.com/office/powerpoint/2010/main" val="1725746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CE36921-2017-4531-9D22-C7746DD9EA7E}" type="datetimeFigureOut">
              <a:rPr lang="en-IN" smtClean="0"/>
              <a:t>21-04-2023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06E995-1CC4-48A8-BC07-40CCA6223DA5}" type="slidenum">
              <a:rPr lang="en-IN" smtClean="0"/>
              <a:t>‹#›</a:t>
            </a:fld>
            <a:endParaRPr lang="en-IN"/>
          </a:p>
        </p:txBody>
      </p:sp>
    </p:spTree>
    <p:extLst>
      <p:ext uri="{BB962C8B-B14F-4D97-AF65-F5344CB8AC3E}">
        <p14:creationId xmlns:p14="http://schemas.microsoft.com/office/powerpoint/2010/main" val="1607170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E36921-2017-4531-9D22-C7746DD9EA7E}" type="datetimeFigureOut">
              <a:rPr lang="en-IN" smtClean="0"/>
              <a:t>21-04-2023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06E995-1CC4-48A8-BC07-40CCA6223DA5}" type="slidenum">
              <a:rPr lang="en-IN" smtClean="0"/>
              <a:t>‹#›</a:t>
            </a:fld>
            <a:endParaRPr lang="en-IN"/>
          </a:p>
        </p:txBody>
      </p:sp>
    </p:spTree>
    <p:extLst>
      <p:ext uri="{BB962C8B-B14F-4D97-AF65-F5344CB8AC3E}">
        <p14:creationId xmlns:p14="http://schemas.microsoft.com/office/powerpoint/2010/main" val="3201217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CE36921-2017-4531-9D22-C7746DD9EA7E}" type="datetimeFigureOut">
              <a:rPr lang="en-IN" smtClean="0"/>
              <a:t>21-04-2023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06E995-1CC4-48A8-BC07-40CCA6223DA5}" type="slidenum">
              <a:rPr lang="en-IN" smtClean="0"/>
              <a:t>‹#›</a:t>
            </a:fld>
            <a:endParaRPr lang="en-IN"/>
          </a:p>
        </p:txBody>
      </p:sp>
    </p:spTree>
    <p:extLst>
      <p:ext uri="{BB962C8B-B14F-4D97-AF65-F5344CB8AC3E}">
        <p14:creationId xmlns:p14="http://schemas.microsoft.com/office/powerpoint/2010/main" val="428329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0CE36921-2017-4531-9D22-C7746DD9EA7E}" type="datetimeFigureOut">
              <a:rPr lang="en-IN" smtClean="0"/>
              <a:t>21-04-2023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06E995-1CC4-48A8-BC07-40CCA6223DA5}" type="slidenum">
              <a:rPr lang="en-IN" smtClean="0"/>
              <a:t>‹#›</a:t>
            </a:fld>
            <a:endParaRPr lang="en-IN"/>
          </a:p>
        </p:txBody>
      </p:sp>
    </p:spTree>
    <p:extLst>
      <p:ext uri="{BB962C8B-B14F-4D97-AF65-F5344CB8AC3E}">
        <p14:creationId xmlns:p14="http://schemas.microsoft.com/office/powerpoint/2010/main" val="4240487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CE36921-2017-4531-9D22-C7746DD9EA7E}" type="datetimeFigureOut">
              <a:rPr lang="en-IN" smtClean="0"/>
              <a:t>21-04-2023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06E995-1CC4-48A8-BC07-40CCA6223DA5}" type="slidenum">
              <a:rPr lang="en-IN" smtClean="0"/>
              <a:t>‹#›</a:t>
            </a:fld>
            <a:endParaRPr lang="en-IN"/>
          </a:p>
        </p:txBody>
      </p:sp>
    </p:spTree>
    <p:extLst>
      <p:ext uri="{BB962C8B-B14F-4D97-AF65-F5344CB8AC3E}">
        <p14:creationId xmlns:p14="http://schemas.microsoft.com/office/powerpoint/2010/main" val="1004244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E36921-2017-4531-9D22-C7746DD9EA7E}" type="datetimeFigureOut">
              <a:rPr lang="en-IN" smtClean="0"/>
              <a:t>21-04-2023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D06E995-1CC4-48A8-BC07-40CCA6223DA5}" type="slidenum">
              <a:rPr lang="en-IN" smtClean="0"/>
              <a:t>‹#›</a:t>
            </a:fld>
            <a:endParaRPr lang="en-IN"/>
          </a:p>
        </p:txBody>
      </p:sp>
    </p:spTree>
    <p:extLst>
      <p:ext uri="{BB962C8B-B14F-4D97-AF65-F5344CB8AC3E}">
        <p14:creationId xmlns:p14="http://schemas.microsoft.com/office/powerpoint/2010/main" val="3342010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E36921-2017-4531-9D22-C7746DD9EA7E}" type="datetimeFigureOut">
              <a:rPr lang="en-IN" smtClean="0"/>
              <a:t>21-04-2023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06E995-1CC4-48A8-BC07-40CCA6223DA5}" type="slidenum">
              <a:rPr lang="en-IN" smtClean="0"/>
              <a:t>‹#›</a:t>
            </a:fld>
            <a:endParaRPr lang="en-IN"/>
          </a:p>
        </p:txBody>
      </p:sp>
    </p:spTree>
    <p:extLst>
      <p:ext uri="{BB962C8B-B14F-4D97-AF65-F5344CB8AC3E}">
        <p14:creationId xmlns:p14="http://schemas.microsoft.com/office/powerpoint/2010/main" val="2383267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E36921-2017-4531-9D22-C7746DD9EA7E}" type="datetimeFigureOut">
              <a:rPr lang="en-IN" smtClean="0"/>
              <a:t>21-04-2023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06E995-1CC4-48A8-BC07-40CCA6223DA5}" type="slidenum">
              <a:rPr lang="en-IN" smtClean="0"/>
              <a:t>‹#›</a:t>
            </a:fld>
            <a:endParaRPr lang="en-IN"/>
          </a:p>
        </p:txBody>
      </p:sp>
    </p:spTree>
    <p:extLst>
      <p:ext uri="{BB962C8B-B14F-4D97-AF65-F5344CB8AC3E}">
        <p14:creationId xmlns:p14="http://schemas.microsoft.com/office/powerpoint/2010/main" val="3837967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E36921-2017-4531-9D22-C7746DD9EA7E}" type="datetimeFigureOut">
              <a:rPr lang="en-IN" smtClean="0"/>
              <a:t>21-04-2023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06E995-1CC4-48A8-BC07-40CCA6223DA5}" type="slidenum">
              <a:rPr lang="en-IN" smtClean="0"/>
              <a:t>‹#›</a:t>
            </a:fld>
            <a:endParaRPr lang="en-IN"/>
          </a:p>
        </p:txBody>
      </p:sp>
    </p:spTree>
    <p:extLst>
      <p:ext uri="{BB962C8B-B14F-4D97-AF65-F5344CB8AC3E}">
        <p14:creationId xmlns:p14="http://schemas.microsoft.com/office/powerpoint/2010/main" val="9035752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fi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jfi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jfi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fi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jfi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jfi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jfi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jfi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8.jf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jfi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0.jfi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1.jfi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2.jfi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3.jfi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jfi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jfi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146617"/>
          </a:xfrm>
        </p:spPr>
        <p:txBody>
          <a:bodyPr>
            <a:normAutofit fontScale="90000"/>
          </a:bodyPr>
          <a:lstStyle/>
          <a:p>
            <a:r>
              <a:rPr lang="en-US" sz="2000" b="1" dirty="0" err="1">
                <a:latin typeface="Times New Roman" panose="02020603050405020304" pitchFamily="18" charset="0"/>
                <a:cs typeface="Times New Roman" panose="02020603050405020304" pitchFamily="18" charset="0"/>
              </a:rPr>
              <a:t>Visvesvaraya</a:t>
            </a:r>
            <a:r>
              <a:rPr lang="en-US" sz="2000" b="1" dirty="0">
                <a:latin typeface="Times New Roman" panose="02020603050405020304" pitchFamily="18" charset="0"/>
                <a:cs typeface="Times New Roman" panose="02020603050405020304" pitchFamily="18" charset="0"/>
              </a:rPr>
              <a:t> Technological University</a:t>
            </a:r>
            <a:r>
              <a:rPr lang="en-IN"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Belagavi</a:t>
            </a:r>
            <a:r>
              <a:rPr lang="en-US" sz="2000" b="1" dirty="0">
                <a:latin typeface="Times New Roman" panose="02020603050405020304" pitchFamily="18" charset="0"/>
                <a:cs typeface="Times New Roman" panose="02020603050405020304" pitchFamily="18" charset="0"/>
              </a:rPr>
              <a:t>, Karnataka</a:t>
            </a:r>
            <a:br>
              <a:rPr lang="en-US" sz="2400" b="1" dirty="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Jawaharlal Nehru New</a:t>
            </a:r>
            <a:r>
              <a:rPr lang="en-US" sz="2400" b="1" dirty="0">
                <a:latin typeface="Times New Roman" panose="02020603050405020304" pitchFamily="18" charset="0"/>
                <a:cs typeface="Times New Roman" panose="02020603050405020304" pitchFamily="18" charset="0"/>
              </a:rPr>
              <a:t> College of Engineering</a:t>
            </a:r>
            <a:r>
              <a:rPr lang="en-IN"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Shivamogga</a:t>
            </a:r>
            <a:r>
              <a:rPr lang="en-US" sz="2400" b="1" dirty="0">
                <a:latin typeface="Times New Roman" panose="02020603050405020304" pitchFamily="18" charset="0"/>
                <a:cs typeface="Times New Roman" panose="02020603050405020304" pitchFamily="18" charset="0"/>
              </a:rPr>
              <a:t> - 577204</a:t>
            </a:r>
            <a:br>
              <a:rPr lang="en-IN" sz="2400" b="1" dirty="0">
                <a:latin typeface="Times New Roman" panose="02020603050405020304" pitchFamily="18" charset="0"/>
                <a:cs typeface="Times New Roman" panose="02020603050405020304" pitchFamily="18" charset="0"/>
              </a:rPr>
            </a:br>
            <a:r>
              <a:rPr lang="en-US" sz="3100" b="1" dirty="0">
                <a:latin typeface="Times New Roman" panose="02020603050405020304" pitchFamily="18" charset="0"/>
                <a:cs typeface="Times New Roman" panose="02020603050405020304" pitchFamily="18" charset="0"/>
              </a:rPr>
              <a:t>Department of Computer Science &amp; Engineering</a:t>
            </a: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A DBMS MINI- PROJECT</a:t>
            </a:r>
            <a:br>
              <a:rPr lang="en-IN" sz="2400"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ON</a:t>
            </a:r>
            <a:br>
              <a:rPr lang="en-IN"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br>
              <a:rPr lang="en-IN" sz="2400"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a:t>
            </a:r>
            <a:r>
              <a:rPr lang="en-US" sz="2700" b="1" dirty="0">
                <a:latin typeface="Times New Roman" panose="02020603050405020304" pitchFamily="18" charset="0"/>
                <a:cs typeface="Times New Roman" panose="02020603050405020304" pitchFamily="18" charset="0"/>
              </a:rPr>
              <a:t>RESTAURANT DATABASE MANAGEMENT SYSTEM</a:t>
            </a:r>
            <a:r>
              <a:rPr lang="en-US" sz="2400" b="1" dirty="0">
                <a:latin typeface="Times New Roman" panose="02020603050405020304" pitchFamily="18" charset="0"/>
                <a:cs typeface="Times New Roman" panose="02020603050405020304" pitchFamily="18" charset="0"/>
              </a:rPr>
              <a:t>”</a:t>
            </a: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endParaRPr lang="en-IN"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2687638"/>
            <a:ext cx="9144000" cy="1655762"/>
          </a:xfrm>
        </p:spPr>
        <p:txBody>
          <a:bodyPr/>
          <a:lstStyle/>
          <a:p>
            <a:r>
              <a:rPr lang="en-US" b="1" dirty="0">
                <a:latin typeface="Times New Roman" panose="02020603050405020304" pitchFamily="18" charset="0"/>
                <a:cs typeface="Times New Roman" panose="02020603050405020304" pitchFamily="18" charset="0"/>
              </a:rPr>
              <a:t>Submitted by</a:t>
            </a:r>
            <a:endParaRPr lang="en-IN"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Name	                                        USN</a:t>
            </a:r>
            <a:endParaRPr lang="en-IN" dirty="0">
              <a:latin typeface="Times New Roman" panose="02020603050405020304" pitchFamily="18" charset="0"/>
              <a:cs typeface="Times New Roman" panose="02020603050405020304"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379855959"/>
              </p:ext>
            </p:extLst>
          </p:nvPr>
        </p:nvGraphicFramePr>
        <p:xfrm>
          <a:off x="2032000" y="5085926"/>
          <a:ext cx="8128000" cy="1559560"/>
        </p:xfrm>
        <a:graphic>
          <a:graphicData uri="http://schemas.openxmlformats.org/drawingml/2006/table">
            <a:tbl>
              <a:tblPr firstRow="1" bandRow="1">
                <a:tableStyleId>{2D5ABB26-0587-4C30-8999-92F81FD0307C}</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40">
                <a:tc gridSpan="2">
                  <a:txBody>
                    <a:bodyPr/>
                    <a:lstStyle/>
                    <a:p>
                      <a:pPr algn="ctr"/>
                      <a:r>
                        <a:rPr lang="en-US" sz="1800" b="1" kern="1200" dirty="0">
                          <a:solidFill>
                            <a:schemeClr val="tx1"/>
                          </a:solidFill>
                          <a:effectLst/>
                          <a:latin typeface="Times New Roman" panose="02020603050405020304" pitchFamily="18" charset="0"/>
                          <a:ea typeface="+mn-ea"/>
                          <a:cs typeface="Times New Roman" panose="02020603050405020304" pitchFamily="18" charset="0"/>
                        </a:rPr>
                        <a:t>Under the guidance of</a:t>
                      </a:r>
                      <a:endParaRPr lang="en-IN" dirty="0">
                        <a:latin typeface="Times New Roman" panose="02020603050405020304" pitchFamily="18" charset="0"/>
                        <a:cs typeface="Times New Roman" panose="02020603050405020304" pitchFamily="18" charset="0"/>
                      </a:endParaRPr>
                    </a:p>
                  </a:txBody>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pPr algn="ctr"/>
                      <a:r>
                        <a:rPr lang="en-US" sz="1800" b="1" kern="1200" dirty="0">
                          <a:solidFill>
                            <a:schemeClr val="tx1"/>
                          </a:solidFill>
                          <a:effectLst/>
                          <a:latin typeface="Times New Roman" panose="02020603050405020304" pitchFamily="18" charset="0"/>
                          <a:ea typeface="+mn-ea"/>
                          <a:cs typeface="Times New Roman" panose="02020603050405020304" pitchFamily="18" charset="0"/>
                        </a:rPr>
                        <a:t>Mrs. </a:t>
                      </a:r>
                      <a:r>
                        <a:rPr lang="en-US" sz="1800" b="1" kern="1200" dirty="0" err="1">
                          <a:solidFill>
                            <a:schemeClr val="tx1"/>
                          </a:solidFill>
                          <a:effectLst/>
                          <a:latin typeface="Times New Roman" panose="02020603050405020304" pitchFamily="18" charset="0"/>
                          <a:ea typeface="+mn-ea"/>
                          <a:cs typeface="Times New Roman" panose="02020603050405020304" pitchFamily="18" charset="0"/>
                        </a:rPr>
                        <a:t>Sowmya</a:t>
                      </a:r>
                      <a:r>
                        <a:rPr lang="en-US" sz="1800" b="1" kern="1200" dirty="0">
                          <a:solidFill>
                            <a:schemeClr val="tx1"/>
                          </a:solidFill>
                          <a:effectLst/>
                          <a:latin typeface="Times New Roman" panose="02020603050405020304" pitchFamily="18" charset="0"/>
                          <a:ea typeface="+mn-ea"/>
                          <a:cs typeface="Times New Roman" panose="02020603050405020304" pitchFamily="18" charset="0"/>
                        </a:rPr>
                        <a:t> D. </a:t>
                      </a:r>
                      <a:r>
                        <a:rPr lang="en-US" sz="1800" kern="1200" baseline="-25000" dirty="0" err="1">
                          <a:solidFill>
                            <a:schemeClr val="tx1"/>
                          </a:solidFill>
                          <a:effectLst/>
                          <a:latin typeface="Times New Roman" panose="02020603050405020304" pitchFamily="18" charset="0"/>
                          <a:ea typeface="+mn-ea"/>
                          <a:cs typeface="Times New Roman" panose="02020603050405020304" pitchFamily="18" charset="0"/>
                        </a:rPr>
                        <a:t>M.Tech</a:t>
                      </a:r>
                      <a:r>
                        <a:rPr lang="en-US" sz="1800" kern="1200" baseline="-25000" dirty="0">
                          <a:solidFill>
                            <a:schemeClr val="tx1"/>
                          </a:solidFill>
                          <a:effectLst/>
                          <a:latin typeface="Times New Roman" panose="02020603050405020304" pitchFamily="18" charset="0"/>
                          <a:ea typeface="+mn-ea"/>
                          <a:cs typeface="Times New Roman" panose="02020603050405020304" pitchFamily="18" charset="0"/>
                        </a:rPr>
                        <a:t>, (</a:t>
                      </a:r>
                      <a:r>
                        <a:rPr lang="en-US" sz="1800" kern="1200" baseline="-25000" dirty="0" err="1">
                          <a:solidFill>
                            <a:schemeClr val="tx1"/>
                          </a:solidFill>
                          <a:effectLst/>
                          <a:latin typeface="Times New Roman" panose="02020603050405020304" pitchFamily="18" charset="0"/>
                          <a:ea typeface="+mn-ea"/>
                          <a:cs typeface="Times New Roman" panose="02020603050405020304" pitchFamily="18" charset="0"/>
                        </a:rPr>
                        <a:t>Ph.D</a:t>
                      </a:r>
                      <a:r>
                        <a:rPr lang="en-US" sz="1800" kern="1200" baseline="-25000" dirty="0">
                          <a:solidFill>
                            <a:schemeClr val="tx1"/>
                          </a:solidFill>
                          <a:effectLst/>
                          <a:latin typeface="Times New Roman" panose="02020603050405020304" pitchFamily="18" charset="0"/>
                          <a:ea typeface="+mn-ea"/>
                          <a:cs typeface="Times New Roman" panose="02020603050405020304" pitchFamily="18" charset="0"/>
                        </a:rPr>
                        <a:t>)</a:t>
                      </a:r>
                      <a:endParaRPr lang="en-IN" sz="1800" kern="1200" dirty="0">
                        <a:solidFill>
                          <a:schemeClr val="tx1"/>
                        </a:solidFill>
                        <a:effectLst/>
                        <a:latin typeface="Times New Roman" panose="02020603050405020304" pitchFamily="18" charset="0"/>
                        <a:ea typeface="+mn-ea"/>
                        <a:cs typeface="Times New Roman" panose="02020603050405020304" pitchFamily="18" charset="0"/>
                      </a:endParaRPr>
                    </a:p>
                    <a:p>
                      <a:pPr algn="ctr"/>
                      <a:r>
                        <a:rPr lang="en-US" sz="1800" kern="1200" dirty="0">
                          <a:solidFill>
                            <a:schemeClr val="tx1"/>
                          </a:solidFill>
                          <a:effectLst/>
                          <a:latin typeface="Times New Roman" panose="02020603050405020304" pitchFamily="18" charset="0"/>
                          <a:ea typeface="+mn-ea"/>
                          <a:cs typeface="Times New Roman" panose="02020603050405020304" pitchFamily="18" charset="0"/>
                        </a:rPr>
                        <a:t>Asst. Professor, Dept. of CS&amp;E,</a:t>
                      </a:r>
                      <a:endParaRPr lang="en-IN" sz="1800" kern="1200" dirty="0">
                        <a:solidFill>
                          <a:schemeClr val="tx1"/>
                        </a:solidFill>
                        <a:effectLst/>
                        <a:latin typeface="Times New Roman" panose="02020603050405020304" pitchFamily="18" charset="0"/>
                        <a:ea typeface="+mn-ea"/>
                        <a:cs typeface="Times New Roman" panose="02020603050405020304" pitchFamily="18" charset="0"/>
                      </a:endParaRPr>
                    </a:p>
                    <a:p>
                      <a:pPr algn="ctr"/>
                      <a:r>
                        <a:rPr lang="en-US" sz="1800" kern="1200" dirty="0">
                          <a:solidFill>
                            <a:schemeClr val="tx1"/>
                          </a:solidFill>
                          <a:effectLst/>
                          <a:latin typeface="Times New Roman" panose="02020603050405020304" pitchFamily="18" charset="0"/>
                          <a:ea typeface="+mn-ea"/>
                          <a:cs typeface="Times New Roman" panose="02020603050405020304" pitchFamily="18" charset="0"/>
                        </a:rPr>
                        <a:t>JNNCE, </a:t>
                      </a:r>
                      <a:r>
                        <a:rPr lang="en-US" sz="1800" kern="1200" dirty="0" err="1">
                          <a:solidFill>
                            <a:schemeClr val="tx1"/>
                          </a:solidFill>
                          <a:effectLst/>
                          <a:latin typeface="Times New Roman" panose="02020603050405020304" pitchFamily="18" charset="0"/>
                          <a:ea typeface="+mn-ea"/>
                          <a:cs typeface="Times New Roman" panose="02020603050405020304" pitchFamily="18" charset="0"/>
                        </a:rPr>
                        <a:t>Shivamogga</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sz="1800" b="1" kern="1200" dirty="0">
                          <a:solidFill>
                            <a:schemeClr val="tx1"/>
                          </a:solidFill>
                          <a:effectLst/>
                          <a:latin typeface="Times New Roman" panose="02020603050405020304" pitchFamily="18" charset="0"/>
                          <a:ea typeface="+mn-ea"/>
                          <a:cs typeface="Times New Roman" panose="02020603050405020304" pitchFamily="18" charset="0"/>
                        </a:rPr>
                        <a:t>Mr. Mallesh Kumar K S </a:t>
                      </a:r>
                      <a:r>
                        <a:rPr lang="en-US" sz="1800" kern="1200" baseline="-25000" dirty="0">
                          <a:solidFill>
                            <a:schemeClr val="tx1"/>
                          </a:solidFill>
                          <a:effectLst/>
                          <a:latin typeface="Times New Roman" panose="02020603050405020304" pitchFamily="18" charset="0"/>
                          <a:ea typeface="+mn-ea"/>
                          <a:cs typeface="Times New Roman" panose="02020603050405020304" pitchFamily="18" charset="0"/>
                        </a:rPr>
                        <a:t>B.E, </a:t>
                      </a:r>
                      <a:r>
                        <a:rPr lang="en-US" sz="1800" kern="1200" baseline="-25000" dirty="0" err="1">
                          <a:solidFill>
                            <a:schemeClr val="tx1"/>
                          </a:solidFill>
                          <a:effectLst/>
                          <a:latin typeface="Times New Roman" panose="02020603050405020304" pitchFamily="18" charset="0"/>
                          <a:ea typeface="+mn-ea"/>
                          <a:cs typeface="Times New Roman" panose="02020603050405020304" pitchFamily="18" charset="0"/>
                        </a:rPr>
                        <a:t>M.Tech</a:t>
                      </a:r>
                      <a:endParaRPr lang="en-IN" sz="1800" kern="1200" dirty="0">
                        <a:solidFill>
                          <a:schemeClr val="tx1"/>
                        </a:solidFill>
                        <a:effectLst/>
                        <a:latin typeface="Times New Roman" panose="02020603050405020304" pitchFamily="18" charset="0"/>
                        <a:ea typeface="+mn-ea"/>
                        <a:cs typeface="Times New Roman" panose="02020603050405020304" pitchFamily="18" charset="0"/>
                      </a:endParaRPr>
                    </a:p>
                    <a:p>
                      <a:pPr algn="ctr"/>
                      <a:r>
                        <a:rPr lang="en-US" sz="1800" kern="1200" dirty="0">
                          <a:solidFill>
                            <a:schemeClr val="tx1"/>
                          </a:solidFill>
                          <a:effectLst/>
                          <a:latin typeface="Times New Roman" panose="02020603050405020304" pitchFamily="18" charset="0"/>
                          <a:ea typeface="+mn-ea"/>
                          <a:cs typeface="Times New Roman" panose="02020603050405020304" pitchFamily="18" charset="0"/>
                        </a:rPr>
                        <a:t>Project Manager</a:t>
                      </a:r>
                      <a:endParaRPr lang="en-IN" sz="1800" kern="1200" dirty="0">
                        <a:solidFill>
                          <a:schemeClr val="tx1"/>
                        </a:solidFill>
                        <a:effectLst/>
                        <a:latin typeface="Times New Roman" panose="02020603050405020304" pitchFamily="18" charset="0"/>
                        <a:ea typeface="+mn-ea"/>
                        <a:cs typeface="Times New Roman" panose="02020603050405020304" pitchFamily="18" charset="0"/>
                      </a:endParaRPr>
                    </a:p>
                    <a:p>
                      <a:pPr algn="ctr"/>
                      <a:r>
                        <a:rPr lang="en-US" sz="1800" kern="1200" dirty="0">
                          <a:solidFill>
                            <a:schemeClr val="tx1"/>
                          </a:solidFill>
                          <a:effectLst/>
                          <a:latin typeface="Times New Roman" panose="02020603050405020304" pitchFamily="18" charset="0"/>
                          <a:ea typeface="+mn-ea"/>
                          <a:cs typeface="Times New Roman" panose="02020603050405020304" pitchFamily="18" charset="0"/>
                        </a:rPr>
                        <a:t>Centre for Innovation &amp; Entrepreneurship</a:t>
                      </a:r>
                      <a:endParaRPr lang="en-IN" sz="1800" kern="1200" dirty="0">
                        <a:solidFill>
                          <a:schemeClr val="tx1"/>
                        </a:solidFill>
                        <a:effectLst/>
                        <a:latin typeface="Times New Roman" panose="02020603050405020304" pitchFamily="18" charset="0"/>
                        <a:ea typeface="+mn-ea"/>
                        <a:cs typeface="Times New Roman" panose="02020603050405020304" pitchFamily="18" charset="0"/>
                      </a:endParaRPr>
                    </a:p>
                    <a:p>
                      <a:pPr algn="ctr"/>
                      <a:r>
                        <a:rPr lang="en-US" sz="1800" kern="1200" dirty="0">
                          <a:solidFill>
                            <a:schemeClr val="tx1"/>
                          </a:solidFill>
                          <a:effectLst/>
                          <a:latin typeface="Times New Roman" panose="02020603050405020304" pitchFamily="18" charset="0"/>
                          <a:ea typeface="+mn-ea"/>
                          <a:cs typeface="Times New Roman" panose="02020603050405020304" pitchFamily="18" charset="0"/>
                        </a:rPr>
                        <a:t>JNNCE, </a:t>
                      </a:r>
                      <a:r>
                        <a:rPr lang="en-US" sz="1800" kern="1200" dirty="0" err="1">
                          <a:solidFill>
                            <a:schemeClr val="tx1"/>
                          </a:solidFill>
                          <a:effectLst/>
                          <a:latin typeface="Times New Roman" panose="02020603050405020304" pitchFamily="18" charset="0"/>
                          <a:ea typeface="+mn-ea"/>
                          <a:cs typeface="Times New Roman" panose="02020603050405020304" pitchFamily="18" charset="0"/>
                        </a:rPr>
                        <a:t>Shivamogga</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bl>
          </a:graphicData>
        </a:graphic>
      </p:graphicFrame>
      <p:pic>
        <p:nvPicPr>
          <p:cNvPr id="8" name="Picture 3">
            <a:extLst>
              <a:ext uri="{FF2B5EF4-FFF2-40B4-BE49-F238E27FC236}">
                <a16:creationId xmlns:a16="http://schemas.microsoft.com/office/drawing/2014/main" id="{85F5CDA6-82A2-41DC-9252-CE9FB9AB0A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0" y="136666"/>
            <a:ext cx="1239837" cy="117889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00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4163" y="179541"/>
            <a:ext cx="988060" cy="1136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BE0C8BB0-7EBF-A9DC-CDC0-5053C3C4F052}"/>
              </a:ext>
            </a:extLst>
          </p:cNvPr>
          <p:cNvSpPr txBox="1"/>
          <p:nvPr/>
        </p:nvSpPr>
        <p:spPr>
          <a:xfrm>
            <a:off x="3336403" y="3515519"/>
            <a:ext cx="6094070" cy="1597873"/>
          </a:xfrm>
          <a:prstGeom prst="rect">
            <a:avLst/>
          </a:prstGeom>
          <a:noFill/>
        </p:spPr>
        <p:txBody>
          <a:bodyPr wrap="square">
            <a:spAutoFit/>
          </a:bodyPr>
          <a:lstStyle/>
          <a:p>
            <a:pPr marL="342900" lvl="0" indent="-342900">
              <a:spcBef>
                <a:spcPts val="635"/>
              </a:spcBef>
              <a:spcAft>
                <a:spcPts val="0"/>
              </a:spcAft>
              <a:buClr>
                <a:srgbClr val="974705"/>
              </a:buClr>
              <a:buSzPts val="1400"/>
              <a:buFont typeface="Times New Roman" panose="02020603050405020304" pitchFamily="18" charset="0"/>
              <a:buAutoNum type="arabicPeriod"/>
              <a:tabLst>
                <a:tab pos="1258570" algn="l"/>
                <a:tab pos="3425190" algn="l"/>
              </a:tabLst>
            </a:pPr>
            <a:r>
              <a:rPr lang="en-US" sz="1800" b="1" spc="0" dirty="0">
                <a:solidFill>
                  <a:srgbClr val="974705"/>
                </a:solidFill>
                <a:effectLst/>
                <a:latin typeface="Times New Roman" panose="02020603050405020304" pitchFamily="18" charset="0"/>
                <a:ea typeface="Times New Roman" panose="02020603050405020304" pitchFamily="18" charset="0"/>
              </a:rPr>
              <a:t>Bhavana</a:t>
            </a:r>
            <a:r>
              <a:rPr lang="en-US" sz="1800" b="1" spc="-15" dirty="0">
                <a:solidFill>
                  <a:srgbClr val="974705"/>
                </a:solidFill>
                <a:effectLst/>
                <a:latin typeface="Times New Roman" panose="02020603050405020304" pitchFamily="18" charset="0"/>
                <a:ea typeface="Times New Roman" panose="02020603050405020304" pitchFamily="18" charset="0"/>
              </a:rPr>
              <a:t> </a:t>
            </a:r>
            <a:r>
              <a:rPr lang="en-US" sz="1800" b="1" spc="0" dirty="0">
                <a:solidFill>
                  <a:srgbClr val="974705"/>
                </a:solidFill>
                <a:effectLst/>
                <a:latin typeface="Times New Roman" panose="02020603050405020304" pitchFamily="18" charset="0"/>
                <a:ea typeface="Times New Roman" panose="02020603050405020304" pitchFamily="18" charset="0"/>
              </a:rPr>
              <a:t>R</a:t>
            </a:r>
            <a:r>
              <a:rPr lang="en-US" sz="1800" b="1" spc="5" dirty="0">
                <a:solidFill>
                  <a:srgbClr val="974705"/>
                </a:solidFill>
                <a:effectLst/>
                <a:latin typeface="Times New Roman" panose="02020603050405020304" pitchFamily="18" charset="0"/>
                <a:ea typeface="Times New Roman" panose="02020603050405020304" pitchFamily="18" charset="0"/>
              </a:rPr>
              <a:t> </a:t>
            </a:r>
            <a:r>
              <a:rPr lang="en-US" sz="1800" b="1" spc="0" dirty="0">
                <a:solidFill>
                  <a:srgbClr val="974705"/>
                </a:solidFill>
                <a:effectLst/>
                <a:latin typeface="Times New Roman" panose="02020603050405020304" pitchFamily="18" charset="0"/>
                <a:ea typeface="Times New Roman" panose="02020603050405020304" pitchFamily="18" charset="0"/>
              </a:rPr>
              <a:t>M	          4JN20CS022</a:t>
            </a:r>
            <a:endParaRPr lang="en-IN" sz="1400" spc="0" dirty="0">
              <a:effectLst/>
              <a:latin typeface="Times New Roman" panose="02020603050405020304" pitchFamily="18" charset="0"/>
              <a:ea typeface="Times New Roman" panose="02020603050405020304" pitchFamily="18" charset="0"/>
            </a:endParaRPr>
          </a:p>
          <a:p>
            <a:pPr marL="342900" lvl="0" indent="-342900">
              <a:spcBef>
                <a:spcPts val="250"/>
              </a:spcBef>
              <a:spcAft>
                <a:spcPts val="0"/>
              </a:spcAft>
              <a:buClr>
                <a:srgbClr val="974705"/>
              </a:buClr>
              <a:buSzPts val="1400"/>
              <a:buFont typeface="Times New Roman" panose="02020603050405020304" pitchFamily="18" charset="0"/>
              <a:buAutoNum type="arabicPeriod"/>
              <a:tabLst>
                <a:tab pos="1258570" algn="l"/>
                <a:tab pos="3408680" algn="l"/>
              </a:tabLst>
            </a:pPr>
            <a:r>
              <a:rPr lang="en-US" sz="1800" b="1" spc="0" dirty="0" err="1">
                <a:solidFill>
                  <a:srgbClr val="974705"/>
                </a:solidFill>
                <a:effectLst/>
                <a:latin typeface="Times New Roman" panose="02020603050405020304" pitchFamily="18" charset="0"/>
                <a:ea typeface="Times New Roman" panose="02020603050405020304" pitchFamily="18" charset="0"/>
              </a:rPr>
              <a:t>Dhathri</a:t>
            </a:r>
            <a:r>
              <a:rPr lang="en-US" sz="1800" b="1" spc="-5" dirty="0">
                <a:solidFill>
                  <a:srgbClr val="974705"/>
                </a:solidFill>
                <a:effectLst/>
                <a:latin typeface="Times New Roman" panose="02020603050405020304" pitchFamily="18" charset="0"/>
                <a:ea typeface="Times New Roman" panose="02020603050405020304" pitchFamily="18" charset="0"/>
              </a:rPr>
              <a:t> </a:t>
            </a:r>
            <a:r>
              <a:rPr lang="en-US" sz="1800" b="1" spc="0" dirty="0">
                <a:solidFill>
                  <a:srgbClr val="974705"/>
                </a:solidFill>
                <a:effectLst/>
                <a:latin typeface="Times New Roman" panose="02020603050405020304" pitchFamily="18" charset="0"/>
                <a:ea typeface="Times New Roman" panose="02020603050405020304" pitchFamily="18" charset="0"/>
              </a:rPr>
              <a:t>Krishna</a:t>
            </a:r>
            <a:r>
              <a:rPr lang="en-US" sz="1800" b="1" spc="-20" dirty="0">
                <a:solidFill>
                  <a:srgbClr val="974705"/>
                </a:solidFill>
                <a:effectLst/>
                <a:latin typeface="Times New Roman" panose="02020603050405020304" pitchFamily="18" charset="0"/>
                <a:ea typeface="Times New Roman" panose="02020603050405020304" pitchFamily="18" charset="0"/>
              </a:rPr>
              <a:t> </a:t>
            </a:r>
            <a:r>
              <a:rPr lang="en-US" sz="1800" b="1" spc="0" dirty="0">
                <a:solidFill>
                  <a:srgbClr val="974705"/>
                </a:solidFill>
                <a:effectLst/>
                <a:latin typeface="Times New Roman" panose="02020603050405020304" pitchFamily="18" charset="0"/>
                <a:ea typeface="Times New Roman" panose="02020603050405020304" pitchFamily="18" charset="0"/>
              </a:rPr>
              <a:t>V	          4JN20CS028</a:t>
            </a:r>
            <a:endParaRPr lang="en-IN" sz="1400" spc="0" dirty="0">
              <a:effectLst/>
              <a:latin typeface="Times New Roman" panose="02020603050405020304" pitchFamily="18" charset="0"/>
              <a:ea typeface="Times New Roman" panose="02020603050405020304" pitchFamily="18" charset="0"/>
            </a:endParaRPr>
          </a:p>
          <a:p>
            <a:pPr marL="342900" lvl="0" indent="-342900">
              <a:spcBef>
                <a:spcPts val="240"/>
              </a:spcBef>
              <a:spcAft>
                <a:spcPts val="0"/>
              </a:spcAft>
              <a:buClr>
                <a:srgbClr val="974705"/>
              </a:buClr>
              <a:buSzPts val="1400"/>
              <a:buFont typeface="Times New Roman" panose="02020603050405020304" pitchFamily="18" charset="0"/>
              <a:buAutoNum type="arabicPeriod"/>
              <a:tabLst>
                <a:tab pos="1258570" algn="l"/>
                <a:tab pos="3415030" algn="l"/>
              </a:tabLst>
            </a:pPr>
            <a:r>
              <a:rPr lang="en-US" sz="1800" b="1" spc="0" dirty="0" err="1">
                <a:solidFill>
                  <a:srgbClr val="974705"/>
                </a:solidFill>
                <a:effectLst/>
                <a:latin typeface="Times New Roman" panose="02020603050405020304" pitchFamily="18" charset="0"/>
                <a:ea typeface="Times New Roman" panose="02020603050405020304" pitchFamily="18" charset="0"/>
              </a:rPr>
              <a:t>Nisarga</a:t>
            </a:r>
            <a:r>
              <a:rPr lang="en-US" sz="1800" b="1" spc="-5" dirty="0">
                <a:solidFill>
                  <a:srgbClr val="974705"/>
                </a:solidFill>
                <a:effectLst/>
                <a:latin typeface="Times New Roman" panose="02020603050405020304" pitchFamily="18" charset="0"/>
                <a:ea typeface="Times New Roman" panose="02020603050405020304" pitchFamily="18" charset="0"/>
              </a:rPr>
              <a:t> </a:t>
            </a:r>
            <a:r>
              <a:rPr lang="en-US" sz="1800" b="1" spc="0" dirty="0">
                <a:solidFill>
                  <a:srgbClr val="974705"/>
                </a:solidFill>
                <a:effectLst/>
                <a:latin typeface="Times New Roman" panose="02020603050405020304" pitchFamily="18" charset="0"/>
                <a:ea typeface="Times New Roman" panose="02020603050405020304" pitchFamily="18" charset="0"/>
              </a:rPr>
              <a:t>S	          4JN20CS066</a:t>
            </a:r>
            <a:endParaRPr lang="en-IN" sz="1400" spc="0" dirty="0">
              <a:effectLst/>
              <a:latin typeface="Times New Roman" panose="02020603050405020304" pitchFamily="18" charset="0"/>
              <a:ea typeface="Times New Roman" panose="02020603050405020304" pitchFamily="18" charset="0"/>
            </a:endParaRPr>
          </a:p>
          <a:p>
            <a:pPr marL="342900" lvl="0" indent="-342900">
              <a:spcBef>
                <a:spcPts val="235"/>
              </a:spcBef>
              <a:spcAft>
                <a:spcPts val="0"/>
              </a:spcAft>
              <a:buClr>
                <a:srgbClr val="974705"/>
              </a:buClr>
              <a:buSzPts val="1400"/>
              <a:buFont typeface="Times New Roman" panose="02020603050405020304" pitchFamily="18" charset="0"/>
              <a:buAutoNum type="arabicPeriod"/>
              <a:tabLst>
                <a:tab pos="1258570" algn="l"/>
                <a:tab pos="3409950" algn="l"/>
              </a:tabLst>
            </a:pPr>
            <a:r>
              <a:rPr lang="en-US" sz="1800" b="1" spc="0" dirty="0">
                <a:solidFill>
                  <a:srgbClr val="974705"/>
                </a:solidFill>
                <a:effectLst/>
                <a:latin typeface="Times New Roman" panose="02020603050405020304" pitchFamily="18" charset="0"/>
                <a:ea typeface="Times New Roman" panose="02020603050405020304" pitchFamily="18" charset="0"/>
              </a:rPr>
              <a:t>Pooja B	                                                4JN20CS069</a:t>
            </a:r>
            <a:endParaRPr lang="en-IN" sz="1400" spc="0" dirty="0">
              <a:effectLst/>
              <a:latin typeface="Times New Roman" panose="02020603050405020304" pitchFamily="18" charset="0"/>
              <a:ea typeface="Times New Roman" panose="02020603050405020304" pitchFamily="18" charset="0"/>
            </a:endParaRPr>
          </a:p>
          <a:p>
            <a:r>
              <a:rPr lang="en-US" sz="2000" b="1"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9317983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16F0796-DABA-D541-2EC9-D616D966B2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544" y="0"/>
            <a:ext cx="10065152" cy="6858000"/>
          </a:xfrm>
          <a:prstGeom prst="rect">
            <a:avLst/>
          </a:prstGeom>
        </p:spPr>
      </p:pic>
    </p:spTree>
    <p:extLst>
      <p:ext uri="{BB962C8B-B14F-4D97-AF65-F5344CB8AC3E}">
        <p14:creationId xmlns:p14="http://schemas.microsoft.com/office/powerpoint/2010/main" val="3352526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AAAA416-DF5E-934B-8F46-431980D126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3785" y="0"/>
            <a:ext cx="7304008" cy="6858000"/>
          </a:xfrm>
          <a:prstGeom prst="rect">
            <a:avLst/>
          </a:prstGeom>
        </p:spPr>
      </p:pic>
      <p:sp>
        <p:nvSpPr>
          <p:cNvPr id="4" name="TextBox 3">
            <a:extLst>
              <a:ext uri="{FF2B5EF4-FFF2-40B4-BE49-F238E27FC236}">
                <a16:creationId xmlns:a16="http://schemas.microsoft.com/office/drawing/2014/main" id="{2E737F5E-E13D-E590-FD0B-E62CFCDA93C7}"/>
              </a:ext>
            </a:extLst>
          </p:cNvPr>
          <p:cNvSpPr txBox="1"/>
          <p:nvPr/>
        </p:nvSpPr>
        <p:spPr>
          <a:xfrm flipH="1">
            <a:off x="8813540" y="2173942"/>
            <a:ext cx="2587522" cy="2677656"/>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   LOGIN PAGE</a:t>
            </a:r>
          </a:p>
          <a:p>
            <a:endParaRPr lang="en-US" sz="24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pPr algn="ctr"/>
            <a:r>
              <a:rPr lang="en-US" sz="2400" b="1" dirty="0">
                <a:latin typeface="Times New Roman" panose="02020603050405020304" pitchFamily="18" charset="0"/>
                <a:cs typeface="Times New Roman" panose="02020603050405020304" pitchFamily="18" charset="0"/>
              </a:rPr>
              <a:t>( Only Authenticated Users are allowed to Login)</a:t>
            </a:r>
          </a:p>
        </p:txBody>
      </p:sp>
    </p:spTree>
    <p:extLst>
      <p:ext uri="{BB962C8B-B14F-4D97-AF65-F5344CB8AC3E}">
        <p14:creationId xmlns:p14="http://schemas.microsoft.com/office/powerpoint/2010/main" val="3553636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55A6957-DA7B-11CD-E7D2-70CAEF45959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81618" y="243069"/>
            <a:ext cx="7228763" cy="5289630"/>
          </a:xfrm>
          <a:prstGeom prst="rect">
            <a:avLst/>
          </a:prstGeom>
          <a:noFill/>
          <a:ln>
            <a:noFill/>
          </a:ln>
        </p:spPr>
      </p:pic>
      <p:sp>
        <p:nvSpPr>
          <p:cNvPr id="4" name="TextBox 3">
            <a:extLst>
              <a:ext uri="{FF2B5EF4-FFF2-40B4-BE49-F238E27FC236}">
                <a16:creationId xmlns:a16="http://schemas.microsoft.com/office/drawing/2014/main" id="{756276C4-FC98-01D0-CCD6-96952341F329}"/>
              </a:ext>
            </a:extLst>
          </p:cNvPr>
          <p:cNvSpPr txBox="1"/>
          <p:nvPr/>
        </p:nvSpPr>
        <p:spPr>
          <a:xfrm>
            <a:off x="3364083" y="5903090"/>
            <a:ext cx="5976687"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Options for Employee and Managers</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9191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CE43FB-9BF0-AE70-CD17-6409E0A2F8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6416" y="92597"/>
            <a:ext cx="9976797" cy="5567423"/>
          </a:xfrm>
          <a:prstGeom prst="rect">
            <a:avLst/>
          </a:prstGeom>
        </p:spPr>
      </p:pic>
      <p:sp>
        <p:nvSpPr>
          <p:cNvPr id="7" name="TextBox 6">
            <a:extLst>
              <a:ext uri="{FF2B5EF4-FFF2-40B4-BE49-F238E27FC236}">
                <a16:creationId xmlns:a16="http://schemas.microsoft.com/office/drawing/2014/main" id="{16F4D3C1-F509-6715-0AF4-E9F0EB424889}"/>
              </a:ext>
            </a:extLst>
          </p:cNvPr>
          <p:cNvSpPr txBox="1"/>
          <p:nvPr/>
        </p:nvSpPr>
        <p:spPr>
          <a:xfrm>
            <a:off x="4945284" y="5932554"/>
            <a:ext cx="6094070"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TAKING ORDERS</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6253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0983137-985E-9066-FD9E-F066334DE9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500" y="-23149"/>
            <a:ext cx="10033000" cy="5822066"/>
          </a:xfrm>
          <a:prstGeom prst="rect">
            <a:avLst/>
          </a:prstGeom>
        </p:spPr>
      </p:pic>
      <p:sp>
        <p:nvSpPr>
          <p:cNvPr id="4" name="TextBox 3">
            <a:extLst>
              <a:ext uri="{FF2B5EF4-FFF2-40B4-BE49-F238E27FC236}">
                <a16:creationId xmlns:a16="http://schemas.microsoft.com/office/drawing/2014/main" id="{2B548C34-6A01-ED08-B9A3-7814513659B4}"/>
              </a:ext>
            </a:extLst>
          </p:cNvPr>
          <p:cNvSpPr txBox="1"/>
          <p:nvPr/>
        </p:nvSpPr>
        <p:spPr>
          <a:xfrm>
            <a:off x="4945284" y="5932554"/>
            <a:ext cx="6094070"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UPDATING ORDERS</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4991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2C27B79-401F-9A0A-B937-06ED4BD57E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938" y="0"/>
            <a:ext cx="9992123" cy="5660020"/>
          </a:xfrm>
          <a:prstGeom prst="rect">
            <a:avLst/>
          </a:prstGeom>
        </p:spPr>
      </p:pic>
      <p:sp>
        <p:nvSpPr>
          <p:cNvPr id="6" name="TextBox 5">
            <a:extLst>
              <a:ext uri="{FF2B5EF4-FFF2-40B4-BE49-F238E27FC236}">
                <a16:creationId xmlns:a16="http://schemas.microsoft.com/office/drawing/2014/main" id="{27472A41-A083-2583-634A-6D5A1C54A52B}"/>
              </a:ext>
            </a:extLst>
          </p:cNvPr>
          <p:cNvSpPr txBox="1"/>
          <p:nvPr/>
        </p:nvSpPr>
        <p:spPr>
          <a:xfrm>
            <a:off x="4945284" y="5932554"/>
            <a:ext cx="6094070"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DELETING ORDERS</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9879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8FC12E1-8B0C-B8A3-D205-5AE9377DDC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5100" y="0"/>
            <a:ext cx="9621800" cy="5926238"/>
          </a:xfrm>
          <a:prstGeom prst="rect">
            <a:avLst/>
          </a:prstGeom>
        </p:spPr>
      </p:pic>
      <p:sp>
        <p:nvSpPr>
          <p:cNvPr id="5" name="TextBox 4">
            <a:extLst>
              <a:ext uri="{FF2B5EF4-FFF2-40B4-BE49-F238E27FC236}">
                <a16:creationId xmlns:a16="http://schemas.microsoft.com/office/drawing/2014/main" id="{E2A89D56-E698-FC0D-DDB3-AE7703B2337E}"/>
              </a:ext>
            </a:extLst>
          </p:cNvPr>
          <p:cNvSpPr txBox="1"/>
          <p:nvPr/>
        </p:nvSpPr>
        <p:spPr>
          <a:xfrm>
            <a:off x="4493872" y="6025152"/>
            <a:ext cx="6094070"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GENERATING BILL</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4283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20D976E-B857-0C97-D27A-CE123DFEB3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8557" y="0"/>
            <a:ext cx="9654886" cy="6041985"/>
          </a:xfrm>
          <a:prstGeom prst="rect">
            <a:avLst/>
          </a:prstGeom>
        </p:spPr>
      </p:pic>
      <p:sp>
        <p:nvSpPr>
          <p:cNvPr id="4" name="TextBox 3">
            <a:extLst>
              <a:ext uri="{FF2B5EF4-FFF2-40B4-BE49-F238E27FC236}">
                <a16:creationId xmlns:a16="http://schemas.microsoft.com/office/drawing/2014/main" id="{56CF7317-8279-4635-2271-CE96639FA16A}"/>
              </a:ext>
            </a:extLst>
          </p:cNvPr>
          <p:cNvSpPr txBox="1"/>
          <p:nvPr/>
        </p:nvSpPr>
        <p:spPr>
          <a:xfrm>
            <a:off x="3683643" y="6129324"/>
            <a:ext cx="6094070"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DELETING WRONG DATA BILLS</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7546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932A9F6-943B-DA30-A2B7-E3EB6436EC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6792" y="0"/>
            <a:ext cx="9718416" cy="5972537"/>
          </a:xfrm>
          <a:prstGeom prst="rect">
            <a:avLst/>
          </a:prstGeom>
        </p:spPr>
      </p:pic>
      <p:sp>
        <p:nvSpPr>
          <p:cNvPr id="4" name="TextBox 3">
            <a:extLst>
              <a:ext uri="{FF2B5EF4-FFF2-40B4-BE49-F238E27FC236}">
                <a16:creationId xmlns:a16="http://schemas.microsoft.com/office/drawing/2014/main" id="{C5494C74-C118-4F59-AE52-A99F39BEA5F3}"/>
              </a:ext>
            </a:extLst>
          </p:cNvPr>
          <p:cNvSpPr txBox="1"/>
          <p:nvPr/>
        </p:nvSpPr>
        <p:spPr>
          <a:xfrm>
            <a:off x="3417425" y="5972537"/>
            <a:ext cx="6094070"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UPDATING BILL WITH EXTRA ORDERS</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81489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C008298-9689-27EE-6625-BA3FE3FC39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2975" y="0"/>
            <a:ext cx="9866049" cy="5972537"/>
          </a:xfrm>
          <a:prstGeom prst="rect">
            <a:avLst/>
          </a:prstGeom>
        </p:spPr>
      </p:pic>
      <p:sp>
        <p:nvSpPr>
          <p:cNvPr id="4" name="TextBox 3">
            <a:extLst>
              <a:ext uri="{FF2B5EF4-FFF2-40B4-BE49-F238E27FC236}">
                <a16:creationId xmlns:a16="http://schemas.microsoft.com/office/drawing/2014/main" id="{309D1077-3365-28A8-38EB-ECD8B1EE8E6E}"/>
              </a:ext>
            </a:extLst>
          </p:cNvPr>
          <p:cNvSpPr txBox="1"/>
          <p:nvPr/>
        </p:nvSpPr>
        <p:spPr>
          <a:xfrm>
            <a:off x="3511267" y="6099859"/>
            <a:ext cx="6094070"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ADDING NEW FOOD ITEMS TO MENU</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0387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Content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Abstract</a:t>
            </a:r>
          </a:p>
          <a:p>
            <a:r>
              <a:rPr lang="en-US" dirty="0">
                <a:latin typeface="Times New Roman" panose="02020603050405020304" pitchFamily="18" charset="0"/>
                <a:cs typeface="Times New Roman" panose="02020603050405020304" pitchFamily="18" charset="0"/>
              </a:rPr>
              <a:t>Introduction</a:t>
            </a:r>
          </a:p>
          <a:p>
            <a:r>
              <a:rPr lang="en-US" dirty="0">
                <a:latin typeface="Times New Roman" panose="02020603050405020304" pitchFamily="18" charset="0"/>
                <a:cs typeface="Times New Roman" panose="02020603050405020304" pitchFamily="18" charset="0"/>
              </a:rPr>
              <a:t>ER &amp; Schema Diagrams</a:t>
            </a:r>
          </a:p>
          <a:p>
            <a:r>
              <a:rPr lang="en-US" dirty="0">
                <a:latin typeface="Times New Roman" panose="02020603050405020304" pitchFamily="18" charset="0"/>
                <a:cs typeface="Times New Roman" panose="02020603050405020304" pitchFamily="18" charset="0"/>
              </a:rPr>
              <a:t>Results &amp; Snapshot</a:t>
            </a:r>
          </a:p>
          <a:p>
            <a:r>
              <a:rPr lang="en-US" dirty="0">
                <a:latin typeface="Times New Roman" panose="02020603050405020304" pitchFamily="18" charset="0"/>
                <a:cs typeface="Times New Roman" panose="02020603050405020304" pitchFamily="18" charset="0"/>
              </a:rPr>
              <a:t>Conclusion</a:t>
            </a:r>
          </a:p>
          <a:p>
            <a:r>
              <a:rPr lang="en-US" dirty="0">
                <a:latin typeface="Times New Roman" panose="02020603050405020304" pitchFamily="18" charset="0"/>
                <a:cs typeface="Times New Roman" panose="02020603050405020304" pitchFamily="18" charset="0"/>
              </a:rPr>
              <a:t>Future Scope</a:t>
            </a:r>
          </a:p>
          <a:p>
            <a:r>
              <a:rPr lang="en-US" dirty="0">
                <a:latin typeface="Times New Roman" panose="02020603050405020304" pitchFamily="18" charset="0"/>
                <a:cs typeface="Times New Roman" panose="02020603050405020304" pitchFamily="18" charset="0"/>
              </a:rPr>
              <a:t>References</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8923153-0670-2843-55DE-B90DD9ED74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4395" y="510357"/>
            <a:ext cx="7070678" cy="5715798"/>
          </a:xfrm>
          <a:prstGeom prst="rect">
            <a:avLst/>
          </a:prstGeom>
        </p:spPr>
      </p:pic>
    </p:spTree>
    <p:extLst>
      <p:ext uri="{BB962C8B-B14F-4D97-AF65-F5344CB8AC3E}">
        <p14:creationId xmlns:p14="http://schemas.microsoft.com/office/powerpoint/2010/main" val="24492824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A31B25B-F1FA-56FD-B262-07B0886C6C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8590" y="0"/>
            <a:ext cx="9774820" cy="6088284"/>
          </a:xfrm>
          <a:prstGeom prst="rect">
            <a:avLst/>
          </a:prstGeom>
        </p:spPr>
      </p:pic>
      <p:sp>
        <p:nvSpPr>
          <p:cNvPr id="5" name="TextBox 4">
            <a:extLst>
              <a:ext uri="{FF2B5EF4-FFF2-40B4-BE49-F238E27FC236}">
                <a16:creationId xmlns:a16="http://schemas.microsoft.com/office/drawing/2014/main" id="{0C692326-CB9D-A641-2781-C23CCDE60480}"/>
              </a:ext>
            </a:extLst>
          </p:cNvPr>
          <p:cNvSpPr txBox="1"/>
          <p:nvPr/>
        </p:nvSpPr>
        <p:spPr>
          <a:xfrm>
            <a:off x="2351590" y="6088284"/>
            <a:ext cx="8631820"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DELETING UNAVAILABLE FOOD ITEMS FROM MENU</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66112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427502F-8133-ECB6-B050-CCD0EB171F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086" y="0"/>
            <a:ext cx="10273828" cy="5984111"/>
          </a:xfrm>
          <a:prstGeom prst="rect">
            <a:avLst/>
          </a:prstGeom>
        </p:spPr>
      </p:pic>
      <p:sp>
        <p:nvSpPr>
          <p:cNvPr id="5" name="TextBox 4">
            <a:extLst>
              <a:ext uri="{FF2B5EF4-FFF2-40B4-BE49-F238E27FC236}">
                <a16:creationId xmlns:a16="http://schemas.microsoft.com/office/drawing/2014/main" id="{DD4A96BD-15D7-485F-3771-8BF31122E058}"/>
              </a:ext>
            </a:extLst>
          </p:cNvPr>
          <p:cNvSpPr txBox="1"/>
          <p:nvPr/>
        </p:nvSpPr>
        <p:spPr>
          <a:xfrm>
            <a:off x="2662178" y="5984111"/>
            <a:ext cx="6664124" cy="738664"/>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ADDING EMPLOYEE TO THE DATABASE </a:t>
            </a:r>
          </a:p>
          <a:p>
            <a:pPr algn="ctr"/>
            <a:r>
              <a:rPr lang="en-US" sz="1800" b="1" dirty="0">
                <a:latin typeface="Times New Roman" panose="02020603050405020304" pitchFamily="18" charset="0"/>
                <a:cs typeface="Times New Roman" panose="02020603050405020304" pitchFamily="18" charset="0"/>
              </a:rPr>
              <a:t>(Option available only for Managers)</a:t>
            </a:r>
            <a:endParaRPr lang="en-IN"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63544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E613F07-74D9-A22D-593B-33AE08B5BF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752" y="68390"/>
            <a:ext cx="10112496" cy="5857848"/>
          </a:xfrm>
          <a:prstGeom prst="rect">
            <a:avLst/>
          </a:prstGeom>
        </p:spPr>
      </p:pic>
      <p:sp>
        <p:nvSpPr>
          <p:cNvPr id="5" name="TextBox 4">
            <a:extLst>
              <a:ext uri="{FF2B5EF4-FFF2-40B4-BE49-F238E27FC236}">
                <a16:creationId xmlns:a16="http://schemas.microsoft.com/office/drawing/2014/main" id="{51615AAC-4D74-2849-58E1-122234DD4DFE}"/>
              </a:ext>
            </a:extLst>
          </p:cNvPr>
          <p:cNvSpPr txBox="1"/>
          <p:nvPr/>
        </p:nvSpPr>
        <p:spPr>
          <a:xfrm>
            <a:off x="2939970" y="5926238"/>
            <a:ext cx="6988214" cy="738664"/>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UPDATING EMPLOYEE DETAILS </a:t>
            </a:r>
          </a:p>
          <a:p>
            <a:pPr algn="ctr"/>
            <a:r>
              <a:rPr lang="en-US" sz="1800" b="1" dirty="0">
                <a:latin typeface="Times New Roman" panose="02020603050405020304" pitchFamily="18" charset="0"/>
                <a:cs typeface="Times New Roman" panose="02020603050405020304" pitchFamily="18" charset="0"/>
              </a:rPr>
              <a:t>(Option available only for Managers)</a:t>
            </a:r>
            <a:endParaRPr lang="en-IN"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72303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54A8C0-611A-C9AA-8CAB-41431061FE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3590" y="0"/>
            <a:ext cx="10264820" cy="5775767"/>
          </a:xfrm>
          <a:prstGeom prst="rect">
            <a:avLst/>
          </a:prstGeom>
        </p:spPr>
      </p:pic>
      <p:sp>
        <p:nvSpPr>
          <p:cNvPr id="5" name="TextBox 4">
            <a:extLst>
              <a:ext uri="{FF2B5EF4-FFF2-40B4-BE49-F238E27FC236}">
                <a16:creationId xmlns:a16="http://schemas.microsoft.com/office/drawing/2014/main" id="{5A5FA0A7-C518-A81D-E963-E31A20907BA2}"/>
              </a:ext>
            </a:extLst>
          </p:cNvPr>
          <p:cNvSpPr txBox="1"/>
          <p:nvPr/>
        </p:nvSpPr>
        <p:spPr>
          <a:xfrm>
            <a:off x="2798662" y="5933611"/>
            <a:ext cx="6594676" cy="738664"/>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DELETING EMPLOYEE DETAILS </a:t>
            </a:r>
          </a:p>
          <a:p>
            <a:pPr algn="ctr"/>
            <a:r>
              <a:rPr lang="en-US" sz="1800" b="1" dirty="0">
                <a:latin typeface="Times New Roman" panose="02020603050405020304" pitchFamily="18" charset="0"/>
                <a:cs typeface="Times New Roman" panose="02020603050405020304" pitchFamily="18" charset="0"/>
              </a:rPr>
              <a:t>(Option available only for Managers)</a:t>
            </a:r>
            <a:endParaRPr lang="en-IN"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21905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DC9DABE-D1DF-E609-0BDF-90C72F86A9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1168" y="0"/>
            <a:ext cx="9789664" cy="5903089"/>
          </a:xfrm>
          <a:prstGeom prst="rect">
            <a:avLst/>
          </a:prstGeom>
        </p:spPr>
      </p:pic>
      <p:sp>
        <p:nvSpPr>
          <p:cNvPr id="5" name="TextBox 4">
            <a:extLst>
              <a:ext uri="{FF2B5EF4-FFF2-40B4-BE49-F238E27FC236}">
                <a16:creationId xmlns:a16="http://schemas.microsoft.com/office/drawing/2014/main" id="{D533EF83-FBFA-19C7-950C-7ED0D42CB0B1}"/>
              </a:ext>
            </a:extLst>
          </p:cNvPr>
          <p:cNvSpPr txBox="1"/>
          <p:nvPr/>
        </p:nvSpPr>
        <p:spPr>
          <a:xfrm>
            <a:off x="2873897" y="6099858"/>
            <a:ext cx="6444205" cy="523220"/>
          </a:xfrm>
          <a:prstGeom prst="rect">
            <a:avLst/>
          </a:prstGeom>
          <a:noFill/>
        </p:spPr>
        <p:txBody>
          <a:bodyPr wrap="square">
            <a:spAutoFit/>
          </a:bodyPr>
          <a:lstStyle/>
          <a:p>
            <a:pPr algn="ctr"/>
            <a:r>
              <a:rPr lang="en-US" sz="2800" b="1" dirty="0">
                <a:latin typeface="Times New Roman" panose="02020603050405020304" pitchFamily="18" charset="0"/>
                <a:cs typeface="Times New Roman" panose="02020603050405020304" pitchFamily="18" charset="0"/>
              </a:rPr>
              <a:t>ABOUT THE RESTAURANT DETAILS</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08153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E828B63-7070-9B9C-FBD9-3809D91766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2400" y="1511782"/>
            <a:ext cx="6886937" cy="1438476"/>
          </a:xfrm>
          <a:prstGeom prst="rect">
            <a:avLst/>
          </a:prstGeom>
        </p:spPr>
      </p:pic>
      <p:pic>
        <p:nvPicPr>
          <p:cNvPr id="11" name="Picture 10">
            <a:extLst>
              <a:ext uri="{FF2B5EF4-FFF2-40B4-BE49-F238E27FC236}">
                <a16:creationId xmlns:a16="http://schemas.microsoft.com/office/drawing/2014/main" id="{56764450-DF9E-8E29-1D62-30FCF36819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2400" y="3310037"/>
            <a:ext cx="6886937" cy="3379575"/>
          </a:xfrm>
          <a:prstGeom prst="rect">
            <a:avLst/>
          </a:prstGeom>
        </p:spPr>
      </p:pic>
      <p:sp>
        <p:nvSpPr>
          <p:cNvPr id="19" name="TextBox 18">
            <a:extLst>
              <a:ext uri="{FF2B5EF4-FFF2-40B4-BE49-F238E27FC236}">
                <a16:creationId xmlns:a16="http://schemas.microsoft.com/office/drawing/2014/main" id="{762EF439-35DB-672C-1958-89B8924C8FA3}"/>
              </a:ext>
            </a:extLst>
          </p:cNvPr>
          <p:cNvSpPr txBox="1"/>
          <p:nvPr/>
        </p:nvSpPr>
        <p:spPr>
          <a:xfrm>
            <a:off x="3048000" y="386834"/>
            <a:ext cx="6096000"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BACKEND</a:t>
            </a:r>
            <a:endParaRPr lang="en-IN" sz="2400" b="1"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6AE1F09E-E29B-5EB7-091E-FDBA538920E2}"/>
              </a:ext>
            </a:extLst>
          </p:cNvPr>
          <p:cNvSpPr txBox="1"/>
          <p:nvPr/>
        </p:nvSpPr>
        <p:spPr>
          <a:xfrm>
            <a:off x="-812800" y="1852388"/>
            <a:ext cx="6096000"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TABLE</a:t>
            </a:r>
            <a:r>
              <a:rPr lang="en-US" sz="1800" b="1" dirty="0">
                <a:latin typeface="Times New Roman" panose="02020603050405020304" pitchFamily="18" charset="0"/>
                <a:cs typeface="Times New Roman" panose="02020603050405020304" pitchFamily="18" charset="0"/>
              </a:rPr>
              <a:t> : </a:t>
            </a:r>
            <a:endParaRPr lang="en-IN" sz="1800" b="1"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A8DECA16-2B62-4F24-A0F6-D5941CBA49B0}"/>
              </a:ext>
            </a:extLst>
          </p:cNvPr>
          <p:cNvSpPr txBox="1"/>
          <p:nvPr/>
        </p:nvSpPr>
        <p:spPr>
          <a:xfrm>
            <a:off x="-1050925" y="3538411"/>
            <a:ext cx="6572250"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EMPLOYEE</a:t>
            </a:r>
            <a:r>
              <a:rPr lang="en-US" sz="1800" b="1" dirty="0">
                <a:latin typeface="Times New Roman" panose="02020603050405020304" pitchFamily="18" charset="0"/>
                <a:cs typeface="Times New Roman" panose="02020603050405020304" pitchFamily="18" charset="0"/>
              </a:rPr>
              <a:t> :</a:t>
            </a:r>
            <a:endParaRPr lang="en-IN"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93041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07B8CCE-9E07-2F73-D631-313214C07F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1488" y="780914"/>
            <a:ext cx="6774437" cy="1943371"/>
          </a:xfrm>
          <a:prstGeom prst="rect">
            <a:avLst/>
          </a:prstGeom>
        </p:spPr>
      </p:pic>
      <p:pic>
        <p:nvPicPr>
          <p:cNvPr id="7" name="Picture 6">
            <a:extLst>
              <a:ext uri="{FF2B5EF4-FFF2-40B4-BE49-F238E27FC236}">
                <a16:creationId xmlns:a16="http://schemas.microsoft.com/office/drawing/2014/main" id="{30212BEE-55D4-11B6-0B05-AB724788EC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6200" y="2949334"/>
            <a:ext cx="7028437" cy="3448531"/>
          </a:xfrm>
          <a:prstGeom prst="rect">
            <a:avLst/>
          </a:prstGeom>
        </p:spPr>
      </p:pic>
      <p:sp>
        <p:nvSpPr>
          <p:cNvPr id="9" name="TextBox 8">
            <a:extLst>
              <a:ext uri="{FF2B5EF4-FFF2-40B4-BE49-F238E27FC236}">
                <a16:creationId xmlns:a16="http://schemas.microsoft.com/office/drawing/2014/main" id="{5477AC29-8090-B521-99B6-9C56239F6845}"/>
              </a:ext>
            </a:extLst>
          </p:cNvPr>
          <p:cNvSpPr txBox="1"/>
          <p:nvPr/>
        </p:nvSpPr>
        <p:spPr>
          <a:xfrm>
            <a:off x="-1054100" y="1123434"/>
            <a:ext cx="6096000"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MENU </a:t>
            </a:r>
            <a:r>
              <a:rPr lang="en-US" b="1" dirty="0">
                <a:latin typeface="Times New Roman" panose="02020603050405020304" pitchFamily="18" charset="0"/>
                <a:cs typeface="Times New Roman" panose="02020603050405020304" pitchFamily="18" charset="0"/>
              </a:rPr>
              <a:t>:</a:t>
            </a:r>
            <a:endParaRPr lang="en-IN" sz="1800" b="1"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D4B71108-39C3-F4D6-82CC-644FA6218B54}"/>
              </a:ext>
            </a:extLst>
          </p:cNvPr>
          <p:cNvSpPr txBox="1"/>
          <p:nvPr/>
        </p:nvSpPr>
        <p:spPr>
          <a:xfrm>
            <a:off x="-1317625" y="3429000"/>
            <a:ext cx="6623050"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BILL</a:t>
            </a:r>
            <a:r>
              <a:rPr lang="en-US"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0523826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EEA7D6D-5890-5AC6-D3C6-3AE1DE7ACA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3858" y="2034913"/>
            <a:ext cx="6506483" cy="3753374"/>
          </a:xfrm>
          <a:prstGeom prst="rect">
            <a:avLst/>
          </a:prstGeom>
        </p:spPr>
      </p:pic>
      <p:sp>
        <p:nvSpPr>
          <p:cNvPr id="7" name="TextBox 6">
            <a:extLst>
              <a:ext uri="{FF2B5EF4-FFF2-40B4-BE49-F238E27FC236}">
                <a16:creationId xmlns:a16="http://schemas.microsoft.com/office/drawing/2014/main" id="{0DC212BE-1104-FE1E-FDB7-11A10BDF00D2}"/>
              </a:ext>
            </a:extLst>
          </p:cNvPr>
          <p:cNvSpPr txBox="1"/>
          <p:nvPr/>
        </p:nvSpPr>
        <p:spPr>
          <a:xfrm>
            <a:off x="2753858" y="885047"/>
            <a:ext cx="6096000"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ORDER :</a:t>
            </a:r>
            <a:endParaRPr lang="en-IN"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82882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EB1AA1E-1D80-3128-5856-6FE8E5C4A9C5}"/>
              </a:ext>
            </a:extLst>
          </p:cNvPr>
          <p:cNvSpPr txBox="1"/>
          <p:nvPr/>
        </p:nvSpPr>
        <p:spPr>
          <a:xfrm>
            <a:off x="1099594" y="222224"/>
            <a:ext cx="10359343" cy="6413551"/>
          </a:xfrm>
          <a:prstGeom prst="rect">
            <a:avLst/>
          </a:prstGeom>
          <a:noFill/>
        </p:spPr>
        <p:txBody>
          <a:bodyPr wrap="square">
            <a:spAutoFit/>
          </a:bodyPr>
          <a:lstStyle/>
          <a:p>
            <a:pPr algn="ctr">
              <a:lnSpc>
                <a:spcPct val="150000"/>
              </a:lnSpc>
              <a:tabLst>
                <a:tab pos="457200" algn="l"/>
              </a:tabLst>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CONCLUSION</a:t>
            </a:r>
            <a:endParaRPr lang="en-IN" sz="1800" dirty="0">
              <a:effectLst/>
              <a:latin typeface="Times New Roman" panose="02020603050405020304" pitchFamily="18" charset="0"/>
              <a:ea typeface="Times New Roman" panose="02020603050405020304" pitchFamily="18" charset="0"/>
              <a:cs typeface="Tunga" panose="020B0502040204020203" pitchFamily="34" charset="0"/>
            </a:endParaRPr>
          </a:p>
          <a:p>
            <a:pPr algn="ctr">
              <a:lnSpc>
                <a:spcPct val="150000"/>
              </a:lnSpc>
              <a:tabLst>
                <a:tab pos="457200" algn="l"/>
              </a:tabLst>
            </a:pPr>
            <a:r>
              <a:rPr lang="en-US" sz="1800" dirty="0">
                <a:effectLst/>
                <a:latin typeface="Times New Roman" panose="02020603050405020304" pitchFamily="18" charset="0"/>
                <a:ea typeface="Times New Roman" panose="02020603050405020304" pitchFamily="18" charset="0"/>
                <a:cs typeface="Tunga" panose="020B0502040204020203" pitchFamily="34" charset="0"/>
              </a:rPr>
              <a:t> </a:t>
            </a:r>
            <a:endParaRPr lang="en-IN" sz="1800" dirty="0">
              <a:effectLst/>
              <a:latin typeface="Times New Roman" panose="02020603050405020304" pitchFamily="18" charset="0"/>
              <a:ea typeface="Times New Roman" panose="02020603050405020304" pitchFamily="18" charset="0"/>
              <a:cs typeface="Tunga" panose="020B0502040204020203" pitchFamily="34" charset="0"/>
            </a:endParaRPr>
          </a:p>
          <a:p>
            <a:pPr indent="457200" algn="just">
              <a:lnSpc>
                <a:spcPct val="150000"/>
              </a:lnSpc>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Today management is one of the most essential features of all form. Management provides sophistication to perform any kind of task in a particular form. This is </a:t>
            </a:r>
            <a:r>
              <a:rPr lang="en-US" dirty="0">
                <a:latin typeface="Times New Roman" panose="02020603050405020304" pitchFamily="18" charset="0"/>
                <a:ea typeface="Times New Roman" panose="02020603050405020304" pitchFamily="18" charset="0"/>
                <a:cs typeface="Times New Roman" panose="02020603050405020304" pitchFamily="18" charset="0"/>
              </a:rPr>
              <a:t>RESTAURANT DATABASE MANAGEMENT SYSTEM</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it is used to manage most restaurant related activities in the </a:t>
            </a:r>
            <a:r>
              <a:rPr lang="en-US" dirty="0">
                <a:latin typeface="Times New Roman" panose="02020603050405020304" pitchFamily="18" charset="0"/>
                <a:ea typeface="Times New Roman" panose="02020603050405020304" pitchFamily="18" charset="0"/>
                <a:cs typeface="Times New Roman" panose="02020603050405020304" pitchFamily="18" charset="0"/>
              </a:rPr>
              <a:t>restaurant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The primary aim of is to improve accuracy and enhance safety and efficiency in the restaurant. </a:t>
            </a:r>
            <a:endParaRPr lang="en-IN" sz="1800" dirty="0">
              <a:effectLst/>
              <a:latin typeface="Times New Roman" panose="02020603050405020304" pitchFamily="18" charset="0"/>
              <a:ea typeface="Times New Roman" panose="02020603050405020304" pitchFamily="18" charset="0"/>
              <a:cs typeface="Tunga" panose="020B0502040204020203" pitchFamily="34" charset="0"/>
            </a:endParaRPr>
          </a:p>
          <a:p>
            <a:pPr indent="457200" algn="just">
              <a:lnSpc>
                <a:spcPct val="150000"/>
              </a:lnSpc>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We may also conclude that by using </a:t>
            </a:r>
            <a:r>
              <a:rPr lang="en-US" dirty="0">
                <a:latin typeface="Times New Roman" panose="02020603050405020304" pitchFamily="18" charset="0"/>
                <a:ea typeface="Times New Roman" panose="02020603050405020304" pitchFamily="18" charset="0"/>
                <a:cs typeface="Times New Roman" panose="02020603050405020304" pitchFamily="18" charset="0"/>
              </a:rPr>
              <a:t>restaurant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software, processing both </a:t>
            </a:r>
            <a:r>
              <a:rPr lang="en-US" dirty="0">
                <a:latin typeface="Times New Roman" panose="02020603050405020304" pitchFamily="18" charset="0"/>
                <a:ea typeface="Times New Roman" panose="02020603050405020304" pitchFamily="18" charset="0"/>
                <a:cs typeface="Times New Roman" panose="02020603050405020304" pitchFamily="18" charset="0"/>
              </a:rPr>
              <a:t>orders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and refills can be done quickly and simply with just a few keystrokes or mouse clicks with new, easy to learn and use Graphical User Interface (GUI) </a:t>
            </a:r>
            <a:r>
              <a:rPr lang="en-US" dirty="0">
                <a:latin typeface="Times New Roman" panose="02020603050405020304" pitchFamily="18" charset="0"/>
                <a:ea typeface="Times New Roman" panose="02020603050405020304" pitchFamily="18" charset="0"/>
                <a:cs typeface="Times New Roman" panose="02020603050405020304" pitchFamily="18" charset="0"/>
              </a:rPr>
              <a:t>restaurant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management solution. That due to automation where the </a:t>
            </a:r>
            <a:r>
              <a:rPr lang="en-US" dirty="0">
                <a:latin typeface="Times New Roman" panose="02020603050405020304" pitchFamily="18" charset="0"/>
                <a:ea typeface="Times New Roman" panose="02020603050405020304" pitchFamily="18" charset="0"/>
                <a:cs typeface="Times New Roman" panose="02020603050405020304" pitchFamily="18" charset="0"/>
              </a:rPr>
              <a:t>restaurant manager</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does his or her work much faster, a switch from product oriented to </a:t>
            </a:r>
            <a:r>
              <a:rPr lang="en-US" dirty="0">
                <a:latin typeface="Times New Roman" panose="02020603050405020304" pitchFamily="18" charset="0"/>
                <a:ea typeface="Times New Roman" panose="02020603050405020304" pitchFamily="18" charset="0"/>
                <a:cs typeface="Times New Roman" panose="02020603050405020304" pitchFamily="18" charset="0"/>
              </a:rPr>
              <a:t>service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oriented which is one of the most important keys in </a:t>
            </a:r>
            <a:r>
              <a:rPr lang="en-US" dirty="0">
                <a:latin typeface="Times New Roman" panose="02020603050405020304" pitchFamily="18" charset="0"/>
                <a:ea typeface="Times New Roman" panose="02020603050405020304" pitchFamily="18" charset="0"/>
                <a:cs typeface="Times New Roman" panose="02020603050405020304" pitchFamily="18" charset="0"/>
              </a:rPr>
              <a:t>restaurant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In other words that the </a:t>
            </a:r>
            <a:r>
              <a:rPr lang="en-US" dirty="0">
                <a:latin typeface="Times New Roman" panose="02020603050405020304" pitchFamily="18" charset="0"/>
                <a:ea typeface="Times New Roman" panose="02020603050405020304" pitchFamily="18" charset="0"/>
                <a:cs typeface="Times New Roman" panose="02020603050405020304" pitchFamily="18" charset="0"/>
              </a:rPr>
              <a:t>manager</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will have more time in counseling his/her customers, where the goal of servicing customers is one of the important solutions to avoid </a:t>
            </a:r>
            <a:r>
              <a:rPr lang="en-US" dirty="0">
                <a:latin typeface="Times New Roman" panose="02020603050405020304" pitchFamily="18" charset="0"/>
                <a:ea typeface="Times New Roman" panose="02020603050405020304" pitchFamily="18" charset="0"/>
                <a:cs typeface="Times New Roman" panose="02020603050405020304" pitchFamily="18" charset="0"/>
              </a:rPr>
              <a:t>any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error. </a:t>
            </a:r>
            <a:endParaRPr lang="en-IN" sz="1800" dirty="0">
              <a:effectLst/>
              <a:latin typeface="Times New Roman" panose="02020603050405020304" pitchFamily="18" charset="0"/>
              <a:ea typeface="Times New Roman" panose="02020603050405020304" pitchFamily="18" charset="0"/>
              <a:cs typeface="Tunga" panose="020B0502040204020203" pitchFamily="34" charset="0"/>
            </a:endParaRPr>
          </a:p>
          <a:p>
            <a:pPr indent="457200" algn="just">
              <a:lnSpc>
                <a:spcPct val="150000"/>
              </a:lnSpc>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This project is to design an efficient maintain database system and it will make easy to access the records based on requirement. It will also improve decision making by reducing the processing time as well as reducing the communication gap between admin and </a:t>
            </a:r>
            <a:r>
              <a:rPr lang="en-US" dirty="0">
                <a:latin typeface="Times New Roman" panose="02020603050405020304" pitchFamily="18" charset="0"/>
                <a:ea typeface="Times New Roman" panose="02020603050405020304" pitchFamily="18" charset="0"/>
                <a:cs typeface="Times New Roman" panose="02020603050405020304" pitchFamily="18" charset="0"/>
              </a:rPr>
              <a:t>customer</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It will also reduce error in records.</a:t>
            </a:r>
            <a:endParaRPr lang="en-IN" sz="1800" dirty="0">
              <a:effectLst/>
              <a:latin typeface="Times New Roman" panose="02020603050405020304" pitchFamily="18" charset="0"/>
              <a:ea typeface="Times New Roman" panose="02020603050405020304" pitchFamily="18" charset="0"/>
              <a:cs typeface="Tunga" panose="020B0502040204020203" pitchFamily="34" charset="0"/>
            </a:endParaRPr>
          </a:p>
        </p:txBody>
      </p:sp>
    </p:spTree>
    <p:extLst>
      <p:ext uri="{BB962C8B-B14F-4D97-AF65-F5344CB8AC3E}">
        <p14:creationId xmlns:p14="http://schemas.microsoft.com/office/powerpoint/2010/main" val="32717271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DFB9B2-D861-E8CB-C747-82CF9A14938C}"/>
              </a:ext>
            </a:extLst>
          </p:cNvPr>
          <p:cNvSpPr txBox="1"/>
          <p:nvPr/>
        </p:nvSpPr>
        <p:spPr>
          <a:xfrm>
            <a:off x="654934" y="822389"/>
            <a:ext cx="10882131" cy="5213222"/>
          </a:xfrm>
          <a:prstGeom prst="rect">
            <a:avLst/>
          </a:prstGeom>
          <a:noFill/>
        </p:spPr>
        <p:txBody>
          <a:bodyPr wrap="square">
            <a:spAutoFit/>
          </a:bodyPr>
          <a:lstStyle/>
          <a:p>
            <a:pPr algn="just">
              <a:lnSpc>
                <a:spcPct val="150000"/>
              </a:lnSpc>
              <a:tabLst>
                <a:tab pos="457200" algn="l"/>
                <a:tab pos="2457450" algn="l"/>
              </a:tabLst>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Future Scope</a:t>
            </a:r>
            <a:endParaRPr lang="en-IN" sz="1800" dirty="0">
              <a:effectLst/>
              <a:latin typeface="Times New Roman" panose="02020603050405020304" pitchFamily="18" charset="0"/>
              <a:ea typeface="Times New Roman" panose="02020603050405020304" pitchFamily="18" charset="0"/>
              <a:cs typeface="Tunga" panose="020B0502040204020203" pitchFamily="34" charset="0"/>
            </a:endParaRPr>
          </a:p>
          <a:p>
            <a:pPr indent="457200" algn="just">
              <a:lnSpc>
                <a:spcPct val="150000"/>
              </a:lnSpc>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future scope of this project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RESTAURANT MANAGEMENT SYSTEM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is very wide. There are many additional features, which are planned to be incorporated during the future enhancements of this project. The Future version of System there is some point that we may implement on them:</a:t>
            </a:r>
            <a:endParaRPr lang="en-IN" sz="1800" dirty="0">
              <a:effectLst/>
              <a:latin typeface="Times New Roman" panose="02020603050405020304" pitchFamily="18" charset="0"/>
              <a:ea typeface="Times New Roman" panose="02020603050405020304" pitchFamily="18" charset="0"/>
              <a:cs typeface="Tunga" panose="020B0502040204020203" pitchFamily="34" charset="0"/>
            </a:endParaRPr>
          </a:p>
          <a:p>
            <a:pPr marL="342900" lvl="0" indent="-342900" algn="just">
              <a:lnSpc>
                <a:spcPct val="150000"/>
              </a:lnSpc>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developing an application for android devices that works on the same database which is the mini of MySQL.</a:t>
            </a:r>
          </a:p>
          <a:p>
            <a:pPr lvl="0" algn="just">
              <a:lnSpc>
                <a:spcPct val="150000"/>
              </a:lnSpc>
              <a:tabLst>
                <a:tab pos="457200" algn="l"/>
              </a:tabLst>
            </a:pPr>
            <a:endParaRPr lang="en-US" b="1" dirty="0">
              <a:latin typeface="Times New Roman" panose="02020603050405020304" pitchFamily="18" charset="0"/>
              <a:ea typeface="Times New Roman" panose="02020603050405020304" pitchFamily="18" charset="0"/>
              <a:cs typeface="Times New Roman" panose="02020603050405020304" pitchFamily="18" charset="0"/>
            </a:endParaRPr>
          </a:p>
          <a:p>
            <a:pPr lvl="0" algn="just">
              <a:lnSpc>
                <a:spcPct val="150000"/>
              </a:lnSpc>
              <a:tabLst>
                <a:tab pos="457200" algn="l"/>
              </a:tabLst>
            </a:pPr>
            <a:r>
              <a:rPr lang="en-US" sz="2000" b="1" dirty="0">
                <a:effectLst/>
                <a:latin typeface="Times New Roman" panose="02020603050405020304" pitchFamily="18" charset="0"/>
                <a:ea typeface="Times New Roman" panose="02020603050405020304" pitchFamily="18" charset="0"/>
                <a:cs typeface="Tunga" panose="020B0502040204020203" pitchFamily="34" charset="0"/>
              </a:rPr>
              <a:t>REFERENCES</a:t>
            </a:r>
            <a:endParaRPr lang="en-IN" sz="1800" dirty="0">
              <a:effectLst/>
              <a:latin typeface="Times New Roman" panose="02020603050405020304" pitchFamily="18" charset="0"/>
              <a:ea typeface="Times New Roman" panose="02020603050405020304" pitchFamily="18" charset="0"/>
              <a:cs typeface="Tunga" panose="020B0502040204020203" pitchFamily="34" charset="0"/>
            </a:endParaRPr>
          </a:p>
          <a:p>
            <a:pPr marL="342900" lvl="0" indent="-342900" algn="just">
              <a:lnSpc>
                <a:spcPct val="150000"/>
              </a:lnSpc>
              <a:buFont typeface="+mj-lt"/>
              <a:buAutoNum type="arabicPeriod"/>
              <a:tabLst>
                <a:tab pos="28575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Ramez</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Elmasri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Shamkant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Navathe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Database systems Models, Languages, Design and Application Programming</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Pearson, 7th Edition, 2017,.</a:t>
            </a:r>
            <a:endParaRPr lang="en-IN" sz="1800" dirty="0">
              <a:effectLst/>
              <a:latin typeface="Times New Roman" panose="02020603050405020304" pitchFamily="18" charset="0"/>
              <a:ea typeface="Times New Roman" panose="02020603050405020304" pitchFamily="18" charset="0"/>
              <a:cs typeface="Tunga" panose="020B0502040204020203" pitchFamily="34" charset="0"/>
            </a:endParaRPr>
          </a:p>
          <a:p>
            <a:pPr marL="342900" lvl="0" indent="-342900" algn="just">
              <a:lnSpc>
                <a:spcPct val="150000"/>
              </a:lnSpc>
              <a:buFont typeface="+mj-lt"/>
              <a:buAutoNum type="arabicPeriod"/>
              <a:tabLst>
                <a:tab pos="28575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Raghu Ramakrishnan, and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Gehrke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Database management systems</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McGraw Hill, 3rd Edition, 2014.</a:t>
            </a:r>
            <a:endParaRPr lang="en-IN" sz="1800" dirty="0">
              <a:effectLst/>
              <a:latin typeface="Times New Roman" panose="02020603050405020304" pitchFamily="18" charset="0"/>
              <a:ea typeface="Times New Roman" panose="02020603050405020304" pitchFamily="18" charset="0"/>
              <a:cs typeface="Tunga" panose="020B0502040204020203" pitchFamily="34" charset="0"/>
            </a:endParaRPr>
          </a:p>
          <a:p>
            <a:pPr marL="342900" lvl="0" indent="-342900" algn="just">
              <a:lnSpc>
                <a:spcPct val="150000"/>
              </a:lnSpc>
              <a:buFont typeface="+mj-lt"/>
              <a:buAutoNum type="arabicPeriod"/>
              <a:tabLst>
                <a:tab pos="28575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Herbert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Schildt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JAVA the Complete Reference, 7th/9th Edition, Tata McGraw Hill, 2007.</a:t>
            </a:r>
            <a:endParaRPr lang="en-IN" sz="1800" dirty="0">
              <a:effectLst/>
              <a:latin typeface="Times New Roman" panose="02020603050405020304" pitchFamily="18" charset="0"/>
              <a:ea typeface="Times New Roman" panose="02020603050405020304" pitchFamily="18" charset="0"/>
              <a:cs typeface="Tunga" panose="020B0502040204020203" pitchFamily="34" charset="0"/>
            </a:endParaRPr>
          </a:p>
          <a:p>
            <a:pPr marL="342900" lvl="0" indent="-342900" algn="just">
              <a:lnSpc>
                <a:spcPct val="150000"/>
              </a:lnSpc>
              <a:buFont typeface="+mj-lt"/>
              <a:buAutoNum type="arabicPeriod"/>
              <a:tabLst>
                <a:tab pos="28575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Jim Keogh: J2EE-TheCompleteReference, McGraw Hill, 2007.</a:t>
            </a:r>
            <a:endParaRPr lang="en-IN" sz="1800" dirty="0">
              <a:effectLst/>
              <a:latin typeface="Times New Roman" panose="02020603050405020304" pitchFamily="18" charset="0"/>
              <a:ea typeface="Times New Roman" panose="02020603050405020304" pitchFamily="18" charset="0"/>
              <a:cs typeface="Tunga" panose="020B0502040204020203" pitchFamily="34" charset="0"/>
            </a:endParaRPr>
          </a:p>
        </p:txBody>
      </p:sp>
    </p:spTree>
    <p:extLst>
      <p:ext uri="{BB962C8B-B14F-4D97-AF65-F5344CB8AC3E}">
        <p14:creationId xmlns:p14="http://schemas.microsoft.com/office/powerpoint/2010/main" val="4214672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E6BE048-AD24-FD71-EFFF-842EB445009B}"/>
              </a:ext>
            </a:extLst>
          </p:cNvPr>
          <p:cNvSpPr txBox="1"/>
          <p:nvPr/>
        </p:nvSpPr>
        <p:spPr>
          <a:xfrm>
            <a:off x="1599236" y="0"/>
            <a:ext cx="8993528" cy="7106433"/>
          </a:xfrm>
          <a:prstGeom prst="rect">
            <a:avLst/>
          </a:prstGeom>
          <a:noFill/>
        </p:spPr>
        <p:txBody>
          <a:bodyPr wrap="square">
            <a:spAutoFit/>
          </a:bodyPr>
          <a:lstStyle/>
          <a:p>
            <a:pPr indent="457200" algn="just">
              <a:lnSpc>
                <a:spcPct val="150000"/>
              </a:lnSpc>
            </a:pPr>
            <a:r>
              <a:rPr lang="en-US" sz="1800" b="1" dirty="0">
                <a:effectLst/>
                <a:latin typeface="Times New Roman" panose="02020603050405020304" pitchFamily="18" charset="0"/>
                <a:ea typeface="Times New Roman" panose="02020603050405020304" pitchFamily="18" charset="0"/>
                <a:cs typeface="Tunga" panose="020B0502040204020203" pitchFamily="34" charset="0"/>
              </a:rPr>
              <a:t>                                                       </a:t>
            </a:r>
            <a:r>
              <a:rPr lang="en-US" sz="2800" b="1" dirty="0">
                <a:effectLst/>
                <a:latin typeface="Times New Roman" panose="02020603050405020304" pitchFamily="18" charset="0"/>
                <a:ea typeface="Times New Roman" panose="02020603050405020304" pitchFamily="18" charset="0"/>
                <a:cs typeface="Tunga" panose="020B0502040204020203" pitchFamily="34" charset="0"/>
              </a:rPr>
              <a:t>ABSTRACT</a:t>
            </a:r>
            <a:r>
              <a:rPr lang="en-US" sz="1800" b="1" dirty="0">
                <a:effectLst/>
                <a:latin typeface="Times New Roman" panose="02020603050405020304" pitchFamily="18" charset="0"/>
                <a:ea typeface="Times New Roman" panose="02020603050405020304" pitchFamily="18" charset="0"/>
                <a:cs typeface="Tunga" panose="020B0502040204020203" pitchFamily="34" charset="0"/>
              </a:rPr>
              <a:t> </a:t>
            </a:r>
          </a:p>
          <a:p>
            <a:pPr indent="457200" algn="just">
              <a:lnSpc>
                <a:spcPct val="150000"/>
              </a:lnSpc>
            </a:pPr>
            <a:endParaRPr lang="en-US" sz="1800" b="1" dirty="0">
              <a:effectLst/>
              <a:latin typeface="Times New Roman" panose="02020603050405020304" pitchFamily="18" charset="0"/>
              <a:ea typeface="Times New Roman" panose="02020603050405020304" pitchFamily="18" charset="0"/>
              <a:cs typeface="Tunga" panose="020B0502040204020203" pitchFamily="34" charset="0"/>
            </a:endParaRPr>
          </a:p>
          <a:p>
            <a:pPr indent="457200" algn="just">
              <a:lnSpc>
                <a:spcPct val="150000"/>
              </a:lnSpc>
            </a:pPr>
            <a:r>
              <a:rPr lang="en-US" sz="2000" dirty="0">
                <a:effectLst/>
                <a:latin typeface="Times New Roman" panose="02020603050405020304" pitchFamily="18" charset="0"/>
                <a:ea typeface="Times New Roman" panose="02020603050405020304" pitchFamily="18" charset="0"/>
                <a:cs typeface="Tunga" panose="020B0502040204020203" pitchFamily="34" charset="0"/>
              </a:rPr>
              <a:t>The project titled </a:t>
            </a:r>
            <a:r>
              <a:rPr lang="en-US" sz="2000" b="1" dirty="0">
                <a:effectLst/>
                <a:latin typeface="Times New Roman" panose="02020603050405020304" pitchFamily="18" charset="0"/>
                <a:ea typeface="Times New Roman" panose="02020603050405020304" pitchFamily="18" charset="0"/>
                <a:cs typeface="Tunga" panose="020B0502040204020203" pitchFamily="34" charset="0"/>
              </a:rPr>
              <a:t>“</a:t>
            </a:r>
            <a:r>
              <a:rPr lang="en-US" sz="2000" b="1" dirty="0">
                <a:latin typeface="Times New Roman" panose="02020603050405020304" pitchFamily="18" charset="0"/>
                <a:ea typeface="Times New Roman" panose="02020603050405020304" pitchFamily="18" charset="0"/>
                <a:cs typeface="Tunga" panose="020B0502040204020203" pitchFamily="34" charset="0"/>
              </a:rPr>
              <a:t>RESTAURANT DATABASE</a:t>
            </a:r>
            <a:r>
              <a:rPr lang="en-US" sz="2000" b="1" dirty="0">
                <a:effectLst/>
                <a:latin typeface="Times New Roman" panose="02020603050405020304" pitchFamily="18" charset="0"/>
                <a:ea typeface="Times New Roman" panose="02020603050405020304" pitchFamily="18" charset="0"/>
                <a:cs typeface="Tunga" panose="020B0502040204020203" pitchFamily="34" charset="0"/>
              </a:rPr>
              <a:t> MANAGEMENT SYSTEM” i</a:t>
            </a:r>
            <a:r>
              <a:rPr lang="en-US" sz="2000" dirty="0">
                <a:effectLst/>
                <a:latin typeface="Times New Roman" panose="02020603050405020304" pitchFamily="18" charset="0"/>
                <a:ea typeface="Times New Roman" panose="02020603050405020304" pitchFamily="18" charset="0"/>
                <a:cs typeface="Tunga" panose="020B0502040204020203" pitchFamily="34" charset="0"/>
              </a:rPr>
              <a:t>s designed with the motive of maintaining all the database of the </a:t>
            </a:r>
            <a:r>
              <a:rPr lang="en-US" sz="2000" dirty="0">
                <a:latin typeface="Times New Roman" panose="02020603050405020304" pitchFamily="18" charset="0"/>
                <a:ea typeface="Times New Roman" panose="02020603050405020304" pitchFamily="18" charset="0"/>
                <a:cs typeface="Tunga" panose="020B0502040204020203" pitchFamily="34" charset="0"/>
              </a:rPr>
              <a:t>concerned restaurant</a:t>
            </a:r>
            <a:r>
              <a:rPr lang="en-US" sz="2000" dirty="0">
                <a:effectLst/>
                <a:latin typeface="Times New Roman" panose="02020603050405020304" pitchFamily="18" charset="0"/>
                <a:ea typeface="Times New Roman" panose="02020603050405020304" pitchFamily="18" charset="0"/>
                <a:cs typeface="Tunga" panose="020B0502040204020203" pitchFamily="34" charset="0"/>
              </a:rPr>
              <a:t>. The basic aim of the project is develop a system, which is very simple, user friendly ,easily retrieval and simple access. The project has been developed using </a:t>
            </a:r>
            <a:r>
              <a:rPr lang="en-US" sz="2000" dirty="0">
                <a:latin typeface="Times New Roman" panose="02020603050405020304" pitchFamily="18" charset="0"/>
                <a:ea typeface="Times New Roman" panose="02020603050405020304" pitchFamily="18" charset="0"/>
                <a:cs typeface="Tunga" panose="020B0502040204020203" pitchFamily="34" charset="0"/>
              </a:rPr>
              <a:t>NETBEANS</a:t>
            </a:r>
            <a:r>
              <a:rPr lang="en-US" sz="2000" dirty="0">
                <a:effectLst/>
                <a:latin typeface="Times New Roman" panose="02020603050405020304" pitchFamily="18" charset="0"/>
                <a:ea typeface="Times New Roman" panose="02020603050405020304" pitchFamily="18" charset="0"/>
                <a:cs typeface="Tunga" panose="020B0502040204020203" pitchFamily="34" charset="0"/>
              </a:rPr>
              <a:t> IDE as front end and </a:t>
            </a:r>
            <a:r>
              <a:rPr lang="en-US" sz="2000" dirty="0">
                <a:latin typeface="Times New Roman" panose="02020603050405020304" pitchFamily="18" charset="0"/>
                <a:ea typeface="Times New Roman" panose="02020603050405020304" pitchFamily="18" charset="0"/>
                <a:cs typeface="Tunga" panose="020B0502040204020203" pitchFamily="34" charset="0"/>
              </a:rPr>
              <a:t>MYSQL</a:t>
            </a:r>
            <a:r>
              <a:rPr lang="en-US" sz="2000" dirty="0">
                <a:effectLst/>
                <a:latin typeface="Times New Roman" panose="02020603050405020304" pitchFamily="18" charset="0"/>
                <a:ea typeface="Times New Roman" panose="02020603050405020304" pitchFamily="18" charset="0"/>
                <a:cs typeface="Tunga" panose="020B0502040204020203" pitchFamily="34" charset="0"/>
              </a:rPr>
              <a:t> as back end for the </a:t>
            </a:r>
            <a:r>
              <a:rPr lang="en-US" sz="2000" dirty="0">
                <a:latin typeface="Times New Roman" panose="02020603050405020304" pitchFamily="18" charset="0"/>
                <a:ea typeface="Times New Roman" panose="02020603050405020304" pitchFamily="18" charset="0"/>
                <a:cs typeface="Tunga" panose="020B0502040204020203" pitchFamily="34" charset="0"/>
              </a:rPr>
              <a:t>Restaurant</a:t>
            </a:r>
            <a:r>
              <a:rPr lang="en-US" sz="2000" dirty="0">
                <a:effectLst/>
                <a:latin typeface="Times New Roman" panose="02020603050405020304" pitchFamily="18" charset="0"/>
                <a:ea typeface="Times New Roman" panose="02020603050405020304" pitchFamily="18" charset="0"/>
                <a:cs typeface="Tunga" panose="020B0502040204020203" pitchFamily="34" charset="0"/>
              </a:rPr>
              <a:t> Management.</a:t>
            </a:r>
          </a:p>
          <a:p>
            <a:pPr indent="457200" algn="just">
              <a:lnSpc>
                <a:spcPct val="150000"/>
              </a:lnSpc>
            </a:pPr>
            <a:r>
              <a:rPr lang="en-US" sz="2000" dirty="0">
                <a:latin typeface="Times New Roman" panose="02020603050405020304" pitchFamily="18" charset="0"/>
                <a:ea typeface="Times New Roman" panose="02020603050405020304" pitchFamily="18" charset="0"/>
              </a:rPr>
              <a:t>This project is insight into the design and implementation of a Restaurant Database Management System. The primary aim of is to improve accuracy and enhance safety and efficiency in the restaurant. Today management is one of the most essential features of all </a:t>
            </a:r>
            <a:r>
              <a:rPr lang="en-US" sz="2000" dirty="0">
                <a:effectLst/>
                <a:latin typeface="Times New Roman" panose="02020603050405020304" pitchFamily="18" charset="0"/>
                <a:ea typeface="Times New Roman" panose="02020603050405020304" pitchFamily="18" charset="0"/>
              </a:rPr>
              <a:t>form.</a:t>
            </a:r>
          </a:p>
          <a:p>
            <a:pPr indent="457200" algn="just">
              <a:lnSpc>
                <a:spcPct val="150000"/>
              </a:lnSpc>
            </a:pPr>
            <a:r>
              <a:rPr lang="en-US" sz="2000" dirty="0">
                <a:effectLst/>
                <a:latin typeface="Times New Roman" panose="02020603050405020304" pitchFamily="18" charset="0"/>
                <a:ea typeface="Times New Roman" panose="02020603050405020304" pitchFamily="18" charset="0"/>
              </a:rPr>
              <a:t> Management provides sophistication to perform any kind of task in a particular form. This is </a:t>
            </a:r>
            <a:r>
              <a:rPr lang="en-US" sz="2000" dirty="0">
                <a:latin typeface="Times New Roman" panose="02020603050405020304" pitchFamily="18" charset="0"/>
                <a:ea typeface="Times New Roman" panose="02020603050405020304" pitchFamily="18" charset="0"/>
              </a:rPr>
              <a:t>restaurant database</a:t>
            </a:r>
            <a:r>
              <a:rPr lang="en-US" sz="2000" dirty="0">
                <a:effectLst/>
                <a:latin typeface="Times New Roman" panose="02020603050405020304" pitchFamily="18" charset="0"/>
                <a:ea typeface="Times New Roman" panose="02020603050405020304" pitchFamily="18" charset="0"/>
              </a:rPr>
              <a:t> management system; it is used to manage most </a:t>
            </a:r>
            <a:r>
              <a:rPr lang="en-US" sz="2000" dirty="0">
                <a:latin typeface="Times New Roman" panose="02020603050405020304" pitchFamily="18" charset="0"/>
                <a:ea typeface="Times New Roman" panose="02020603050405020304" pitchFamily="18" charset="0"/>
              </a:rPr>
              <a:t>restaurant</a:t>
            </a:r>
            <a:r>
              <a:rPr lang="en-US" sz="2000" dirty="0">
                <a:effectLst/>
                <a:latin typeface="Times New Roman" panose="02020603050405020304" pitchFamily="18" charset="0"/>
                <a:ea typeface="Times New Roman" panose="02020603050405020304" pitchFamily="18" charset="0"/>
              </a:rPr>
              <a:t> related activities in the </a:t>
            </a:r>
            <a:r>
              <a:rPr lang="en-US" sz="2000" dirty="0">
                <a:latin typeface="Times New Roman" panose="02020603050405020304" pitchFamily="18" charset="0"/>
                <a:ea typeface="Times New Roman" panose="02020603050405020304" pitchFamily="18" charset="0"/>
              </a:rPr>
              <a:t>restaurant.</a:t>
            </a:r>
            <a:endParaRPr lang="en-IN" sz="2000" dirty="0"/>
          </a:p>
        </p:txBody>
      </p:sp>
    </p:spTree>
    <p:extLst>
      <p:ext uri="{BB962C8B-B14F-4D97-AF65-F5344CB8AC3E}">
        <p14:creationId xmlns:p14="http://schemas.microsoft.com/office/powerpoint/2010/main" val="6510257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7E2F3E7-3F96-C2CA-D52F-48B81C824575}"/>
              </a:ext>
            </a:extLst>
          </p:cNvPr>
          <p:cNvSpPr/>
          <p:nvPr/>
        </p:nvSpPr>
        <p:spPr>
          <a:xfrm>
            <a:off x="2497962" y="2052934"/>
            <a:ext cx="7196076" cy="3046988"/>
          </a:xfrm>
          <a:prstGeom prst="rect">
            <a:avLst/>
          </a:prstGeom>
          <a:noFill/>
        </p:spPr>
        <p:txBody>
          <a:bodyPr wrap="square" lIns="91440" tIns="45720" rIns="91440" bIns="45720">
            <a:spAutoFit/>
          </a:bodyPr>
          <a:lstStyle/>
          <a:p>
            <a:pPr algn="ctr"/>
            <a:r>
              <a:rPr lang="en-US" sz="96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Black" panose="020B0A04020102020204" pitchFamily="34" charset="0"/>
              </a:rPr>
              <a:t>THANK </a:t>
            </a:r>
            <a:endParaRPr lang="en-US" sz="9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Black" panose="020B0A04020102020204" pitchFamily="34" charset="0"/>
            </a:endParaRPr>
          </a:p>
          <a:p>
            <a:pPr algn="ctr"/>
            <a:r>
              <a:rPr lang="en-US" sz="96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Black" panose="020B0A04020102020204" pitchFamily="34" charset="0"/>
              </a:rPr>
              <a:t>YOU</a:t>
            </a:r>
          </a:p>
        </p:txBody>
      </p:sp>
    </p:spTree>
    <p:extLst>
      <p:ext uri="{BB962C8B-B14F-4D97-AF65-F5344CB8AC3E}">
        <p14:creationId xmlns:p14="http://schemas.microsoft.com/office/powerpoint/2010/main" val="3249484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A21DD2-E4EE-8550-ACC5-3333E0AAA876}"/>
              </a:ext>
            </a:extLst>
          </p:cNvPr>
          <p:cNvSpPr txBox="1"/>
          <p:nvPr/>
        </p:nvSpPr>
        <p:spPr>
          <a:xfrm>
            <a:off x="989635" y="545390"/>
            <a:ext cx="10212729" cy="5767220"/>
          </a:xfrm>
          <a:prstGeom prst="rect">
            <a:avLst/>
          </a:prstGeom>
          <a:noFill/>
        </p:spPr>
        <p:txBody>
          <a:bodyPr wrap="square">
            <a:spAutoFit/>
          </a:bodyPr>
          <a:lstStyle/>
          <a:p>
            <a:pPr algn="ctr">
              <a:lnSpc>
                <a:spcPct val="150000"/>
              </a:lnSpc>
              <a:tabLst>
                <a:tab pos="457200" algn="l"/>
              </a:tabLs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INTRODUCTION</a:t>
            </a:r>
            <a:endParaRPr lang="en-IN" sz="1200" dirty="0">
              <a:effectLst/>
              <a:latin typeface="Times New Roman" panose="02020603050405020304" pitchFamily="18" charset="0"/>
              <a:ea typeface="Times New Roman" panose="02020603050405020304" pitchFamily="18" charset="0"/>
              <a:cs typeface="Tunga" panose="020B0502040204020203" pitchFamily="34" charset="0"/>
            </a:endParaRPr>
          </a:p>
          <a:p>
            <a:pPr algn="ctr">
              <a:lnSpc>
                <a:spcPct val="150000"/>
              </a:lnSpc>
              <a:tabLst>
                <a:tab pos="457200" algn="l"/>
              </a:tabLs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cs typeface="Tunga" panose="020B0502040204020203" pitchFamily="34" charset="0"/>
            </a:endParaRPr>
          </a:p>
          <a:p>
            <a:pPr algn="just">
              <a:lnSpc>
                <a:spcPct val="150000"/>
              </a:lnSpc>
              <a:tabLst>
                <a:tab pos="457200" algn="l"/>
              </a:tabLst>
            </a:pPr>
            <a:r>
              <a:rPr lang="en-US" sz="1200" dirty="0">
                <a:effectLst/>
                <a:latin typeface="Times New Roman" panose="02020603050405020304" pitchFamily="18" charset="0"/>
                <a:ea typeface="Times New Roman" panose="02020603050405020304" pitchFamily="18" charset="0"/>
                <a:cs typeface="Tunga" panose="020B0502040204020203" pitchFamily="34" charset="0"/>
              </a:rPr>
              <a:t>	</a:t>
            </a:r>
            <a:r>
              <a:rPr lang="en-US" dirty="0">
                <a:effectLst/>
                <a:latin typeface="Times New Roman" panose="02020603050405020304" pitchFamily="18" charset="0"/>
                <a:ea typeface="Times New Roman" panose="02020603050405020304" pitchFamily="18" charset="0"/>
                <a:cs typeface="Tunga" panose="020B0502040204020203" pitchFamily="34" charset="0"/>
              </a:rPr>
              <a:t>Database management system or DBMS is a software designed to assist in managing and utilizing large collection in data, and the need of such system, as well as their use, is growing rapidly. The Alternative to using a DBMS is used to hoc approaches that do not carry over from one application to another.</a:t>
            </a:r>
            <a:endParaRPr lang="en-IN" dirty="0">
              <a:effectLst/>
              <a:latin typeface="Times New Roman" panose="02020603050405020304" pitchFamily="18" charset="0"/>
              <a:ea typeface="Times New Roman" panose="02020603050405020304" pitchFamily="18" charset="0"/>
              <a:cs typeface="Tunga" panose="020B0502040204020203" pitchFamily="34" charset="0"/>
            </a:endParaRPr>
          </a:p>
          <a:p>
            <a:pPr algn="just">
              <a:lnSpc>
                <a:spcPct val="150000"/>
              </a:lnSpc>
              <a:tabLst>
                <a:tab pos="457200" algn="l"/>
              </a:tabLs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cs typeface="Tunga" panose="020B0502040204020203" pitchFamily="34" charset="0"/>
            </a:endParaRPr>
          </a:p>
          <a:p>
            <a:pPr marL="742950" lvl="1" indent="-285750" algn="just">
              <a:lnSpc>
                <a:spcPct val="150000"/>
              </a:lnSpc>
              <a:buSzPts val="1400"/>
              <a:buFont typeface="Times New Roman" panose="02020603050405020304" pitchFamily="18" charset="0"/>
              <a:buAutoNum type="arabicPeriod"/>
              <a:tabLst>
                <a:tab pos="457200" algn="l"/>
              </a:tabLst>
            </a:pPr>
            <a:r>
              <a:rPr lang="en-US" b="1" dirty="0">
                <a:effectLst/>
                <a:latin typeface="Times New Roman" panose="02020603050405020304" pitchFamily="18" charset="0"/>
                <a:ea typeface="Calibri" panose="020F0502020204030204" pitchFamily="34" charset="0"/>
                <a:cs typeface="Tunga" panose="020B0502040204020203" pitchFamily="34" charset="0"/>
              </a:rPr>
              <a:t> Overview of DBMS</a:t>
            </a:r>
            <a:endParaRPr lang="en-IN" dirty="0">
              <a:effectLst/>
              <a:latin typeface="Times New Roman" panose="02020603050405020304" pitchFamily="18" charset="0"/>
              <a:ea typeface="Calibri" panose="020F0502020204030204" pitchFamily="34" charset="0"/>
              <a:cs typeface="Tunga" panose="020B0502040204020203" pitchFamily="34" charset="0"/>
            </a:endParaRPr>
          </a:p>
          <a:p>
            <a:pPr algn="just">
              <a:lnSpc>
                <a:spcPct val="150000"/>
              </a:lnSpc>
              <a:tabLst>
                <a:tab pos="457200" algn="l"/>
              </a:tabLst>
            </a:pPr>
            <a:r>
              <a:rPr lang="en-US" dirty="0">
                <a:effectLst/>
                <a:latin typeface="Times New Roman" panose="02020603050405020304" pitchFamily="18" charset="0"/>
                <a:ea typeface="Times New Roman" panose="02020603050405020304" pitchFamily="18" charset="0"/>
                <a:cs typeface="Tunga" panose="020B0502040204020203" pitchFamily="34" charset="0"/>
              </a:rPr>
              <a:t>	A database management system stores data in such a way that it becomes easier to retrieve, manipulate, and produce information. Database is a collection of related data and data is a collection of facts and figures that can be processed to produce information. The area of the Database Management system is microcosm of computer science in general. The issues addressed and the technique used to span  a wide spectrum, including languages, object orientation and other programming paradigm ,compilation, operating system, concurrent programming ,data structures, algorithms, theory, parallel and distributed systems user interface, expert systems and artificial intelligence, statistical techniques, and dynamic programming.</a:t>
            </a:r>
            <a:endParaRPr lang="en-IN" dirty="0">
              <a:effectLst/>
              <a:latin typeface="Times New Roman" panose="02020603050405020304" pitchFamily="18" charset="0"/>
              <a:ea typeface="Times New Roman" panose="02020603050405020304" pitchFamily="18" charset="0"/>
              <a:cs typeface="Tunga" panose="020B0502040204020203" pitchFamily="34" charset="0"/>
            </a:endParaRPr>
          </a:p>
        </p:txBody>
      </p:sp>
    </p:spTree>
    <p:extLst>
      <p:ext uri="{BB962C8B-B14F-4D97-AF65-F5344CB8AC3E}">
        <p14:creationId xmlns:p14="http://schemas.microsoft.com/office/powerpoint/2010/main" val="1929521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6169963-93D1-9BB2-EF79-1BB796CCCC14}"/>
              </a:ext>
            </a:extLst>
          </p:cNvPr>
          <p:cNvSpPr txBox="1"/>
          <p:nvPr/>
        </p:nvSpPr>
        <p:spPr>
          <a:xfrm>
            <a:off x="1762244" y="232123"/>
            <a:ext cx="9013786" cy="5761642"/>
          </a:xfrm>
          <a:prstGeom prst="rect">
            <a:avLst/>
          </a:prstGeom>
          <a:noFill/>
        </p:spPr>
        <p:txBody>
          <a:bodyPr wrap="square">
            <a:spAutoFit/>
          </a:bodyPr>
          <a:lstStyle/>
          <a:p>
            <a:pPr lvl="1" algn="just">
              <a:lnSpc>
                <a:spcPct val="150000"/>
              </a:lnSpc>
              <a:buSzPts val="1400"/>
              <a:tabLst>
                <a:tab pos="457200" algn="l"/>
              </a:tabLst>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Applications of DBMS</a:t>
            </a:r>
            <a:endParaRPr lang="en-IN" sz="2800" dirty="0">
              <a:effectLst/>
              <a:latin typeface="Times New Roman" panose="02020603050405020304" pitchFamily="18" charset="0"/>
              <a:ea typeface="Calibri" panose="020F0502020204030204" pitchFamily="34" charset="0"/>
              <a:cs typeface="Tunga" panose="020B0502040204020203" pitchFamily="34" charset="0"/>
            </a:endParaRPr>
          </a:p>
          <a:p>
            <a:pPr algn="just">
              <a:lnSpc>
                <a:spcPct val="150000"/>
              </a:lnSpc>
              <a:tabLst>
                <a:tab pos="457200" algn="l"/>
              </a:tabLs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Nowadays DBMS are used in almost all the areas ranges from </a:t>
            </a:r>
          </a:p>
          <a:p>
            <a:pPr marL="285750" indent="-285750" algn="just">
              <a:lnSpc>
                <a:spcPct val="150000"/>
              </a:lnSpc>
              <a:buFont typeface="Arial" panose="020B0604020202020204" pitchFamily="34" charset="0"/>
              <a:buChar char="•"/>
              <a:tabLst>
                <a:tab pos="457200" algn="l"/>
              </a:tabLs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Science</a:t>
            </a:r>
          </a:p>
          <a:p>
            <a:pPr marL="285750" indent="-285750" algn="just">
              <a:lnSpc>
                <a:spcPct val="150000"/>
              </a:lnSpc>
              <a:buFont typeface="Arial" panose="020B0604020202020204" pitchFamily="34" charset="0"/>
              <a:buChar char="•"/>
              <a:tabLst>
                <a:tab pos="457200" algn="l"/>
              </a:tabLs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Engineering</a:t>
            </a: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tabLst>
                <a:tab pos="457200" algn="l"/>
              </a:tabLs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Medicine</a:t>
            </a:r>
          </a:p>
          <a:p>
            <a:pPr marL="285750" indent="-285750" algn="just">
              <a:lnSpc>
                <a:spcPct val="150000"/>
              </a:lnSpc>
              <a:buFont typeface="Arial" panose="020B0604020202020204" pitchFamily="34" charset="0"/>
              <a:buChar char="•"/>
              <a:tabLst>
                <a:tab pos="457200" algn="l"/>
              </a:tabLs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Business</a:t>
            </a:r>
          </a:p>
          <a:p>
            <a:pPr marL="285750" indent="-285750" algn="just">
              <a:lnSpc>
                <a:spcPct val="150000"/>
              </a:lnSpc>
              <a:buFont typeface="Arial" panose="020B0604020202020204" pitchFamily="34" charset="0"/>
              <a:buChar char="•"/>
              <a:tabLst>
                <a:tab pos="457200" algn="l"/>
              </a:tabLs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Industry</a:t>
            </a:r>
          </a:p>
          <a:p>
            <a:pPr marL="285750" indent="-285750" algn="just">
              <a:lnSpc>
                <a:spcPct val="150000"/>
              </a:lnSpc>
              <a:buFont typeface="Arial" panose="020B0604020202020204" pitchFamily="34" charset="0"/>
              <a:buChar char="•"/>
              <a:tabLst>
                <a:tab pos="457200" algn="l"/>
              </a:tabLs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Government</a:t>
            </a:r>
          </a:p>
          <a:p>
            <a:pPr marL="285750" indent="-285750" algn="just">
              <a:lnSpc>
                <a:spcPct val="150000"/>
              </a:lnSpc>
              <a:buFont typeface="Arial" panose="020B0604020202020204" pitchFamily="34" charset="0"/>
              <a:buChar char="•"/>
              <a:tabLst>
                <a:tab pos="457200" algn="l"/>
              </a:tabLs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Art</a:t>
            </a:r>
          </a:p>
          <a:p>
            <a:pPr marL="285750" indent="-285750" algn="just">
              <a:lnSpc>
                <a:spcPct val="150000"/>
              </a:lnSpc>
              <a:buFont typeface="Arial" panose="020B0604020202020204" pitchFamily="34" charset="0"/>
              <a:buChar char="•"/>
              <a:tabLst>
                <a:tab pos="457200" algn="l"/>
              </a:tabLs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Entertainment</a:t>
            </a:r>
          </a:p>
          <a:p>
            <a:pPr marL="285750" indent="-285750" algn="just">
              <a:lnSpc>
                <a:spcPct val="150000"/>
              </a:lnSpc>
              <a:buFont typeface="Arial" panose="020B0604020202020204" pitchFamily="34" charset="0"/>
              <a:buChar char="•"/>
              <a:tabLst>
                <a:tab pos="457200" algn="l"/>
              </a:tabLs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Education</a:t>
            </a:r>
          </a:p>
          <a:p>
            <a:pPr marL="285750" indent="-285750" algn="just">
              <a:lnSpc>
                <a:spcPct val="150000"/>
              </a:lnSpc>
              <a:buFont typeface="Arial" panose="020B0604020202020204" pitchFamily="34" charset="0"/>
              <a:buChar char="•"/>
              <a:tabLst>
                <a:tab pos="457200" algn="l"/>
              </a:tabLst>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T</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raining.</a:t>
            </a:r>
            <a:endParaRPr lang="en-IN" sz="2000" dirty="0">
              <a:effectLst/>
              <a:latin typeface="Times New Roman" panose="02020603050405020304" pitchFamily="18" charset="0"/>
              <a:ea typeface="Times New Roman" panose="02020603050405020304" pitchFamily="18" charset="0"/>
              <a:cs typeface="Tunga" panose="020B0502040204020203" pitchFamily="34" charset="0"/>
            </a:endParaRPr>
          </a:p>
        </p:txBody>
      </p:sp>
      <p:pic>
        <p:nvPicPr>
          <p:cNvPr id="4" name="Picture 3">
            <a:extLst>
              <a:ext uri="{FF2B5EF4-FFF2-40B4-BE49-F238E27FC236}">
                <a16:creationId xmlns:a16="http://schemas.microsoft.com/office/drawing/2014/main" id="{D2B777E2-A6A3-C1DC-E743-7CF254943F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8793" y="1542787"/>
            <a:ext cx="6350696" cy="4718340"/>
          </a:xfrm>
          <a:prstGeom prst="rect">
            <a:avLst/>
          </a:prstGeom>
        </p:spPr>
      </p:pic>
    </p:spTree>
    <p:extLst>
      <p:ext uri="{BB962C8B-B14F-4D97-AF65-F5344CB8AC3E}">
        <p14:creationId xmlns:p14="http://schemas.microsoft.com/office/powerpoint/2010/main" val="130464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A6272F3-EA5B-440A-A3C1-DAAC7327C7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034" y="1339742"/>
            <a:ext cx="11296890" cy="5234678"/>
          </a:xfrm>
          <a:prstGeom prst="rect">
            <a:avLst/>
          </a:prstGeom>
        </p:spPr>
      </p:pic>
      <p:sp>
        <p:nvSpPr>
          <p:cNvPr id="4" name="TextBox 3">
            <a:extLst>
              <a:ext uri="{FF2B5EF4-FFF2-40B4-BE49-F238E27FC236}">
                <a16:creationId xmlns:a16="http://schemas.microsoft.com/office/drawing/2014/main" id="{2452B066-28C9-5A1C-BC0A-05C051819C4C}"/>
              </a:ext>
            </a:extLst>
          </p:cNvPr>
          <p:cNvSpPr txBox="1"/>
          <p:nvPr/>
        </p:nvSpPr>
        <p:spPr>
          <a:xfrm>
            <a:off x="3449255" y="480350"/>
            <a:ext cx="4815067"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SCHEMA DIAGRAM</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3947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21F10FB-885E-88E5-D07A-63E1E42E5F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763202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E392640-7C72-25EC-99D6-AEC9A27512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3850" y="11574"/>
            <a:ext cx="8704300" cy="5704221"/>
          </a:xfrm>
          <a:prstGeom prst="rect">
            <a:avLst/>
          </a:prstGeom>
        </p:spPr>
      </p:pic>
      <p:sp>
        <p:nvSpPr>
          <p:cNvPr id="5" name="TextBox 4">
            <a:extLst>
              <a:ext uri="{FF2B5EF4-FFF2-40B4-BE49-F238E27FC236}">
                <a16:creationId xmlns:a16="http://schemas.microsoft.com/office/drawing/2014/main" id="{9F90A8B7-01F3-0EF7-1711-B8DD8EBBA23B}"/>
              </a:ext>
            </a:extLst>
          </p:cNvPr>
          <p:cNvSpPr txBox="1"/>
          <p:nvPr/>
        </p:nvSpPr>
        <p:spPr>
          <a:xfrm flipH="1">
            <a:off x="4762400" y="6047529"/>
            <a:ext cx="3189407"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HOME PAGE</a:t>
            </a:r>
            <a:endParaRPr lang="en-IN" sz="32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B1D1607-F112-2882-EBA6-3D5851CA4897}"/>
              </a:ext>
            </a:extLst>
          </p:cNvPr>
          <p:cNvSpPr txBox="1"/>
          <p:nvPr/>
        </p:nvSpPr>
        <p:spPr>
          <a:xfrm>
            <a:off x="3047036" y="3582893"/>
            <a:ext cx="6094070" cy="369332"/>
          </a:xfrm>
          <a:prstGeom prst="rect">
            <a:avLst/>
          </a:prstGeom>
          <a:noFill/>
        </p:spPr>
        <p:txBody>
          <a:bodyPr wrap="square">
            <a:spAutoFit/>
          </a:bodyPr>
          <a:lstStyle/>
          <a:p>
            <a:r>
              <a:rPr lang="en-US" dirty="0"/>
              <a:t>H</a:t>
            </a:r>
            <a:endParaRPr lang="en-IN" dirty="0"/>
          </a:p>
        </p:txBody>
      </p:sp>
    </p:spTree>
    <p:extLst>
      <p:ext uri="{BB962C8B-B14F-4D97-AF65-F5344CB8AC3E}">
        <p14:creationId xmlns:p14="http://schemas.microsoft.com/office/powerpoint/2010/main" val="3201234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917DCB0-F57E-1163-D21F-7DBCB3437B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5645" y="-23149"/>
            <a:ext cx="9943888" cy="5671595"/>
          </a:xfrm>
          <a:prstGeom prst="rect">
            <a:avLst/>
          </a:prstGeom>
        </p:spPr>
      </p:pic>
      <p:sp>
        <p:nvSpPr>
          <p:cNvPr id="4" name="TextBox 3">
            <a:extLst>
              <a:ext uri="{FF2B5EF4-FFF2-40B4-BE49-F238E27FC236}">
                <a16:creationId xmlns:a16="http://schemas.microsoft.com/office/drawing/2014/main" id="{FFD56D49-708A-E874-0412-0AF8FCEAF9DC}"/>
              </a:ext>
            </a:extLst>
          </p:cNvPr>
          <p:cNvSpPr txBox="1"/>
          <p:nvPr/>
        </p:nvSpPr>
        <p:spPr>
          <a:xfrm flipH="1">
            <a:off x="4646653" y="5949387"/>
            <a:ext cx="3490349"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    MENU PAGE</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89843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1003</Words>
  <Application>Microsoft Office PowerPoint</Application>
  <PresentationFormat>Widescreen</PresentationFormat>
  <Paragraphs>94</Paragraphs>
  <Slides>30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Arial Black</vt:lpstr>
      <vt:lpstr>Calibri</vt:lpstr>
      <vt:lpstr>Calibri Light</vt:lpstr>
      <vt:lpstr>Symbol</vt:lpstr>
      <vt:lpstr>Times New Roman</vt:lpstr>
      <vt:lpstr>Office Theme</vt:lpstr>
      <vt:lpstr>Visvesvaraya Technological University, Belagavi, Karnataka Jawaharlal Nehru New College of Engineering, Shivamogga - 577204 Department of Computer Science &amp; Engineering  A DBMS MINI- PROJECT  ON   “RESTAURANT DATABASE MANAGEMENT SYSTEM”  </vt:lpstr>
      <vt:lpstr>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Visvesvaraya Technological University, Belagavi, Karnataka Jawaharlal Nehru New College of Engineering, Shivamogga - 577204 Department of Computer Science &amp; Engineering  A DBMS MINI- PROJECT REPORT  ON   “---------------”</dc:title>
  <dc:creator>Microsoft account</dc:creator>
  <cp:lastModifiedBy>pooja b</cp:lastModifiedBy>
  <cp:revision>27</cp:revision>
  <dcterms:created xsi:type="dcterms:W3CDTF">2023-01-18T06:56:31Z</dcterms:created>
  <dcterms:modified xsi:type="dcterms:W3CDTF">2023-04-21T11:08:52Z</dcterms:modified>
</cp:coreProperties>
</file>