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isQDNyk6abpraAn1Szn74iYFhz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C5771DD-EFA2-45B9-A6B0-66CE24C55D5D}">
  <a:tblStyle styleId="{5C5771DD-EFA2-45B9-A6B0-66CE24C55D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regular.fntdata"/><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eanalysisfactor.com/confusing-statistical-term-6-factor/" TargetMode="External"/><Relationship Id="rId3" Type="http://schemas.openxmlformats.org/officeDocument/2006/relationships/hyperlink" Target="https://www.theanalysisfactor.com/confusing-statistical-term-6-facto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what to explain in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3ed540c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3ed540c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b3ed540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b3ed540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PERFORMANCE: MEAN = 63.12, Standard Deviations = 14.344, N = 158</a:t>
            </a:r>
            <a:endParaRPr/>
          </a:p>
          <a:p>
            <a:pPr indent="0" lvl="0" marL="0" rtl="0" algn="l">
              <a:lnSpc>
                <a:spcPct val="100000"/>
              </a:lnSpc>
              <a:spcBef>
                <a:spcPts val="0"/>
              </a:spcBef>
              <a:spcAft>
                <a:spcPts val="0"/>
              </a:spcAft>
              <a:buSzPts val="1400"/>
              <a:buNone/>
            </a:pPr>
            <a:r>
              <a:rPr lang="en-US"/>
              <a:t>LEADERSHIP: </a:t>
            </a:r>
            <a:r>
              <a:rPr lang="en-US"/>
              <a:t>MEAN = 43.45, Standard Deviations = 8.854, N = 159</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Factor analysis provides information about reliability, item quality, and construct validity.</a:t>
            </a:r>
            <a:endParaRPr/>
          </a:p>
          <a:p>
            <a:pPr indent="0" lvl="0" marL="0" rtl="0" algn="l">
              <a:lnSpc>
                <a:spcPct val="100000"/>
              </a:lnSpc>
              <a:spcBef>
                <a:spcPts val="0"/>
              </a:spcBef>
              <a:spcAft>
                <a:spcPts val="0"/>
              </a:spcAft>
              <a:buSzPts val="1400"/>
              <a:buNone/>
            </a:pPr>
            <a:r>
              <a:rPr lang="en-US"/>
              <a:t>General goal is to understand whether and to what extent items from a scale may reflect an underlying hypothetical construct or constructs, known as factors.</a:t>
            </a:r>
            <a:endParaRPr/>
          </a:p>
          <a:p>
            <a:pPr indent="0" lvl="0" marL="0" rtl="0" algn="l">
              <a:lnSpc>
                <a:spcPct val="100000"/>
              </a:lnSpc>
              <a:spcBef>
                <a:spcPts val="0"/>
              </a:spcBef>
              <a:spcAft>
                <a:spcPts val="0"/>
              </a:spcAft>
              <a:buSzPts val="1400"/>
              <a:buNone/>
            </a:pPr>
            <a:r>
              <a:rPr lang="en-US"/>
              <a:t>An analytic method with high sensitivity to identify problematic items and assess the number of factors.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Patterns of high inter-item correlations among subsets of items suggest more than one factor because the items tend to “cluster” together Any number of factors might underlie a set of items, up to the total number of items (which would imply no common factor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 </a:t>
            </a:r>
            <a:r>
              <a:rPr b="1" lang="en-US">
                <a:solidFill>
                  <a:srgbClr val="0078AD"/>
                </a:solidFill>
              </a:rPr>
              <a:t>confirmatory factor analysis</a:t>
            </a:r>
            <a:r>
              <a:rPr lang="en-US"/>
              <a:t> assumes that you enter the factor analysis with a firm idea about the number of factors you will encounter, and about which variables will most likely load onto each</a:t>
            </a:r>
            <a:r>
              <a:rPr lang="en-US">
                <a:uFill>
                  <a:noFill/>
                </a:uFill>
                <a:hlinkClick r:id="rId2"/>
              </a:rPr>
              <a:t> </a:t>
            </a:r>
            <a:r>
              <a:rPr lang="en-US" u="sng">
                <a:solidFill>
                  <a:schemeClr val="hlink"/>
                </a:solidFill>
                <a:hlinkClick r:id="rId3"/>
              </a:rPr>
              <a:t>factor</a:t>
            </a:r>
            <a:r>
              <a:rPr lang="en-US"/>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 </a:t>
            </a:r>
            <a:r>
              <a:rPr b="1" lang="en-US">
                <a:solidFill>
                  <a:srgbClr val="0078AD"/>
                </a:solidFill>
              </a:rPr>
              <a:t>exploratory factor analysis</a:t>
            </a:r>
            <a:r>
              <a:rPr lang="en-US"/>
              <a:t> aims at exploring the relationships among the variables and does not have an a priori fixed number of factors. You may have a general idea about what you think you will find, but you have not yet settled on a specific hypothesis.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Exploratory factor analysis (EFA) could be described as orderly simplification of interrelated measures. EFA, traditionally, has been used to explore the possible underlying factor structure of a set of observed variables without imposing a preconceived structure on the outcome.</a:t>
            </a:r>
            <a:endParaRPr/>
          </a:p>
          <a:p>
            <a:pPr indent="0" lvl="0" marL="0" rtl="0" algn="l">
              <a:lnSpc>
                <a:spcPct val="100000"/>
              </a:lnSpc>
              <a:spcBef>
                <a:spcPts val="0"/>
              </a:spcBef>
              <a:spcAft>
                <a:spcPts val="0"/>
              </a:spcAft>
              <a:buSzPts val="1400"/>
              <a:buNone/>
            </a:pPr>
            <a:r>
              <a:rPr lang="en-US"/>
              <a:t>By performing EFA, the underlying factor structure is identified. Confirmatory factor analysis (CFA) is a statistical technique used to verify the factor structure of a set of observed variables.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CFA allows the researcher to test the hypothesis that a relationship between observed variables and their underlying latent constructs exists. The researcher uses knowledge of the theory, empirical research, or both, postulates the relationship pattern a priori and then tests the hypothesis statistically. The process of data analysis with EFA and CFA will be explained.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Examples with FACTOR and CALIS procedures will illustrate EFA and CFA statistical techniques. Introduction CFA and EFA are powerful statistical techniques. An example of CFA and EFA could occur with the development of measurement instruments, e.g. a satisfaction scale, attitudes toward health, customer service questionnaire. A blueprint is developed, questions written, a scale determined, the instrument pilot tested, data collected, and CFA completed. The blueprint identifies the factor structure or what we think it is. However, some questions may not measure what we thought they should. If the factor structure is not confirmed, EFA is the next step. EFA helps us determine what the factor structure looks like according to how participant responses. Exploratory factor analysis is essential to determine underlying constructs for a set of measured variables.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1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5"/>
          <p:cNvGrpSpPr/>
          <p:nvPr/>
        </p:nvGrpSpPr>
        <p:grpSpPr>
          <a:xfrm>
            <a:off x="1004144" y="1022025"/>
            <a:ext cx="7136669" cy="152400"/>
            <a:chOff x="1346429" y="1011300"/>
            <a:chExt cx="6452100" cy="152400"/>
          </a:xfrm>
        </p:grpSpPr>
        <p:cxnSp>
          <p:nvCxnSpPr>
            <p:cNvPr id="13" name="Google Shape;13;p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5"/>
          <p:cNvGrpSpPr/>
          <p:nvPr/>
        </p:nvGrpSpPr>
        <p:grpSpPr>
          <a:xfrm>
            <a:off x="1004151" y="3969100"/>
            <a:ext cx="7136669" cy="152400"/>
            <a:chOff x="1346435" y="3969088"/>
            <a:chExt cx="6452100" cy="152400"/>
          </a:xfrm>
        </p:grpSpPr>
        <p:cxnSp>
          <p:nvCxnSpPr>
            <p:cNvPr id="16" name="Google Shape;16;p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6" name="Shape 26"/>
        <p:cNvGrpSpPr/>
        <p:nvPr/>
      </p:nvGrpSpPr>
      <p:grpSpPr>
        <a:xfrm>
          <a:off x="0" y="0"/>
          <a:ext cx="0" cy="0"/>
          <a:chOff x="0" y="0"/>
          <a:chExt cx="0" cy="0"/>
        </a:xfrm>
      </p:grpSpPr>
      <p:sp>
        <p:nvSpPr>
          <p:cNvPr id="27" name="Google Shape;27;p18"/>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 name="Google Shape;28;p1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9" name="Google Shape;29;p18"/>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1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32" name="Google Shape;3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3" name="Shape 33"/>
        <p:cNvGrpSpPr/>
        <p:nvPr/>
      </p:nvGrpSpPr>
      <p:grpSpPr>
        <a:xfrm>
          <a:off x="0" y="0"/>
          <a:ext cx="0" cy="0"/>
          <a:chOff x="0" y="0"/>
          <a:chExt cx="0" cy="0"/>
        </a:xfrm>
      </p:grpSpPr>
      <p:sp>
        <p:nvSpPr>
          <p:cNvPr id="34" name="Google Shape;3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5" name="Google Shape;35;p19"/>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19"/>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2" name="Shape 42"/>
        <p:cNvGrpSpPr/>
        <p:nvPr/>
      </p:nvGrpSpPr>
      <p:grpSpPr>
        <a:xfrm>
          <a:off x="0" y="0"/>
          <a:ext cx="0" cy="0"/>
          <a:chOff x="0" y="0"/>
          <a:chExt cx="0" cy="0"/>
        </a:xfrm>
      </p:grpSpPr>
      <p:sp>
        <p:nvSpPr>
          <p:cNvPr id="43" name="Google Shape;43;p2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45" name="Google Shape;45;p2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6" name="Google Shape;4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US" sz="3000"/>
              <a:t>TEAM 4 : LEADERSHIP-PERFORMANCE ANALYSIS OF NURSING HOME EMPLOYEES</a:t>
            </a:r>
            <a:endParaRPr sz="3000"/>
          </a:p>
        </p:txBody>
      </p:sp>
      <p:sp>
        <p:nvSpPr>
          <p:cNvPr id="52" name="Google Shape;52;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NOVEMBER 16,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8"/>
          <p:cNvSpPr txBox="1"/>
          <p:nvPr>
            <p:ph type="title"/>
          </p:nvPr>
        </p:nvSpPr>
        <p:spPr>
          <a:xfrm>
            <a:off x="311700" y="85530"/>
            <a:ext cx="6226200" cy="43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sz="2800"/>
              <a:t>Factor Analysis of Leadership and Performance </a:t>
            </a:r>
            <a:endParaRPr sz="2800"/>
          </a:p>
        </p:txBody>
      </p:sp>
      <p:sp>
        <p:nvSpPr>
          <p:cNvPr id="155" name="Google Shape;155;p8"/>
          <p:cNvSpPr txBox="1"/>
          <p:nvPr>
            <p:ph idx="1" type="body"/>
          </p:nvPr>
        </p:nvSpPr>
        <p:spPr>
          <a:xfrm>
            <a:off x="311700" y="720825"/>
            <a:ext cx="8437800" cy="4125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Noto Sans Symbols"/>
              <a:buChar char="⮚"/>
            </a:pPr>
            <a:r>
              <a:rPr lang="en-US" sz="1800">
                <a:latin typeface="Comic Sans MS"/>
                <a:ea typeface="Comic Sans MS"/>
                <a:cs typeface="Comic Sans MS"/>
                <a:sym typeface="Comic Sans MS"/>
              </a:rPr>
              <a:t>Leadership and Performance have been analyzed simultaneously.</a:t>
            </a:r>
            <a:endParaRPr/>
          </a:p>
          <a:p>
            <a:pPr indent="-228600" lvl="0" marL="457200" rtl="0" algn="l">
              <a:lnSpc>
                <a:spcPct val="115000"/>
              </a:lnSpc>
              <a:spcBef>
                <a:spcPts val="0"/>
              </a:spcBef>
              <a:spcAft>
                <a:spcPts val="0"/>
              </a:spcAft>
              <a:buSzPts val="1400"/>
              <a:buFont typeface="Noto Sans Symbols"/>
              <a:buNone/>
            </a:pPr>
            <a:r>
              <a:t/>
            </a:r>
            <a:endParaRPr sz="18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Noto Sans Symbols"/>
              <a:buChar char="⮚"/>
            </a:pPr>
            <a:r>
              <a:rPr lang="en-US" sz="1800">
                <a:latin typeface="Comic Sans MS"/>
                <a:ea typeface="Comic Sans MS"/>
                <a:cs typeface="Comic Sans MS"/>
                <a:sym typeface="Comic Sans MS"/>
              </a:rPr>
              <a:t>Scree plot makes it clear that four strong factors underlies Performance-Leadership analysis with two subdimensions each.</a:t>
            </a:r>
            <a:endParaRPr/>
          </a:p>
          <a:p>
            <a:pPr indent="-228600" lvl="0" marL="457200" rtl="0" algn="l">
              <a:lnSpc>
                <a:spcPct val="115000"/>
              </a:lnSpc>
              <a:spcBef>
                <a:spcPts val="0"/>
              </a:spcBef>
              <a:spcAft>
                <a:spcPts val="0"/>
              </a:spcAft>
              <a:buSzPts val="1400"/>
              <a:buFont typeface="Noto Sans Symbols"/>
              <a:buNone/>
            </a:pPr>
            <a:r>
              <a:t/>
            </a:r>
            <a:endParaRPr sz="1800">
              <a:latin typeface="Comic Sans MS"/>
              <a:ea typeface="Comic Sans MS"/>
              <a:cs typeface="Comic Sans MS"/>
              <a:sym typeface="Comic Sans MS"/>
            </a:endParaRPr>
          </a:p>
          <a:p>
            <a:pPr indent="-228600" lvl="0" marL="457200" rtl="0" algn="l">
              <a:lnSpc>
                <a:spcPct val="115000"/>
              </a:lnSpc>
              <a:spcBef>
                <a:spcPts val="0"/>
              </a:spcBef>
              <a:spcAft>
                <a:spcPts val="0"/>
              </a:spcAft>
              <a:buSzPts val="1400"/>
              <a:buFont typeface="Noto Sans Symbols"/>
              <a:buNone/>
            </a:pPr>
            <a:r>
              <a:t/>
            </a:r>
            <a:endParaRPr sz="1800">
              <a:latin typeface="Comic Sans MS"/>
              <a:ea typeface="Comic Sans MS"/>
              <a:cs typeface="Comic Sans MS"/>
              <a:sym typeface="Comic Sans MS"/>
            </a:endParaRPr>
          </a:p>
        </p:txBody>
      </p:sp>
      <p:pic>
        <p:nvPicPr>
          <p:cNvPr id="156" name="Google Shape;156;p8"/>
          <p:cNvPicPr preferRelativeResize="0"/>
          <p:nvPr/>
        </p:nvPicPr>
        <p:blipFill rotWithShape="1">
          <a:blip r:embed="rId3">
            <a:alphaModFix/>
          </a:blip>
          <a:srcRect b="0" l="0" r="0" t="0"/>
          <a:stretch/>
        </p:blipFill>
        <p:spPr>
          <a:xfrm>
            <a:off x="1312900" y="2120650"/>
            <a:ext cx="6435399" cy="297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9"/>
          <p:cNvSpPr txBox="1"/>
          <p:nvPr>
            <p:ph idx="1" type="body"/>
          </p:nvPr>
        </p:nvSpPr>
        <p:spPr>
          <a:xfrm>
            <a:off x="164713" y="199500"/>
            <a:ext cx="8437800" cy="42270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SzPts val="1400"/>
              <a:buFont typeface="Noto Sans Symbols"/>
              <a:buChar char="⮚"/>
            </a:pPr>
            <a:r>
              <a:rPr lang="en-US" sz="1800">
                <a:latin typeface="Comic Sans MS"/>
                <a:ea typeface="Comic Sans MS"/>
                <a:cs typeface="Comic Sans MS"/>
                <a:sym typeface="Comic Sans MS"/>
              </a:rPr>
              <a:t>Our identified factors satisfies both convergent and discriminant validity</a:t>
            </a:r>
            <a:endParaRPr b="1" sz="1200">
              <a:solidFill>
                <a:srgbClr val="342E22"/>
              </a:solidFill>
              <a:latin typeface="Calibri"/>
              <a:ea typeface="Calibri"/>
              <a:cs typeface="Calibri"/>
              <a:sym typeface="Calibri"/>
            </a:endParaRPr>
          </a:p>
        </p:txBody>
      </p:sp>
      <p:pic>
        <p:nvPicPr>
          <p:cNvPr descr="A screenshot of a cell phone&#10;&#10;Description automatically generated" id="162" name="Google Shape;162;p9"/>
          <p:cNvPicPr preferRelativeResize="0"/>
          <p:nvPr/>
        </p:nvPicPr>
        <p:blipFill rotWithShape="1">
          <a:blip r:embed="rId3">
            <a:alphaModFix/>
          </a:blip>
          <a:srcRect b="0" l="0" r="0" t="0"/>
          <a:stretch/>
        </p:blipFill>
        <p:spPr>
          <a:xfrm>
            <a:off x="248725" y="854575"/>
            <a:ext cx="4831575" cy="2816450"/>
          </a:xfrm>
          <a:prstGeom prst="rect">
            <a:avLst/>
          </a:prstGeom>
          <a:noFill/>
          <a:ln>
            <a:noFill/>
          </a:ln>
        </p:spPr>
      </p:pic>
      <p:sp>
        <p:nvSpPr>
          <p:cNvPr id="163" name="Google Shape;163;p9"/>
          <p:cNvSpPr/>
          <p:nvPr/>
        </p:nvSpPr>
        <p:spPr>
          <a:xfrm>
            <a:off x="513518" y="3761225"/>
            <a:ext cx="3363600" cy="800100"/>
          </a:xfrm>
          <a:prstGeom prst="wedgeEllipseCallout">
            <a:avLst>
              <a:gd fmla="val -20833" name="adj1"/>
              <a:gd fmla="val 62500" name="adj2"/>
            </a:avLst>
          </a:prstGeom>
          <a:solidFill>
            <a:schemeClr val="dk1"/>
          </a:solidFill>
          <a:ln cap="flat" cmpd="sng" w="25400">
            <a:solidFill>
              <a:srgbClr val="75A9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1" i="0" lang="en-US" sz="1300" u="none" cap="none" strike="noStrike">
                <a:solidFill>
                  <a:schemeClr val="accent1"/>
                </a:solidFill>
                <a:latin typeface="Calibri"/>
                <a:ea typeface="Calibri"/>
                <a:cs typeface="Calibri"/>
                <a:sym typeface="Calibri"/>
              </a:rPr>
              <a:t>Item loadings &gt; 0.70  </a:t>
            </a:r>
            <a:r>
              <a:rPr b="1" i="0" lang="en-US" sz="1300" u="none" cap="none" strike="noStrike">
                <a:solidFill>
                  <a:schemeClr val="dk2"/>
                </a:solidFill>
                <a:latin typeface="Calibri"/>
                <a:ea typeface="Calibri"/>
                <a:cs typeface="Calibri"/>
                <a:sym typeface="Calibri"/>
              </a:rPr>
              <a:t>Convergent Validity is satisfied </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text on a white surface&#10;&#10;Description automatically generated" id="164" name="Google Shape;164;p9"/>
          <p:cNvPicPr preferRelativeResize="0"/>
          <p:nvPr/>
        </p:nvPicPr>
        <p:blipFill rotWithShape="1">
          <a:blip r:embed="rId4">
            <a:alphaModFix/>
          </a:blip>
          <a:srcRect b="0" l="0" r="0" t="0"/>
          <a:stretch/>
        </p:blipFill>
        <p:spPr>
          <a:xfrm>
            <a:off x="5186150" y="2991350"/>
            <a:ext cx="3860200" cy="1816600"/>
          </a:xfrm>
          <a:prstGeom prst="rect">
            <a:avLst/>
          </a:prstGeom>
          <a:noFill/>
          <a:ln>
            <a:noFill/>
          </a:ln>
        </p:spPr>
      </p:pic>
      <p:sp>
        <p:nvSpPr>
          <p:cNvPr id="165" name="Google Shape;165;p9"/>
          <p:cNvSpPr/>
          <p:nvPr/>
        </p:nvSpPr>
        <p:spPr>
          <a:xfrm>
            <a:off x="5363210" y="713076"/>
            <a:ext cx="3506100" cy="2115900"/>
          </a:xfrm>
          <a:prstGeom prst="wedgeEllipseCallout">
            <a:avLst>
              <a:gd fmla="val -20833" name="adj1"/>
              <a:gd fmla="val 62500" name="adj2"/>
            </a:avLst>
          </a:prstGeom>
          <a:solidFill>
            <a:schemeClr val="dk1"/>
          </a:solidFill>
          <a:ln cap="flat" cmpd="sng" w="25400">
            <a:solidFill>
              <a:srgbClr val="75A9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400" u="none" cap="none" strike="noStrike">
              <a:solidFill>
                <a:srgbClr val="342E22"/>
              </a:solidFill>
              <a:latin typeface="Arial"/>
              <a:ea typeface="Arial"/>
              <a:cs typeface="Arial"/>
              <a:sym typeface="Arial"/>
            </a:endParaRPr>
          </a:p>
          <a:p>
            <a:pPr indent="0" lvl="0" marL="0" marR="0" rtl="0" algn="ctr">
              <a:lnSpc>
                <a:spcPct val="100000"/>
              </a:lnSpc>
              <a:spcBef>
                <a:spcPts val="0"/>
              </a:spcBef>
              <a:spcAft>
                <a:spcPts val="0"/>
              </a:spcAft>
              <a:buNone/>
            </a:pPr>
            <a:r>
              <a:rPr b="1" i="0" lang="en-US" sz="1300" u="none" cap="none" strike="noStrike">
                <a:solidFill>
                  <a:schemeClr val="accent1"/>
                </a:solidFill>
                <a:latin typeface="Calibri"/>
                <a:ea typeface="Calibri"/>
                <a:cs typeface="Calibri"/>
                <a:sym typeface="Calibri"/>
              </a:rPr>
              <a:t>Average Variance Extracted by both factors of Leadership (0.87 and 0.82 ) , Performance (0.73 and 0.93) &gt; Average variance shared between them 0.16, 0.27 respectively</a:t>
            </a:r>
            <a:endParaRPr/>
          </a:p>
          <a:p>
            <a:pPr indent="0" lvl="0" marL="0" marR="0" rtl="0" algn="ctr">
              <a:lnSpc>
                <a:spcPct val="100000"/>
              </a:lnSpc>
              <a:spcBef>
                <a:spcPts val="0"/>
              </a:spcBef>
              <a:spcAft>
                <a:spcPts val="0"/>
              </a:spcAft>
              <a:buNone/>
            </a:pPr>
            <a:r>
              <a:t/>
            </a:r>
            <a:endParaRPr b="1" i="0" sz="1300" u="none" cap="none" strike="noStrike">
              <a:solidFill>
                <a:schemeClr val="accent1"/>
              </a:solidFill>
              <a:latin typeface="Calibri"/>
              <a:ea typeface="Calibri"/>
              <a:cs typeface="Calibri"/>
              <a:sym typeface="Calibri"/>
            </a:endParaRPr>
          </a:p>
          <a:p>
            <a:pPr indent="0" lvl="0" marL="0" marR="0" rtl="0" algn="ctr">
              <a:lnSpc>
                <a:spcPct val="100000"/>
              </a:lnSpc>
              <a:spcBef>
                <a:spcPts val="0"/>
              </a:spcBef>
              <a:spcAft>
                <a:spcPts val="0"/>
              </a:spcAft>
              <a:buNone/>
            </a:pPr>
            <a:r>
              <a:rPr b="1" i="0" lang="en-US" sz="1300" u="none" cap="none" strike="noStrike">
                <a:solidFill>
                  <a:schemeClr val="dk2"/>
                </a:solidFill>
                <a:latin typeface="Calibri"/>
                <a:ea typeface="Calibri"/>
                <a:cs typeface="Calibri"/>
                <a:sym typeface="Calibri"/>
              </a:rPr>
              <a:t>Discriminant Validity is satisfied </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9"/>
          <p:cNvSpPr txBox="1"/>
          <p:nvPr/>
        </p:nvSpPr>
        <p:spPr>
          <a:xfrm>
            <a:off x="164715" y="562075"/>
            <a:ext cx="29376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300" u="none" cap="none" strike="noStrike">
                <a:solidFill>
                  <a:srgbClr val="342E22"/>
                </a:solidFill>
                <a:latin typeface="Calibri"/>
                <a:ea typeface="Calibri"/>
                <a:cs typeface="Calibri"/>
                <a:sym typeface="Calibri"/>
              </a:rPr>
              <a:t>Table 2.1 Convergent validity</a:t>
            </a:r>
            <a:endParaRPr b="0" i="0" sz="1300" u="none" cap="none" strike="noStrike">
              <a:solidFill>
                <a:srgbClr val="000000"/>
              </a:solidFill>
              <a:latin typeface="Arial"/>
              <a:ea typeface="Arial"/>
              <a:cs typeface="Arial"/>
              <a:sym typeface="Arial"/>
            </a:endParaRPr>
          </a:p>
        </p:txBody>
      </p:sp>
      <p:sp>
        <p:nvSpPr>
          <p:cNvPr id="167" name="Google Shape;167;p9"/>
          <p:cNvSpPr txBox="1"/>
          <p:nvPr/>
        </p:nvSpPr>
        <p:spPr>
          <a:xfrm>
            <a:off x="5569014" y="4807943"/>
            <a:ext cx="29376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300" u="none" cap="none" strike="noStrike">
                <a:solidFill>
                  <a:srgbClr val="342E22"/>
                </a:solidFill>
                <a:latin typeface="Calibri"/>
                <a:ea typeface="Calibri"/>
                <a:cs typeface="Calibri"/>
                <a:sym typeface="Calibri"/>
              </a:rPr>
              <a:t>Table 2.2 Discriminant validity</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311700" y="285005"/>
            <a:ext cx="7163520" cy="43583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sz="2800"/>
              <a:t>Factor Analysis of Leadership and Performance </a:t>
            </a:r>
            <a:endParaRPr sz="2800"/>
          </a:p>
        </p:txBody>
      </p:sp>
      <p:sp>
        <p:nvSpPr>
          <p:cNvPr id="173" name="Google Shape;173;p10"/>
          <p:cNvSpPr txBox="1"/>
          <p:nvPr>
            <p:ph idx="1" type="body"/>
          </p:nvPr>
        </p:nvSpPr>
        <p:spPr>
          <a:xfrm>
            <a:off x="311700" y="822960"/>
            <a:ext cx="8437800" cy="402336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Font typeface="Noto Sans Symbols"/>
              <a:buNone/>
            </a:pPr>
            <a:r>
              <a:t/>
            </a:r>
            <a:endParaRPr b="1" sz="1600">
              <a:solidFill>
                <a:srgbClr val="002060"/>
              </a:solidFill>
            </a:endParaRPr>
          </a:p>
          <a:p>
            <a:pPr indent="-317500" lvl="0" marL="457200" rtl="0" algn="l">
              <a:lnSpc>
                <a:spcPct val="115000"/>
              </a:lnSpc>
              <a:spcBef>
                <a:spcPts val="0"/>
              </a:spcBef>
              <a:spcAft>
                <a:spcPts val="0"/>
              </a:spcAft>
              <a:buSzPts val="1400"/>
              <a:buFont typeface="Noto Sans Symbols"/>
              <a:buChar char="⮚"/>
            </a:pPr>
            <a:r>
              <a:rPr b="1" lang="en-US" sz="1600">
                <a:solidFill>
                  <a:schemeClr val="dk2"/>
                </a:solidFill>
              </a:rPr>
              <a:t>Leadership Factors                        </a:t>
            </a:r>
            <a:r>
              <a:rPr b="1" i="1" lang="en-US" sz="1600">
                <a:solidFill>
                  <a:schemeClr val="dk2"/>
                </a:solidFill>
              </a:rPr>
              <a:t>  Open to Change and Resistance to Change</a:t>
            </a:r>
            <a:endParaRPr/>
          </a:p>
          <a:p>
            <a:pPr indent="-228600" lvl="0" marL="457200" rtl="0" algn="l">
              <a:lnSpc>
                <a:spcPct val="115000"/>
              </a:lnSpc>
              <a:spcBef>
                <a:spcPts val="0"/>
              </a:spcBef>
              <a:spcAft>
                <a:spcPts val="0"/>
              </a:spcAft>
              <a:buSzPts val="1400"/>
              <a:buFont typeface="Noto Sans Symbols"/>
              <a:buNone/>
            </a:pPr>
            <a:r>
              <a:t/>
            </a:r>
            <a:endParaRPr b="1" sz="1600">
              <a:solidFill>
                <a:schemeClr val="dk2"/>
              </a:solidFill>
            </a:endParaRPr>
          </a:p>
          <a:p>
            <a:pPr indent="-317500" lvl="0" marL="457200" rtl="0" algn="l">
              <a:lnSpc>
                <a:spcPct val="115000"/>
              </a:lnSpc>
              <a:spcBef>
                <a:spcPts val="0"/>
              </a:spcBef>
              <a:spcAft>
                <a:spcPts val="0"/>
              </a:spcAft>
              <a:buSzPts val="1400"/>
              <a:buFont typeface="Noto Sans Symbols"/>
              <a:buChar char="⮚"/>
            </a:pPr>
            <a:r>
              <a:rPr b="1" lang="en-US" sz="1600">
                <a:solidFill>
                  <a:schemeClr val="dk2"/>
                </a:solidFill>
              </a:rPr>
              <a:t>Performance Factors                      </a:t>
            </a:r>
            <a:r>
              <a:rPr b="1" i="1" lang="en-US" sz="1600">
                <a:solidFill>
                  <a:schemeClr val="dk2"/>
                </a:solidFill>
              </a:rPr>
              <a:t>Cost Saving and Patient Benefits/Satisfaction</a:t>
            </a:r>
            <a:endParaRPr sz="1600">
              <a:solidFill>
                <a:schemeClr val="dk2"/>
              </a:solidFill>
            </a:endParaRPr>
          </a:p>
          <a:p>
            <a:pPr indent="-228600" lvl="0" marL="457200" rtl="0" algn="l">
              <a:lnSpc>
                <a:spcPct val="115000"/>
              </a:lnSpc>
              <a:spcBef>
                <a:spcPts val="0"/>
              </a:spcBef>
              <a:spcAft>
                <a:spcPts val="0"/>
              </a:spcAft>
              <a:buSzPts val="1400"/>
              <a:buFont typeface="Noto Sans Symbols"/>
              <a:buNone/>
            </a:pPr>
            <a:r>
              <a:t/>
            </a:r>
            <a:endParaRPr sz="1600"/>
          </a:p>
          <a:p>
            <a:pPr indent="-228600" lvl="0" marL="457200" rtl="0" algn="l">
              <a:lnSpc>
                <a:spcPct val="115000"/>
              </a:lnSpc>
              <a:spcBef>
                <a:spcPts val="0"/>
              </a:spcBef>
              <a:spcAft>
                <a:spcPts val="0"/>
              </a:spcAft>
              <a:buSzPts val="1400"/>
              <a:buFont typeface="Noto Sans Symbols"/>
              <a:buNone/>
            </a:pPr>
            <a:r>
              <a:t/>
            </a:r>
            <a:endParaRPr sz="1600"/>
          </a:p>
          <a:p>
            <a:pPr indent="-228600" lvl="0" marL="457200" rtl="0" algn="l">
              <a:lnSpc>
                <a:spcPct val="115000"/>
              </a:lnSpc>
              <a:spcBef>
                <a:spcPts val="0"/>
              </a:spcBef>
              <a:spcAft>
                <a:spcPts val="0"/>
              </a:spcAft>
              <a:buSzPts val="1400"/>
              <a:buFont typeface="Noto Sans Symbols"/>
              <a:buNone/>
            </a:pPr>
            <a:r>
              <a:t/>
            </a:r>
            <a:endParaRPr b="1" i="1" sz="1600"/>
          </a:p>
          <a:p>
            <a:pPr indent="-228600" lvl="0" marL="457200" rtl="0" algn="l">
              <a:lnSpc>
                <a:spcPct val="115000"/>
              </a:lnSpc>
              <a:spcBef>
                <a:spcPts val="0"/>
              </a:spcBef>
              <a:spcAft>
                <a:spcPts val="0"/>
              </a:spcAft>
              <a:buSzPts val="1400"/>
              <a:buFont typeface="Noto Sans Symbols"/>
              <a:buNone/>
            </a:pPr>
            <a:r>
              <a:t/>
            </a:r>
            <a:endParaRPr b="1" i="1" sz="1600"/>
          </a:p>
          <a:p>
            <a:pPr indent="-228600" lvl="0" marL="457200" rtl="0" algn="l">
              <a:lnSpc>
                <a:spcPct val="115000"/>
              </a:lnSpc>
              <a:spcBef>
                <a:spcPts val="0"/>
              </a:spcBef>
              <a:spcAft>
                <a:spcPts val="0"/>
              </a:spcAft>
              <a:buSzPts val="1400"/>
              <a:buFont typeface="Noto Sans Symbols"/>
              <a:buNone/>
            </a:pPr>
            <a:r>
              <a:t/>
            </a:r>
            <a:endParaRPr b="1" i="1" sz="1600"/>
          </a:p>
          <a:p>
            <a:pPr indent="-228600" lvl="0" marL="457200" rtl="0" algn="l">
              <a:lnSpc>
                <a:spcPct val="115000"/>
              </a:lnSpc>
              <a:spcBef>
                <a:spcPts val="0"/>
              </a:spcBef>
              <a:spcAft>
                <a:spcPts val="0"/>
              </a:spcAft>
              <a:buSzPts val="1400"/>
              <a:buFont typeface="Noto Sans Symbols"/>
              <a:buNone/>
            </a:pPr>
            <a:r>
              <a:t/>
            </a:r>
            <a:endParaRPr b="1" i="1" sz="1600"/>
          </a:p>
          <a:p>
            <a:pPr indent="-228600" lvl="0" marL="457200" rtl="0" algn="l">
              <a:lnSpc>
                <a:spcPct val="115000"/>
              </a:lnSpc>
              <a:spcBef>
                <a:spcPts val="0"/>
              </a:spcBef>
              <a:spcAft>
                <a:spcPts val="0"/>
              </a:spcAft>
              <a:buSzPts val="1400"/>
              <a:buFont typeface="Noto Sans Symbols"/>
              <a:buNone/>
            </a:pPr>
            <a:r>
              <a:t/>
            </a:r>
            <a:endParaRPr b="1" i="1" sz="1600"/>
          </a:p>
          <a:p>
            <a:pPr indent="-228600" lvl="0" marL="457200" rtl="0" algn="l">
              <a:lnSpc>
                <a:spcPct val="115000"/>
              </a:lnSpc>
              <a:spcBef>
                <a:spcPts val="0"/>
              </a:spcBef>
              <a:spcAft>
                <a:spcPts val="0"/>
              </a:spcAft>
              <a:buSzPts val="1400"/>
              <a:buFont typeface="Noto Sans Symbols"/>
              <a:buNone/>
            </a:pPr>
            <a:r>
              <a:t/>
            </a:r>
            <a:endParaRPr b="1" i="1" sz="1600"/>
          </a:p>
          <a:p>
            <a:pPr indent="-228600" lvl="0" marL="457200" rtl="0" algn="l">
              <a:lnSpc>
                <a:spcPct val="115000"/>
              </a:lnSpc>
              <a:spcBef>
                <a:spcPts val="0"/>
              </a:spcBef>
              <a:spcAft>
                <a:spcPts val="0"/>
              </a:spcAft>
              <a:buSzPts val="1400"/>
              <a:buFont typeface="Noto Sans Symbols"/>
              <a:buNone/>
            </a:pPr>
            <a:r>
              <a:t/>
            </a:r>
            <a:endParaRPr b="1" i="1" sz="1600"/>
          </a:p>
          <a:p>
            <a:pPr indent="-228600" lvl="0" marL="457200" rtl="0" algn="l">
              <a:lnSpc>
                <a:spcPct val="115000"/>
              </a:lnSpc>
              <a:spcBef>
                <a:spcPts val="0"/>
              </a:spcBef>
              <a:spcAft>
                <a:spcPts val="0"/>
              </a:spcAft>
              <a:buSzPts val="1400"/>
              <a:buFont typeface="Noto Sans Symbols"/>
              <a:buNone/>
            </a:pPr>
            <a:r>
              <a:t/>
            </a:r>
            <a:endParaRPr b="1" i="1" sz="1600"/>
          </a:p>
          <a:p>
            <a:pPr indent="-228600" lvl="0" marL="457200" rtl="0" algn="l">
              <a:lnSpc>
                <a:spcPct val="115000"/>
              </a:lnSpc>
              <a:spcBef>
                <a:spcPts val="0"/>
              </a:spcBef>
              <a:spcAft>
                <a:spcPts val="0"/>
              </a:spcAft>
              <a:buSzPts val="1400"/>
              <a:buFont typeface="Noto Sans Symbols"/>
              <a:buNone/>
            </a:pPr>
            <a:r>
              <a:t/>
            </a:r>
            <a:endParaRPr b="1" i="1" sz="1600"/>
          </a:p>
        </p:txBody>
      </p:sp>
      <p:sp>
        <p:nvSpPr>
          <p:cNvPr id="174" name="Google Shape;174;p10"/>
          <p:cNvSpPr/>
          <p:nvPr/>
        </p:nvSpPr>
        <p:spPr>
          <a:xfrm>
            <a:off x="3257550" y="1181299"/>
            <a:ext cx="560070" cy="296177"/>
          </a:xfrm>
          <a:prstGeom prst="rightArrow">
            <a:avLst>
              <a:gd fmla="val 50000" name="adj1"/>
              <a:gd fmla="val 50000" name="adj2"/>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p10"/>
          <p:cNvSpPr/>
          <p:nvPr/>
        </p:nvSpPr>
        <p:spPr>
          <a:xfrm>
            <a:off x="4323632" y="2275827"/>
            <a:ext cx="4683345" cy="2570493"/>
          </a:xfrm>
          <a:prstGeom prst="cloud">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1" lang="en-US" sz="1400" u="none" cap="none" strike="noStrike">
                <a:solidFill>
                  <a:schemeClr val="dk2"/>
                </a:solidFill>
                <a:latin typeface="Calibri"/>
                <a:ea typeface="Calibri"/>
                <a:cs typeface="Calibri"/>
                <a:sym typeface="Calibri"/>
              </a:rPr>
              <a:t>Common Performance attributes </a:t>
            </a:r>
            <a:endParaRPr/>
          </a:p>
          <a:p>
            <a:pPr indent="0" lvl="0" marL="139700" marR="0" rtl="0" algn="l">
              <a:lnSpc>
                <a:spcPct val="100000"/>
              </a:lnSpc>
              <a:spcBef>
                <a:spcPts val="0"/>
              </a:spcBef>
              <a:spcAft>
                <a:spcPts val="0"/>
              </a:spcAft>
              <a:buClr>
                <a:srgbClr val="000000"/>
              </a:buClr>
              <a:buSzPts val="1200"/>
              <a:buFont typeface="Arial"/>
              <a:buNone/>
            </a:pPr>
            <a:r>
              <a:rPr b="1" i="1" lang="en-US" sz="1200" u="none" cap="none" strike="noStrike">
                <a:solidFill>
                  <a:srgbClr val="B35100"/>
                </a:solidFill>
                <a:latin typeface="Calibri"/>
                <a:ea typeface="Calibri"/>
                <a:cs typeface="Calibri"/>
                <a:sym typeface="Calibri"/>
              </a:rPr>
              <a:t>Patients Benefits/Satisfaction-&gt; Employees self evaluated their performance relative to their coworkers on achieving patient satisfaction, how their service benefits patients by providing quality medical service and building trust.</a:t>
            </a:r>
            <a:endParaRPr b="1"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1" lang="en-US" sz="1200" u="none" cap="none" strike="noStrike">
                <a:solidFill>
                  <a:schemeClr val="dk2"/>
                </a:solidFill>
                <a:latin typeface="Calibri"/>
                <a:ea typeface="Calibri"/>
                <a:cs typeface="Calibri"/>
                <a:sym typeface="Calibri"/>
              </a:rPr>
              <a:t>Cost Saving- -&gt; cost saving and resource utilization aspects</a:t>
            </a:r>
            <a:endParaRPr b="1" i="1" sz="1400" u="none" cap="none" strike="noStrike">
              <a:solidFill>
                <a:schemeClr val="dk2"/>
              </a:solidFill>
              <a:latin typeface="Calibri"/>
              <a:ea typeface="Calibri"/>
              <a:cs typeface="Calibri"/>
              <a:sym typeface="Calibri"/>
            </a:endParaRPr>
          </a:p>
        </p:txBody>
      </p:sp>
      <p:sp>
        <p:nvSpPr>
          <p:cNvPr id="176" name="Google Shape;176;p10"/>
          <p:cNvSpPr/>
          <p:nvPr/>
        </p:nvSpPr>
        <p:spPr>
          <a:xfrm>
            <a:off x="228901" y="2184388"/>
            <a:ext cx="4011932" cy="2570492"/>
          </a:xfrm>
          <a:prstGeom prst="cloud">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1" sz="14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None/>
            </a:pPr>
            <a:r>
              <a:rPr b="1" i="1" lang="en-US" sz="1400" u="none" cap="none" strike="noStrike">
                <a:solidFill>
                  <a:srgbClr val="342E22"/>
                </a:solidFill>
                <a:latin typeface="Calibri"/>
                <a:ea typeface="Calibri"/>
                <a:cs typeface="Calibri"/>
                <a:sym typeface="Calibri"/>
              </a:rPr>
              <a:t>Common leadership attributes </a:t>
            </a:r>
            <a:endParaRPr/>
          </a:p>
          <a:p>
            <a:pPr indent="0" lvl="0" marL="0" marR="0" rtl="0" algn="l">
              <a:lnSpc>
                <a:spcPct val="100000"/>
              </a:lnSpc>
              <a:spcBef>
                <a:spcPts val="0"/>
              </a:spcBef>
              <a:spcAft>
                <a:spcPts val="0"/>
              </a:spcAft>
              <a:buNone/>
            </a:pPr>
            <a:r>
              <a:rPr b="1" i="1" lang="en-US" sz="1200" u="none" cap="none" strike="noStrike">
                <a:solidFill>
                  <a:srgbClr val="B35100"/>
                </a:solidFill>
                <a:latin typeface="Calibri"/>
                <a:ea typeface="Calibri"/>
                <a:cs typeface="Calibri"/>
                <a:sym typeface="Calibri"/>
              </a:rPr>
              <a:t>Open to change -&gt; Welcoming new changes, Highly motivating and they make employees feel more enthusiastic about their work  </a:t>
            </a:r>
            <a:endParaRPr/>
          </a:p>
          <a:p>
            <a:pPr indent="0" lvl="0" marL="0" marR="0" rtl="0" algn="l">
              <a:lnSpc>
                <a:spcPct val="100000"/>
              </a:lnSpc>
              <a:spcBef>
                <a:spcPts val="0"/>
              </a:spcBef>
              <a:spcAft>
                <a:spcPts val="0"/>
              </a:spcAft>
              <a:buNone/>
            </a:pPr>
            <a:r>
              <a:rPr b="1" i="1" lang="en-US" sz="1200" u="none" cap="none" strike="noStrike">
                <a:solidFill>
                  <a:schemeClr val="dk2"/>
                </a:solidFill>
                <a:latin typeface="Calibri"/>
                <a:ea typeface="Calibri"/>
                <a:cs typeface="Calibri"/>
                <a:sym typeface="Calibri"/>
              </a:rPr>
              <a:t>Resistance to change -&gt; Not open to new changes, Happy with existing system, stick to your guns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7" name="Google Shape;177;p10"/>
          <p:cNvSpPr/>
          <p:nvPr/>
        </p:nvSpPr>
        <p:spPr>
          <a:xfrm>
            <a:off x="3257550" y="1739621"/>
            <a:ext cx="560070" cy="296177"/>
          </a:xfrm>
          <a:prstGeom prst="rightArrow">
            <a:avLst>
              <a:gd fmla="val 50000" name="adj1"/>
              <a:gd fmla="val 50000" name="adj2"/>
            </a:avLst>
          </a:prstGeom>
          <a:solidFill>
            <a:schemeClr val="accent1"/>
          </a:solidFill>
          <a:ln cap="flat" cmpd="sng" w="25400">
            <a:solidFill>
              <a:srgbClr val="AE4E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311700" y="147162"/>
            <a:ext cx="8203650" cy="57367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sz="2800"/>
              <a:t>Effect of Leadership on Performance of employees</a:t>
            </a:r>
            <a:endParaRPr/>
          </a:p>
        </p:txBody>
      </p:sp>
      <p:sp>
        <p:nvSpPr>
          <p:cNvPr id="183" name="Google Shape;183;p11"/>
          <p:cNvSpPr txBox="1"/>
          <p:nvPr>
            <p:ph idx="1" type="body"/>
          </p:nvPr>
        </p:nvSpPr>
        <p:spPr>
          <a:xfrm>
            <a:off x="311700" y="720835"/>
            <a:ext cx="8437800" cy="4307252"/>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b="1" i="1" lang="en-US" sz="1600">
                <a:latin typeface="Comic Sans MS"/>
                <a:ea typeface="Comic Sans MS"/>
                <a:cs typeface="Comic Sans MS"/>
                <a:sym typeface="Comic Sans MS"/>
              </a:rPr>
              <a:t>Leadership that is open to change and highly motivating is believed to improve performance of employees than the one that resists new changes</a:t>
            </a:r>
            <a:r>
              <a:rPr lang="en-US" sz="1600">
                <a:latin typeface="Comic Sans MS"/>
                <a:ea typeface="Comic Sans MS"/>
                <a:cs typeface="Comic Sans MS"/>
                <a:sym typeface="Comic Sans MS"/>
              </a:rPr>
              <a:t>.</a:t>
            </a:r>
            <a:endParaRPr/>
          </a:p>
          <a:p>
            <a:pPr indent="0" lvl="0" marL="139700" rtl="0" algn="l">
              <a:lnSpc>
                <a:spcPct val="115000"/>
              </a:lnSpc>
              <a:spcBef>
                <a:spcPts val="0"/>
              </a:spcBef>
              <a:spcAft>
                <a:spcPts val="0"/>
              </a:spcAft>
              <a:buSzPts val="1400"/>
              <a:buNone/>
            </a:pPr>
            <a:r>
              <a:t/>
            </a:r>
            <a:endParaRPr sz="1800">
              <a:latin typeface="Comic Sans MS"/>
              <a:ea typeface="Comic Sans MS"/>
              <a:cs typeface="Comic Sans MS"/>
              <a:sym typeface="Comic Sans MS"/>
            </a:endParaRPr>
          </a:p>
        </p:txBody>
      </p:sp>
      <p:pic>
        <p:nvPicPr>
          <p:cNvPr id="184" name="Google Shape;184;p11"/>
          <p:cNvPicPr preferRelativeResize="0"/>
          <p:nvPr/>
        </p:nvPicPr>
        <p:blipFill rotWithShape="1">
          <a:blip r:embed="rId3">
            <a:alphaModFix/>
          </a:blip>
          <a:srcRect b="0" l="0" r="0" t="0"/>
          <a:stretch/>
        </p:blipFill>
        <p:spPr>
          <a:xfrm>
            <a:off x="611970" y="2842712"/>
            <a:ext cx="3365670" cy="1933098"/>
          </a:xfrm>
          <a:prstGeom prst="rect">
            <a:avLst/>
          </a:prstGeom>
          <a:noFill/>
          <a:ln>
            <a:noFill/>
          </a:ln>
        </p:spPr>
      </p:pic>
      <p:pic>
        <p:nvPicPr>
          <p:cNvPr id="185" name="Google Shape;185;p11"/>
          <p:cNvPicPr preferRelativeResize="0"/>
          <p:nvPr/>
        </p:nvPicPr>
        <p:blipFill rotWithShape="1">
          <a:blip r:embed="rId4">
            <a:alphaModFix/>
          </a:blip>
          <a:srcRect b="0" l="0" r="0" t="0"/>
          <a:stretch/>
        </p:blipFill>
        <p:spPr>
          <a:xfrm>
            <a:off x="3771899" y="2874461"/>
            <a:ext cx="3120390" cy="1901349"/>
          </a:xfrm>
          <a:prstGeom prst="rect">
            <a:avLst/>
          </a:prstGeom>
          <a:noFill/>
          <a:ln>
            <a:noFill/>
          </a:ln>
        </p:spPr>
      </p:pic>
      <p:sp>
        <p:nvSpPr>
          <p:cNvPr id="186" name="Google Shape;186;p11"/>
          <p:cNvSpPr/>
          <p:nvPr/>
        </p:nvSpPr>
        <p:spPr>
          <a:xfrm>
            <a:off x="6800850" y="3013794"/>
            <a:ext cx="2205990" cy="912970"/>
          </a:xfrm>
          <a:prstGeom prst="wedgeEllipseCallout">
            <a:avLst>
              <a:gd fmla="val -20833" name="adj1"/>
              <a:gd fmla="val 62500" name="adj2"/>
            </a:avLst>
          </a:prstGeom>
          <a:solidFill>
            <a:schemeClr val="dk1"/>
          </a:solidFill>
          <a:ln cap="flat" cmpd="sng" w="25400">
            <a:solidFill>
              <a:srgbClr val="75A9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US" sz="1300" u="none" cap="none" strike="noStrike">
                <a:solidFill>
                  <a:schemeClr val="accent1"/>
                </a:solidFill>
                <a:latin typeface="Calibri"/>
                <a:ea typeface="Calibri"/>
                <a:cs typeface="Calibri"/>
                <a:sym typeface="Calibri"/>
              </a:rPr>
              <a:t>‘Resistance to change’ leadership statistically proven least/not significant.</a:t>
            </a:r>
            <a:endParaRPr/>
          </a:p>
        </p:txBody>
      </p:sp>
      <p:sp>
        <p:nvSpPr>
          <p:cNvPr id="187" name="Google Shape;187;p11"/>
          <p:cNvSpPr/>
          <p:nvPr/>
        </p:nvSpPr>
        <p:spPr>
          <a:xfrm>
            <a:off x="6149370" y="1498760"/>
            <a:ext cx="2857470" cy="912970"/>
          </a:xfrm>
          <a:prstGeom prst="wedgeEllipseCallout">
            <a:avLst>
              <a:gd fmla="val -20833" name="adj1"/>
              <a:gd fmla="val 62500" name="adj2"/>
            </a:avLst>
          </a:prstGeom>
          <a:solidFill>
            <a:schemeClr val="dk1"/>
          </a:solidFill>
          <a:ln cap="flat" cmpd="sng" w="25400">
            <a:solidFill>
              <a:srgbClr val="75A9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1" lang="en-US" sz="1300" u="none" cap="none" strike="noStrike">
                <a:solidFill>
                  <a:schemeClr val="accent1"/>
                </a:solidFill>
                <a:latin typeface="Calibri"/>
                <a:ea typeface="Calibri"/>
                <a:cs typeface="Calibri"/>
                <a:sym typeface="Calibri"/>
              </a:rPr>
              <a:t>‘Open to Change’ leadership  statistically proven most significant </a:t>
            </a:r>
            <a:endParaRPr/>
          </a:p>
        </p:txBody>
      </p:sp>
      <p:pic>
        <p:nvPicPr>
          <p:cNvPr descr="A screenshot of a cell phone&#10;&#10;Description automatically generated" id="188" name="Google Shape;188;p11"/>
          <p:cNvPicPr preferRelativeResize="0"/>
          <p:nvPr/>
        </p:nvPicPr>
        <p:blipFill rotWithShape="1">
          <a:blip r:embed="rId5">
            <a:alphaModFix/>
          </a:blip>
          <a:srcRect b="0" l="0" r="0" t="0"/>
          <a:stretch/>
        </p:blipFill>
        <p:spPr>
          <a:xfrm>
            <a:off x="1451610" y="1691640"/>
            <a:ext cx="3120390" cy="80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0" y="290835"/>
            <a:ext cx="4045200" cy="70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US"/>
              <a:t>Key Takeaways</a:t>
            </a:r>
            <a:endParaRPr/>
          </a:p>
        </p:txBody>
      </p:sp>
      <p:sp>
        <p:nvSpPr>
          <p:cNvPr id="194" name="Google Shape;194;p12"/>
          <p:cNvSpPr txBox="1"/>
          <p:nvPr>
            <p:ph idx="1" type="subTitle"/>
          </p:nvPr>
        </p:nvSpPr>
        <p:spPr>
          <a:xfrm>
            <a:off x="377191" y="1303020"/>
            <a:ext cx="3921508" cy="280035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2100"/>
              <a:buFont typeface="Noto Sans Symbols"/>
              <a:buChar char="⮚"/>
            </a:pPr>
            <a:r>
              <a:rPr lang="en-US" sz="1600">
                <a:latin typeface="Comic Sans MS"/>
                <a:ea typeface="Comic Sans MS"/>
                <a:cs typeface="Comic Sans MS"/>
                <a:sym typeface="Comic Sans MS"/>
              </a:rPr>
              <a:t>Leadership that is open to changes and motivating makes a positive impact on performance of employees. </a:t>
            </a:r>
            <a:endParaRPr/>
          </a:p>
          <a:p>
            <a:pPr indent="-209550" lvl="0" marL="457200" rtl="0" algn="l">
              <a:lnSpc>
                <a:spcPct val="100000"/>
              </a:lnSpc>
              <a:spcBef>
                <a:spcPts val="0"/>
              </a:spcBef>
              <a:spcAft>
                <a:spcPts val="0"/>
              </a:spcAft>
              <a:buSzPts val="2100"/>
              <a:buFont typeface="Noto Sans Symbols"/>
              <a:buNone/>
            </a:pPr>
            <a:r>
              <a:t/>
            </a:r>
            <a:endParaRPr sz="1600">
              <a:latin typeface="Comic Sans MS"/>
              <a:ea typeface="Comic Sans MS"/>
              <a:cs typeface="Comic Sans MS"/>
              <a:sym typeface="Comic Sans MS"/>
            </a:endParaRPr>
          </a:p>
          <a:p>
            <a:pPr indent="-342900" lvl="0" marL="457200" rtl="0" algn="l">
              <a:lnSpc>
                <a:spcPct val="100000"/>
              </a:lnSpc>
              <a:spcBef>
                <a:spcPts val="0"/>
              </a:spcBef>
              <a:spcAft>
                <a:spcPts val="0"/>
              </a:spcAft>
              <a:buSzPts val="2100"/>
              <a:buFont typeface="Noto Sans Symbols"/>
              <a:buChar char="⮚"/>
            </a:pPr>
            <a:r>
              <a:rPr lang="en-US" sz="1600">
                <a:latin typeface="Comic Sans MS"/>
                <a:ea typeface="Comic Sans MS"/>
                <a:cs typeface="Comic Sans MS"/>
                <a:sym typeface="Comic Sans MS"/>
              </a:rPr>
              <a:t>We can safely recommend the nursing home to consider adapting leadership that is open to change which would in turn motivates employees to perform better</a:t>
            </a:r>
            <a:endParaRPr sz="1600">
              <a:solidFill>
                <a:srgbClr val="FF0000"/>
              </a:solidFill>
              <a:latin typeface="Comic Sans MS"/>
              <a:ea typeface="Comic Sans MS"/>
              <a:cs typeface="Comic Sans MS"/>
              <a:sym typeface="Comic Sans MS"/>
            </a:endParaRPr>
          </a:p>
        </p:txBody>
      </p:sp>
      <p:pic>
        <p:nvPicPr>
          <p:cNvPr descr="A picture containing game&#10;&#10;Description automatically generated" id="195" name="Google Shape;195;p12"/>
          <p:cNvPicPr preferRelativeResize="0"/>
          <p:nvPr/>
        </p:nvPicPr>
        <p:blipFill rotWithShape="1">
          <a:blip r:embed="rId3">
            <a:alphaModFix/>
          </a:blip>
          <a:srcRect b="0" l="0" r="0" t="0"/>
          <a:stretch/>
        </p:blipFill>
        <p:spPr>
          <a:xfrm>
            <a:off x="4994910" y="400050"/>
            <a:ext cx="3771900" cy="44691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265500" y="553225"/>
            <a:ext cx="4045200" cy="267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i="1" lang="en-US"/>
              <a:t>Thankyou!</a:t>
            </a:r>
            <a:endParaRPr i="1"/>
          </a:p>
          <a:p>
            <a:pPr indent="0" lvl="0" marL="0" rtl="0" algn="ctr">
              <a:lnSpc>
                <a:spcPct val="100000"/>
              </a:lnSpc>
              <a:spcBef>
                <a:spcPts val="0"/>
              </a:spcBef>
              <a:spcAft>
                <a:spcPts val="0"/>
              </a:spcAft>
              <a:buSzPts val="4200"/>
              <a:buNone/>
            </a:pPr>
            <a:r>
              <a:rPr i="1" lang="en-US" sz="7200"/>
              <a:t>Questions?</a:t>
            </a:r>
            <a:endParaRPr i="1" sz="7200"/>
          </a:p>
        </p:txBody>
      </p:sp>
      <p:grpSp>
        <p:nvGrpSpPr>
          <p:cNvPr id="201" name="Google Shape;201;p13"/>
          <p:cNvGrpSpPr/>
          <p:nvPr/>
        </p:nvGrpSpPr>
        <p:grpSpPr>
          <a:xfrm>
            <a:off x="4939444" y="2102069"/>
            <a:ext cx="3825543" cy="1821741"/>
            <a:chOff x="1000000" y="2393988"/>
            <a:chExt cx="4144235" cy="1704712"/>
          </a:xfrm>
        </p:grpSpPr>
        <p:sp>
          <p:nvSpPr>
            <p:cNvPr id="202" name="Google Shape;202;p13"/>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13"/>
          <p:cNvGrpSpPr/>
          <p:nvPr/>
        </p:nvGrpSpPr>
        <p:grpSpPr>
          <a:xfrm>
            <a:off x="4939500" y="1207994"/>
            <a:ext cx="3837000" cy="2715817"/>
            <a:chOff x="4939500" y="1207994"/>
            <a:chExt cx="3837000" cy="2715817"/>
          </a:xfrm>
        </p:grpSpPr>
        <p:cxnSp>
          <p:nvCxnSpPr>
            <p:cNvPr id="212" name="Google Shape;212;p1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3" name="Google Shape;213;p1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4" name="Google Shape;214;p1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5" name="Google Shape;215;p1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6" name="Google Shape;216;p1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7" name="Google Shape;217;p13"/>
            <p:cNvCxnSpPr/>
            <p:nvPr/>
          </p:nvCxnSpPr>
          <p:spPr>
            <a:xfrm>
              <a:off x="7090493" y="1207994"/>
              <a:ext cx="0" cy="2704200"/>
            </a:xfrm>
            <a:prstGeom prst="straightConnector1">
              <a:avLst/>
            </a:prstGeom>
            <a:noFill/>
            <a:ln cap="flat" cmpd="sng" w="9525">
              <a:solidFill>
                <a:schemeClr val="lt1"/>
              </a:solidFill>
              <a:prstDash val="dash"/>
              <a:round/>
              <a:headEnd len="sm" w="sm" type="none"/>
              <a:tailEnd len="sm" w="sm" type="none"/>
            </a:ln>
          </p:spPr>
        </p:cxnSp>
        <p:cxnSp>
          <p:nvCxnSpPr>
            <p:cNvPr id="218" name="Google Shape;218;p1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9" name="Google Shape;219;p1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0" name="Google Shape;220;p1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1" name="Google Shape;221;p1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grpSp>
        <p:nvGrpSpPr>
          <p:cNvPr id="222" name="Google Shape;222;p13"/>
          <p:cNvGrpSpPr/>
          <p:nvPr/>
        </p:nvGrpSpPr>
        <p:grpSpPr>
          <a:xfrm>
            <a:off x="4939589" y="1672555"/>
            <a:ext cx="3836911" cy="1775078"/>
            <a:chOff x="1000025" y="2059300"/>
            <a:chExt cx="4156550" cy="1629075"/>
          </a:xfrm>
        </p:grpSpPr>
        <p:sp>
          <p:nvSpPr>
            <p:cNvPr id="223" name="Google Shape;223;p1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2"/>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txBox="1"/>
          <p:nvPr>
            <p:ph idx="4294967295" type="title"/>
          </p:nvPr>
        </p:nvSpPr>
        <p:spPr>
          <a:xfrm>
            <a:off x="311700" y="372500"/>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US">
                <a:solidFill>
                  <a:schemeClr val="lt1"/>
                </a:solidFill>
              </a:rPr>
              <a:t>Meet the Team</a:t>
            </a:r>
            <a:endParaRPr>
              <a:solidFill>
                <a:schemeClr val="lt1"/>
              </a:solidFill>
            </a:endParaRPr>
          </a:p>
        </p:txBody>
      </p:sp>
      <p:sp>
        <p:nvSpPr>
          <p:cNvPr id="59" name="Google Shape;59;p2"/>
          <p:cNvSpPr txBox="1"/>
          <p:nvPr>
            <p:ph idx="4294967295" type="body"/>
          </p:nvPr>
        </p:nvSpPr>
        <p:spPr>
          <a:xfrm>
            <a:off x="408647" y="3357237"/>
            <a:ext cx="1341600" cy="32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US" sz="1400">
                <a:solidFill>
                  <a:srgbClr val="1C4587"/>
                </a:solidFill>
                <a:latin typeface="Comic Sans MS"/>
                <a:ea typeface="Comic Sans MS"/>
                <a:cs typeface="Comic Sans MS"/>
                <a:sym typeface="Comic Sans MS"/>
              </a:rPr>
              <a:t>POOJA </a:t>
            </a:r>
            <a:endParaRPr sz="1400">
              <a:solidFill>
                <a:srgbClr val="1C4587"/>
              </a:solidFill>
              <a:latin typeface="Comic Sans MS"/>
              <a:ea typeface="Comic Sans MS"/>
              <a:cs typeface="Comic Sans MS"/>
              <a:sym typeface="Comic Sans MS"/>
            </a:endParaRPr>
          </a:p>
        </p:txBody>
      </p:sp>
      <p:sp>
        <p:nvSpPr>
          <p:cNvPr id="60" name="Google Shape;60;p2"/>
          <p:cNvSpPr txBox="1"/>
          <p:nvPr>
            <p:ph idx="4294967295" type="body"/>
          </p:nvPr>
        </p:nvSpPr>
        <p:spPr>
          <a:xfrm>
            <a:off x="2379589" y="3343138"/>
            <a:ext cx="1637400" cy="43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US" sz="1400">
                <a:solidFill>
                  <a:srgbClr val="073763"/>
                </a:solidFill>
                <a:latin typeface="Comic Sans MS"/>
                <a:ea typeface="Comic Sans MS"/>
                <a:cs typeface="Comic Sans MS"/>
                <a:sym typeface="Comic Sans MS"/>
              </a:rPr>
              <a:t>PONMALAR</a:t>
            </a:r>
            <a:endParaRPr sz="1400">
              <a:solidFill>
                <a:srgbClr val="073763"/>
              </a:solidFill>
              <a:latin typeface="Comic Sans MS"/>
              <a:ea typeface="Comic Sans MS"/>
              <a:cs typeface="Comic Sans MS"/>
              <a:sym typeface="Comic Sans MS"/>
            </a:endParaRPr>
          </a:p>
        </p:txBody>
      </p:sp>
      <p:sp>
        <p:nvSpPr>
          <p:cNvPr id="61" name="Google Shape;61;p2"/>
          <p:cNvSpPr txBox="1"/>
          <p:nvPr>
            <p:ph idx="4294967295" type="body"/>
          </p:nvPr>
        </p:nvSpPr>
        <p:spPr>
          <a:xfrm>
            <a:off x="7032339" y="3357236"/>
            <a:ext cx="1637400" cy="320101"/>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US" sz="1400">
                <a:solidFill>
                  <a:srgbClr val="073763"/>
                </a:solidFill>
                <a:latin typeface="Comic Sans MS"/>
                <a:ea typeface="Comic Sans MS"/>
                <a:cs typeface="Comic Sans MS"/>
                <a:sym typeface="Comic Sans MS"/>
              </a:rPr>
              <a:t>JAYAPRAKASH</a:t>
            </a:r>
            <a:endParaRPr sz="1400">
              <a:solidFill>
                <a:srgbClr val="073763"/>
              </a:solidFill>
              <a:latin typeface="Comic Sans MS"/>
              <a:ea typeface="Comic Sans MS"/>
              <a:cs typeface="Comic Sans MS"/>
              <a:sym typeface="Comic Sans MS"/>
            </a:endParaRPr>
          </a:p>
        </p:txBody>
      </p:sp>
      <p:sp>
        <p:nvSpPr>
          <p:cNvPr id="62" name="Google Shape;62;p2"/>
          <p:cNvSpPr txBox="1"/>
          <p:nvPr>
            <p:ph idx="4294967295" type="body"/>
          </p:nvPr>
        </p:nvSpPr>
        <p:spPr>
          <a:xfrm>
            <a:off x="4732686" y="3357237"/>
            <a:ext cx="1637400" cy="320101"/>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US" sz="1400">
                <a:solidFill>
                  <a:srgbClr val="073763"/>
                </a:solidFill>
                <a:latin typeface="Comic Sans MS"/>
                <a:ea typeface="Comic Sans MS"/>
                <a:cs typeface="Comic Sans MS"/>
                <a:sym typeface="Comic Sans MS"/>
              </a:rPr>
              <a:t>PRASHANTH</a:t>
            </a:r>
            <a:endParaRPr sz="1400">
              <a:solidFill>
                <a:srgbClr val="073763"/>
              </a:solidFill>
              <a:latin typeface="Comic Sans MS"/>
              <a:ea typeface="Comic Sans MS"/>
              <a:cs typeface="Comic Sans MS"/>
              <a:sym typeface="Comic Sans MS"/>
            </a:endParaRPr>
          </a:p>
        </p:txBody>
      </p:sp>
      <p:sp>
        <p:nvSpPr>
          <p:cNvPr id="63" name="Google Shape;63;p2"/>
          <p:cNvSpPr txBox="1"/>
          <p:nvPr/>
        </p:nvSpPr>
        <p:spPr>
          <a:xfrm>
            <a:off x="3411950" y="-178475"/>
            <a:ext cx="6047100" cy="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64" name="Google Shape;64;p2"/>
          <p:cNvSpPr txBox="1"/>
          <p:nvPr/>
        </p:nvSpPr>
        <p:spPr>
          <a:xfrm>
            <a:off x="1049825" y="2908025"/>
            <a:ext cx="6047100" cy="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descr="Background pointer shape in timeline graphic" id="69" name="Google Shape;69;p3"/>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txBox="1"/>
          <p:nvPr>
            <p:ph type="title"/>
          </p:nvPr>
        </p:nvSpPr>
        <p:spPr>
          <a:xfrm>
            <a:off x="311700" y="336331"/>
            <a:ext cx="6363420" cy="68619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AGENDA</a:t>
            </a:r>
            <a:endParaRPr/>
          </a:p>
        </p:txBody>
      </p:sp>
      <p:sp>
        <p:nvSpPr>
          <p:cNvPr id="71" name="Google Shape;71;p3"/>
          <p:cNvSpPr txBox="1"/>
          <p:nvPr>
            <p:ph idx="4294967295" type="body"/>
          </p:nvPr>
        </p:nvSpPr>
        <p:spPr>
          <a:xfrm>
            <a:off x="269309" y="1195573"/>
            <a:ext cx="2946171" cy="453598"/>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sz="1600"/>
              <a:t>Research and Methodology</a:t>
            </a:r>
            <a:endParaRPr sz="1600"/>
          </a:p>
        </p:txBody>
      </p:sp>
      <p:sp>
        <p:nvSpPr>
          <p:cNvPr id="72" name="Google Shape;72;p3"/>
          <p:cNvSpPr txBox="1"/>
          <p:nvPr>
            <p:ph idx="4294967295" type="body"/>
          </p:nvPr>
        </p:nvSpPr>
        <p:spPr>
          <a:xfrm>
            <a:off x="2184550" y="2413850"/>
            <a:ext cx="1316100" cy="4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solidFill>
                  <a:schemeClr val="lt1"/>
                </a:solidFill>
                <a:highlight>
                  <a:srgbClr val="1155CC"/>
                </a:highlight>
              </a:rPr>
              <a:t>STEP 2</a:t>
            </a:r>
            <a:endParaRPr sz="1600">
              <a:solidFill>
                <a:schemeClr val="lt1"/>
              </a:solidFill>
              <a:highlight>
                <a:srgbClr val="1155CC"/>
              </a:highlight>
            </a:endParaRPr>
          </a:p>
        </p:txBody>
      </p:sp>
      <p:sp>
        <p:nvSpPr>
          <p:cNvPr id="73" name="Google Shape;73;p3"/>
          <p:cNvSpPr txBox="1"/>
          <p:nvPr>
            <p:ph idx="4294967295" type="body"/>
          </p:nvPr>
        </p:nvSpPr>
        <p:spPr>
          <a:xfrm>
            <a:off x="1417320" y="3548968"/>
            <a:ext cx="2902225" cy="665076"/>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sz="1600"/>
              <a:t>Review of survey instrument</a:t>
            </a:r>
            <a:endParaRPr sz="1600"/>
          </a:p>
        </p:txBody>
      </p:sp>
      <p:sp>
        <p:nvSpPr>
          <p:cNvPr id="74" name="Google Shape;74;p3"/>
          <p:cNvSpPr txBox="1"/>
          <p:nvPr>
            <p:ph idx="4294967295" type="body"/>
          </p:nvPr>
        </p:nvSpPr>
        <p:spPr>
          <a:xfrm>
            <a:off x="2290713" y="2305813"/>
            <a:ext cx="1316100" cy="4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solidFill>
                  <a:schemeClr val="lt1"/>
                </a:solidFill>
              </a:rPr>
              <a:t>STEP 3</a:t>
            </a:r>
            <a:r>
              <a:rPr lang="en-US" sz="1600"/>
              <a:t> </a:t>
            </a:r>
            <a:endParaRPr sz="1600">
              <a:solidFill>
                <a:schemeClr val="lt1"/>
              </a:solidFill>
            </a:endParaRPr>
          </a:p>
        </p:txBody>
      </p:sp>
      <p:sp>
        <p:nvSpPr>
          <p:cNvPr id="75" name="Google Shape;75;p3"/>
          <p:cNvSpPr txBox="1"/>
          <p:nvPr>
            <p:ph idx="4294967295" type="body"/>
          </p:nvPr>
        </p:nvSpPr>
        <p:spPr>
          <a:xfrm>
            <a:off x="3370014" y="885685"/>
            <a:ext cx="2985066" cy="702636"/>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sz="1600"/>
              <a:t>Factor Analysis of Leadership and Performance</a:t>
            </a:r>
            <a:endParaRPr sz="1600"/>
          </a:p>
        </p:txBody>
      </p:sp>
      <p:sp>
        <p:nvSpPr>
          <p:cNvPr id="76" name="Google Shape;76;p3"/>
          <p:cNvSpPr txBox="1"/>
          <p:nvPr>
            <p:ph idx="4294967295" type="body"/>
          </p:nvPr>
        </p:nvSpPr>
        <p:spPr>
          <a:xfrm>
            <a:off x="7827963" y="2336800"/>
            <a:ext cx="1316037" cy="4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solidFill>
                  <a:schemeClr val="lt1"/>
                </a:solidFill>
              </a:rPr>
              <a:t>STEP 4</a:t>
            </a:r>
            <a:endParaRPr sz="1600">
              <a:solidFill>
                <a:schemeClr val="lt1"/>
              </a:solidFill>
            </a:endParaRPr>
          </a:p>
        </p:txBody>
      </p:sp>
      <p:sp>
        <p:nvSpPr>
          <p:cNvPr id="77" name="Google Shape;77;p3"/>
          <p:cNvSpPr txBox="1"/>
          <p:nvPr>
            <p:ph idx="4294967295" type="body"/>
          </p:nvPr>
        </p:nvSpPr>
        <p:spPr>
          <a:xfrm>
            <a:off x="4867044" y="3533348"/>
            <a:ext cx="2902225" cy="906462"/>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sz="1600"/>
              <a:t>Effect of Leadership on Performance of employees</a:t>
            </a:r>
            <a:endParaRPr sz="1600"/>
          </a:p>
        </p:txBody>
      </p:sp>
      <p:sp>
        <p:nvSpPr>
          <p:cNvPr id="78" name="Google Shape;78;p3"/>
          <p:cNvSpPr txBox="1"/>
          <p:nvPr>
            <p:ph idx="4294967295" type="body"/>
          </p:nvPr>
        </p:nvSpPr>
        <p:spPr>
          <a:xfrm>
            <a:off x="7829550" y="2336800"/>
            <a:ext cx="1314450" cy="4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solidFill>
                  <a:schemeClr val="lt1"/>
                </a:solidFill>
              </a:rPr>
              <a:t>STEP 5</a:t>
            </a:r>
            <a:endParaRPr sz="1600">
              <a:solidFill>
                <a:schemeClr val="lt1"/>
              </a:solidFill>
            </a:endParaRPr>
          </a:p>
        </p:txBody>
      </p:sp>
      <p:sp>
        <p:nvSpPr>
          <p:cNvPr id="79" name="Google Shape;79;p3"/>
          <p:cNvSpPr txBox="1"/>
          <p:nvPr>
            <p:ph idx="4294967295" type="body"/>
          </p:nvPr>
        </p:nvSpPr>
        <p:spPr>
          <a:xfrm>
            <a:off x="7018020" y="1195573"/>
            <a:ext cx="2155897" cy="90646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sz="1600"/>
              <a:t>Key Takeaways </a:t>
            </a:r>
            <a:endParaRPr sz="1600"/>
          </a:p>
        </p:txBody>
      </p:sp>
      <p:sp>
        <p:nvSpPr>
          <p:cNvPr id="80" name="Google Shape;80;p3"/>
          <p:cNvSpPr txBox="1"/>
          <p:nvPr>
            <p:ph idx="4294967295" type="body"/>
          </p:nvPr>
        </p:nvSpPr>
        <p:spPr>
          <a:xfrm>
            <a:off x="2320400" y="2413850"/>
            <a:ext cx="1455600" cy="4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solidFill>
                  <a:schemeClr val="lt1"/>
                </a:solidFill>
              </a:rPr>
              <a:t>STEP 1</a:t>
            </a:r>
            <a:endParaRPr sz="1600">
              <a:solidFill>
                <a:schemeClr val="lt1"/>
              </a:solidFill>
            </a:endParaRPr>
          </a:p>
        </p:txBody>
      </p:sp>
      <p:grpSp>
        <p:nvGrpSpPr>
          <p:cNvPr id="81" name="Google Shape;81;p3"/>
          <p:cNvGrpSpPr/>
          <p:nvPr/>
        </p:nvGrpSpPr>
        <p:grpSpPr>
          <a:xfrm>
            <a:off x="969270" y="1610215"/>
            <a:ext cx="198900" cy="593656"/>
            <a:chOff x="777447" y="1610215"/>
            <a:chExt cx="198900" cy="593656"/>
          </a:xfrm>
        </p:grpSpPr>
        <p:cxnSp>
          <p:nvCxnSpPr>
            <p:cNvPr id="82" name="Google Shape;82;p3"/>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83" name="Google Shape;83;p3"/>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descr="Background pointer shape in timeline graphic" id="84" name="Google Shape;84;p3"/>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3"/>
          <p:cNvGrpSpPr/>
          <p:nvPr/>
        </p:nvGrpSpPr>
        <p:grpSpPr>
          <a:xfrm>
            <a:off x="2684632" y="2938958"/>
            <a:ext cx="198900" cy="593656"/>
            <a:chOff x="2223534" y="2938958"/>
            <a:chExt cx="198900" cy="593656"/>
          </a:xfrm>
        </p:grpSpPr>
        <p:cxnSp>
          <p:nvCxnSpPr>
            <p:cNvPr id="86" name="Google Shape;86;p3"/>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87" name="Google Shape;87;p3"/>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descr="Background pointer shape in timeline graphic" id="88" name="Google Shape;88;p3"/>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3"/>
          <p:cNvGrpSpPr/>
          <p:nvPr/>
        </p:nvGrpSpPr>
        <p:grpSpPr>
          <a:xfrm>
            <a:off x="4319545" y="1610215"/>
            <a:ext cx="198900" cy="593656"/>
            <a:chOff x="3918084" y="1610215"/>
            <a:chExt cx="198900" cy="593656"/>
          </a:xfrm>
        </p:grpSpPr>
        <p:cxnSp>
          <p:nvCxnSpPr>
            <p:cNvPr id="90" name="Google Shape;90;p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1" name="Google Shape;91;p3"/>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descr="Background pointer shape in timeline graphic" id="92" name="Google Shape;92;p3"/>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3"/>
          <p:cNvGrpSpPr/>
          <p:nvPr/>
        </p:nvGrpSpPr>
        <p:grpSpPr>
          <a:xfrm>
            <a:off x="5973070" y="2938958"/>
            <a:ext cx="198900" cy="593656"/>
            <a:chOff x="5958946" y="2938958"/>
            <a:chExt cx="198900" cy="593656"/>
          </a:xfrm>
        </p:grpSpPr>
        <p:cxnSp>
          <p:nvCxnSpPr>
            <p:cNvPr id="94" name="Google Shape;94;p3"/>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95" name="Google Shape;95;p3"/>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descr="Background pointer shape in timeline graphic" id="96" name="Google Shape;96;p3"/>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3"/>
          <p:cNvGrpSpPr/>
          <p:nvPr/>
        </p:nvGrpSpPr>
        <p:grpSpPr>
          <a:xfrm>
            <a:off x="7669807" y="1610215"/>
            <a:ext cx="198900" cy="593656"/>
            <a:chOff x="3918084" y="1610215"/>
            <a:chExt cx="198900" cy="593656"/>
          </a:xfrm>
        </p:grpSpPr>
        <p:cxnSp>
          <p:nvCxnSpPr>
            <p:cNvPr id="98" name="Google Shape;98;p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9" name="Google Shape;99;p3"/>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3"/>
          <p:cNvSpPr txBox="1"/>
          <p:nvPr/>
        </p:nvSpPr>
        <p:spPr>
          <a:xfrm>
            <a:off x="7185328" y="2315922"/>
            <a:ext cx="1316038" cy="46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800"/>
              <a:buFont typeface="Open Sans"/>
              <a:buNone/>
            </a:pPr>
            <a:r>
              <a:rPr b="0" i="0" lang="en-US" sz="1600" u="none" cap="none" strike="noStrike">
                <a:solidFill>
                  <a:srgbClr val="002060"/>
                </a:solidFill>
                <a:latin typeface="Open Sans"/>
                <a:ea typeface="Open Sans"/>
                <a:cs typeface="Open Sans"/>
                <a:sym typeface="Open Sans"/>
              </a:rPr>
              <a:t>05</a:t>
            </a:r>
            <a:endParaRPr/>
          </a:p>
        </p:txBody>
      </p:sp>
      <p:sp>
        <p:nvSpPr>
          <p:cNvPr id="101" name="Google Shape;101;p3"/>
          <p:cNvSpPr txBox="1"/>
          <p:nvPr/>
        </p:nvSpPr>
        <p:spPr>
          <a:xfrm>
            <a:off x="5465774" y="2315922"/>
            <a:ext cx="1316038" cy="46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800"/>
              <a:buFont typeface="Open Sans"/>
              <a:buNone/>
            </a:pPr>
            <a:r>
              <a:rPr b="0" i="0" lang="en-US" sz="1600" u="none" cap="none" strike="noStrike">
                <a:solidFill>
                  <a:srgbClr val="002060"/>
                </a:solidFill>
                <a:latin typeface="Open Sans"/>
                <a:ea typeface="Open Sans"/>
                <a:cs typeface="Open Sans"/>
                <a:sym typeface="Open Sans"/>
              </a:rPr>
              <a:t>04</a:t>
            </a:r>
            <a:endParaRPr/>
          </a:p>
        </p:txBody>
      </p:sp>
      <p:sp>
        <p:nvSpPr>
          <p:cNvPr id="102" name="Google Shape;102;p3"/>
          <p:cNvSpPr txBox="1"/>
          <p:nvPr/>
        </p:nvSpPr>
        <p:spPr>
          <a:xfrm>
            <a:off x="3817317" y="2336800"/>
            <a:ext cx="1316038" cy="46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800"/>
              <a:buFont typeface="Open Sans"/>
              <a:buNone/>
            </a:pPr>
            <a:r>
              <a:rPr b="0" i="0" lang="en-US" sz="1600" u="none" cap="none" strike="noStrike">
                <a:solidFill>
                  <a:srgbClr val="002060"/>
                </a:solidFill>
                <a:latin typeface="Open Sans"/>
                <a:ea typeface="Open Sans"/>
                <a:cs typeface="Open Sans"/>
                <a:sym typeface="Open Sans"/>
              </a:rPr>
              <a:t>03</a:t>
            </a:r>
            <a:endParaRPr/>
          </a:p>
        </p:txBody>
      </p:sp>
      <p:sp>
        <p:nvSpPr>
          <p:cNvPr id="103" name="Google Shape;103;p3"/>
          <p:cNvSpPr txBox="1"/>
          <p:nvPr/>
        </p:nvSpPr>
        <p:spPr>
          <a:xfrm>
            <a:off x="2322287" y="2315922"/>
            <a:ext cx="1316038" cy="46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800"/>
              <a:buFont typeface="Open Sans"/>
              <a:buNone/>
            </a:pPr>
            <a:r>
              <a:rPr b="0" i="0" lang="en-US" sz="1600" u="none" cap="none" strike="noStrike">
                <a:solidFill>
                  <a:srgbClr val="002060"/>
                </a:solidFill>
                <a:latin typeface="Open Sans"/>
                <a:ea typeface="Open Sans"/>
                <a:cs typeface="Open Sans"/>
                <a:sym typeface="Open Sans"/>
              </a:rPr>
              <a:t>02</a:t>
            </a:r>
            <a:endParaRPr/>
          </a:p>
        </p:txBody>
      </p:sp>
      <p:sp>
        <p:nvSpPr>
          <p:cNvPr id="104" name="Google Shape;104;p3"/>
          <p:cNvSpPr txBox="1"/>
          <p:nvPr/>
        </p:nvSpPr>
        <p:spPr>
          <a:xfrm>
            <a:off x="470253" y="2336800"/>
            <a:ext cx="1316038" cy="46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800"/>
              <a:buFont typeface="Open Sans"/>
              <a:buNone/>
            </a:pPr>
            <a:r>
              <a:rPr b="0" i="0" lang="en-US" sz="1600" u="none" cap="none" strike="noStrike">
                <a:solidFill>
                  <a:srgbClr val="002060"/>
                </a:solidFill>
                <a:latin typeface="Open Sans"/>
                <a:ea typeface="Open Sans"/>
                <a:cs typeface="Open Sans"/>
                <a:sym typeface="Open Sans"/>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602" y="171450"/>
            <a:ext cx="4671278" cy="880109"/>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600"/>
              </a:spcAft>
              <a:buSzPts val="1800"/>
              <a:buNone/>
            </a:pPr>
            <a:br>
              <a:rPr lang="en-US" sz="3500"/>
            </a:br>
            <a:br>
              <a:rPr lang="en-US" sz="3500"/>
            </a:br>
            <a:r>
              <a:rPr lang="en-US" sz="3200"/>
              <a:t>Research and Methodology</a:t>
            </a:r>
            <a:endParaRPr/>
          </a:p>
        </p:txBody>
      </p:sp>
      <p:sp>
        <p:nvSpPr>
          <p:cNvPr id="110" name="Google Shape;110;p4"/>
          <p:cNvSpPr txBox="1"/>
          <p:nvPr>
            <p:ph idx="1" type="subTitle"/>
          </p:nvPr>
        </p:nvSpPr>
        <p:spPr>
          <a:xfrm>
            <a:off x="265500" y="834390"/>
            <a:ext cx="4045200" cy="386334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sz="1800">
              <a:latin typeface="Comic Sans MS"/>
              <a:ea typeface="Comic Sans MS"/>
              <a:cs typeface="Comic Sans MS"/>
              <a:sym typeface="Comic Sans MS"/>
            </a:endParaRPr>
          </a:p>
          <a:p>
            <a:pPr indent="-285750" lvl="0" marL="285750" rtl="0" algn="l">
              <a:lnSpc>
                <a:spcPct val="100000"/>
              </a:lnSpc>
              <a:spcBef>
                <a:spcPts val="0"/>
              </a:spcBef>
              <a:spcAft>
                <a:spcPts val="0"/>
              </a:spcAft>
              <a:buSzPts val="2100"/>
              <a:buFont typeface="Noto Sans Symbols"/>
              <a:buChar char="⮚"/>
            </a:pPr>
            <a:r>
              <a:rPr lang="en-US" sz="1800">
                <a:latin typeface="Comic Sans MS"/>
                <a:ea typeface="Comic Sans MS"/>
                <a:cs typeface="Comic Sans MS"/>
                <a:sym typeface="Comic Sans MS"/>
              </a:rPr>
              <a:t>Data is collected from employees of Nursing home to study the effects of Leadership on Performance of employees</a:t>
            </a:r>
            <a:endParaRPr/>
          </a:p>
          <a:p>
            <a:pPr indent="0" lvl="0" marL="0" rtl="0" algn="l">
              <a:lnSpc>
                <a:spcPct val="100000"/>
              </a:lnSpc>
              <a:spcBef>
                <a:spcPts val="0"/>
              </a:spcBef>
              <a:spcAft>
                <a:spcPts val="0"/>
              </a:spcAft>
              <a:buSzPts val="2100"/>
              <a:buNone/>
            </a:pPr>
            <a:r>
              <a:t/>
            </a:r>
            <a:endParaRPr sz="1800">
              <a:latin typeface="Comic Sans MS"/>
              <a:ea typeface="Comic Sans MS"/>
              <a:cs typeface="Comic Sans MS"/>
              <a:sym typeface="Comic Sans MS"/>
            </a:endParaRPr>
          </a:p>
          <a:p>
            <a:pPr indent="-285750" lvl="0" marL="285750" rtl="0" algn="l">
              <a:lnSpc>
                <a:spcPct val="100000"/>
              </a:lnSpc>
              <a:spcBef>
                <a:spcPts val="0"/>
              </a:spcBef>
              <a:spcAft>
                <a:spcPts val="0"/>
              </a:spcAft>
              <a:buSzPts val="2100"/>
              <a:buFont typeface="Noto Sans Symbols"/>
              <a:buChar char="⮚"/>
            </a:pPr>
            <a:r>
              <a:rPr lang="en-US" sz="1800">
                <a:latin typeface="Comic Sans MS"/>
                <a:ea typeface="Comic Sans MS"/>
                <a:cs typeface="Comic Sans MS"/>
                <a:sym typeface="Comic Sans MS"/>
              </a:rPr>
              <a:t>Variables used – Demographic variables, Performance and Leadership</a:t>
            </a:r>
            <a:endParaRPr/>
          </a:p>
          <a:p>
            <a:pPr indent="0" lvl="0" marL="0" rtl="0" algn="l">
              <a:lnSpc>
                <a:spcPct val="100000"/>
              </a:lnSpc>
              <a:spcBef>
                <a:spcPts val="0"/>
              </a:spcBef>
              <a:spcAft>
                <a:spcPts val="0"/>
              </a:spcAft>
              <a:buSzPts val="2100"/>
              <a:buNone/>
            </a:pPr>
            <a:r>
              <a:t/>
            </a:r>
            <a:endParaRPr sz="1800">
              <a:latin typeface="Comic Sans MS"/>
              <a:ea typeface="Comic Sans MS"/>
              <a:cs typeface="Comic Sans MS"/>
              <a:sym typeface="Comic Sans MS"/>
            </a:endParaRPr>
          </a:p>
          <a:p>
            <a:pPr indent="-285750" lvl="0" marL="285750" rtl="0" algn="l">
              <a:lnSpc>
                <a:spcPct val="100000"/>
              </a:lnSpc>
              <a:spcBef>
                <a:spcPts val="0"/>
              </a:spcBef>
              <a:spcAft>
                <a:spcPts val="0"/>
              </a:spcAft>
              <a:buSzPts val="2100"/>
              <a:buFont typeface="Noto Sans Symbols"/>
              <a:buChar char="⮚"/>
            </a:pPr>
            <a:r>
              <a:rPr lang="en-US" sz="1800">
                <a:latin typeface="Comic Sans MS"/>
                <a:ea typeface="Comic Sans MS"/>
                <a:cs typeface="Comic Sans MS"/>
                <a:sym typeface="Comic Sans MS"/>
              </a:rPr>
              <a:t> Methodology used – Survey </a:t>
            </a:r>
            <a:endParaRPr/>
          </a:p>
          <a:p>
            <a:pPr indent="-152400" lvl="0" marL="285750" rtl="0" algn="l">
              <a:lnSpc>
                <a:spcPct val="100000"/>
              </a:lnSpc>
              <a:spcBef>
                <a:spcPts val="0"/>
              </a:spcBef>
              <a:spcAft>
                <a:spcPts val="0"/>
              </a:spcAft>
              <a:buSzPts val="2100"/>
              <a:buFont typeface="Noto Sans Symbols"/>
              <a:buNone/>
            </a:pPr>
            <a:r>
              <a:t/>
            </a:r>
            <a:endParaRPr sz="1400">
              <a:latin typeface="Comic Sans MS"/>
              <a:ea typeface="Comic Sans MS"/>
              <a:cs typeface="Comic Sans MS"/>
              <a:sym typeface="Comic Sans MS"/>
            </a:endParaRPr>
          </a:p>
          <a:p>
            <a:pPr indent="-152400" lvl="0" marL="285750" rtl="0" algn="l">
              <a:lnSpc>
                <a:spcPct val="100000"/>
              </a:lnSpc>
              <a:spcBef>
                <a:spcPts val="0"/>
              </a:spcBef>
              <a:spcAft>
                <a:spcPts val="0"/>
              </a:spcAft>
              <a:buSzPts val="2100"/>
              <a:buFont typeface="Noto Sans Symbols"/>
              <a:buNone/>
            </a:pPr>
            <a:r>
              <a:t/>
            </a:r>
            <a:endParaRPr sz="1400">
              <a:latin typeface="Comic Sans MS"/>
              <a:ea typeface="Comic Sans MS"/>
              <a:cs typeface="Comic Sans MS"/>
              <a:sym typeface="Comic Sans MS"/>
            </a:endParaRPr>
          </a:p>
          <a:p>
            <a:pPr indent="-152400" lvl="0" marL="285750" rtl="0" algn="l">
              <a:lnSpc>
                <a:spcPct val="100000"/>
              </a:lnSpc>
              <a:spcBef>
                <a:spcPts val="0"/>
              </a:spcBef>
              <a:spcAft>
                <a:spcPts val="0"/>
              </a:spcAft>
              <a:buSzPts val="2100"/>
              <a:buFont typeface="Noto Sans Symbols"/>
              <a:buNone/>
            </a:pPr>
            <a:r>
              <a:t/>
            </a:r>
            <a:endParaRPr sz="1400">
              <a:latin typeface="Comic Sans MS"/>
              <a:ea typeface="Comic Sans MS"/>
              <a:cs typeface="Comic Sans MS"/>
              <a:sym typeface="Comic Sans MS"/>
            </a:endParaRPr>
          </a:p>
        </p:txBody>
      </p:sp>
      <p:pic>
        <p:nvPicPr>
          <p:cNvPr descr="A close up of a logo&#10;&#10;Description automatically generated" id="111" name="Google Shape;111;p4"/>
          <p:cNvPicPr preferRelativeResize="0"/>
          <p:nvPr/>
        </p:nvPicPr>
        <p:blipFill rotWithShape="1">
          <a:blip r:embed="rId3">
            <a:alphaModFix/>
          </a:blip>
          <a:srcRect b="0" l="0" r="0" t="0"/>
          <a:stretch/>
        </p:blipFill>
        <p:spPr>
          <a:xfrm>
            <a:off x="5040630" y="834390"/>
            <a:ext cx="3837869" cy="1654492"/>
          </a:xfrm>
          <a:prstGeom prst="rect">
            <a:avLst/>
          </a:prstGeom>
          <a:noFill/>
          <a:ln>
            <a:noFill/>
          </a:ln>
        </p:spPr>
      </p:pic>
      <p:pic>
        <p:nvPicPr>
          <p:cNvPr descr="A picture containing game, toy, table&#10;&#10;Description automatically generated" id="112" name="Google Shape;112;p4"/>
          <p:cNvPicPr preferRelativeResize="0"/>
          <p:nvPr/>
        </p:nvPicPr>
        <p:blipFill rotWithShape="1">
          <a:blip r:embed="rId4">
            <a:alphaModFix/>
          </a:blip>
          <a:srcRect b="0" l="0" r="0" t="0"/>
          <a:stretch/>
        </p:blipFill>
        <p:spPr>
          <a:xfrm>
            <a:off x="5040630" y="2937510"/>
            <a:ext cx="383787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5"/>
          <p:cNvSpPr txBox="1"/>
          <p:nvPr>
            <p:ph type="title"/>
          </p:nvPr>
        </p:nvSpPr>
        <p:spPr>
          <a:xfrm>
            <a:off x="311700" y="285005"/>
            <a:ext cx="3997410" cy="43583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sz="2800"/>
              <a:t>Review of Survey Instrument</a:t>
            </a:r>
            <a:endParaRPr sz="2800"/>
          </a:p>
        </p:txBody>
      </p:sp>
      <p:sp>
        <p:nvSpPr>
          <p:cNvPr id="118" name="Google Shape;118;p5"/>
          <p:cNvSpPr txBox="1"/>
          <p:nvPr>
            <p:ph idx="1" type="body"/>
          </p:nvPr>
        </p:nvSpPr>
        <p:spPr>
          <a:xfrm>
            <a:off x="311700" y="982980"/>
            <a:ext cx="8437800" cy="386334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Noto Sans Symbols"/>
              <a:buChar char="⮚"/>
            </a:pPr>
            <a:r>
              <a:rPr lang="en-US" sz="1800">
                <a:latin typeface="Comic Sans MS"/>
                <a:ea typeface="Comic Sans MS"/>
                <a:cs typeface="Comic Sans MS"/>
                <a:sym typeface="Comic Sans MS"/>
              </a:rPr>
              <a:t>Survey Variable labels appears reasonable however Tenure variable should be categorized which would in turn reduce the missing values.</a:t>
            </a:r>
            <a:endParaRPr/>
          </a:p>
          <a:p>
            <a:pPr indent="-228600" lvl="0" marL="457200" rtl="0" algn="l">
              <a:lnSpc>
                <a:spcPct val="115000"/>
              </a:lnSpc>
              <a:spcBef>
                <a:spcPts val="0"/>
              </a:spcBef>
              <a:spcAft>
                <a:spcPts val="0"/>
              </a:spcAft>
              <a:buSzPts val="1400"/>
              <a:buFont typeface="Noto Sans Symbols"/>
              <a:buNone/>
            </a:pPr>
            <a:r>
              <a:t/>
            </a:r>
            <a:endParaRPr sz="1800">
              <a:latin typeface="Comic Sans MS"/>
              <a:ea typeface="Comic Sans MS"/>
              <a:cs typeface="Comic Sans MS"/>
              <a:sym typeface="Comic Sans MS"/>
            </a:endParaRPr>
          </a:p>
          <a:p>
            <a:pPr indent="-228600" lvl="0" marL="457200" rtl="0" algn="l">
              <a:lnSpc>
                <a:spcPct val="115000"/>
              </a:lnSpc>
              <a:spcBef>
                <a:spcPts val="0"/>
              </a:spcBef>
              <a:spcAft>
                <a:spcPts val="0"/>
              </a:spcAft>
              <a:buSzPts val="1400"/>
              <a:buFont typeface="Noto Sans Symbols"/>
              <a:buNone/>
            </a:pPr>
            <a:r>
              <a:t/>
            </a:r>
            <a:endParaRPr sz="1800">
              <a:latin typeface="Comic Sans MS"/>
              <a:ea typeface="Comic Sans MS"/>
              <a:cs typeface="Comic Sans MS"/>
              <a:sym typeface="Comic Sans MS"/>
            </a:endParaRPr>
          </a:p>
          <a:p>
            <a:pPr indent="-228600" lvl="0" marL="457200" rtl="0" algn="l">
              <a:lnSpc>
                <a:spcPct val="115000"/>
              </a:lnSpc>
              <a:spcBef>
                <a:spcPts val="0"/>
              </a:spcBef>
              <a:spcAft>
                <a:spcPts val="0"/>
              </a:spcAft>
              <a:buSzPts val="1400"/>
              <a:buFont typeface="Noto Sans Symbols"/>
              <a:buNone/>
            </a:pPr>
            <a:r>
              <a:t/>
            </a:r>
            <a:endParaRPr sz="1800">
              <a:latin typeface="Comic Sans MS"/>
              <a:ea typeface="Comic Sans MS"/>
              <a:cs typeface="Comic Sans MS"/>
              <a:sym typeface="Comic Sans MS"/>
            </a:endParaRPr>
          </a:p>
          <a:p>
            <a:pPr indent="-228600" lvl="0" marL="457200" rtl="0" algn="l">
              <a:lnSpc>
                <a:spcPct val="115000"/>
              </a:lnSpc>
              <a:spcBef>
                <a:spcPts val="0"/>
              </a:spcBef>
              <a:spcAft>
                <a:spcPts val="0"/>
              </a:spcAft>
              <a:buSzPts val="1400"/>
              <a:buFont typeface="Noto Sans Symbols"/>
              <a:buNone/>
            </a:pPr>
            <a:r>
              <a:t/>
            </a:r>
            <a:endParaRPr sz="1800">
              <a:latin typeface="Comic Sans MS"/>
              <a:ea typeface="Comic Sans MS"/>
              <a:cs typeface="Comic Sans MS"/>
              <a:sym typeface="Comic Sans MS"/>
            </a:endParaRPr>
          </a:p>
          <a:p>
            <a:pPr indent="-254000" lvl="0" marL="342900" rtl="0" algn="l">
              <a:lnSpc>
                <a:spcPct val="115000"/>
              </a:lnSpc>
              <a:spcBef>
                <a:spcPts val="0"/>
              </a:spcBef>
              <a:spcAft>
                <a:spcPts val="0"/>
              </a:spcAft>
              <a:buSzPts val="1400"/>
              <a:buFont typeface="Noto Sans Symbols"/>
              <a:buNone/>
            </a:pPr>
            <a:r>
              <a:t/>
            </a:r>
            <a:endParaRPr b="1" sz="2100">
              <a:solidFill>
                <a:schemeClr val="dk1"/>
              </a:solidFill>
            </a:endParaRPr>
          </a:p>
          <a:p>
            <a:pPr indent="-254000" lvl="0" marL="342900" rtl="0" algn="l">
              <a:lnSpc>
                <a:spcPct val="115000"/>
              </a:lnSpc>
              <a:spcBef>
                <a:spcPts val="0"/>
              </a:spcBef>
              <a:spcAft>
                <a:spcPts val="0"/>
              </a:spcAft>
              <a:buSzPts val="1400"/>
              <a:buFont typeface="Noto Sans Symbols"/>
              <a:buNone/>
            </a:pPr>
            <a:r>
              <a:t/>
            </a:r>
            <a:endParaRPr b="1" sz="2100">
              <a:solidFill>
                <a:schemeClr val="dk1"/>
              </a:solidFill>
            </a:endParaRPr>
          </a:p>
          <a:p>
            <a:pPr indent="-254000" lvl="0" marL="342900" rtl="0" algn="l">
              <a:lnSpc>
                <a:spcPct val="115000"/>
              </a:lnSpc>
              <a:spcBef>
                <a:spcPts val="0"/>
              </a:spcBef>
              <a:spcAft>
                <a:spcPts val="0"/>
              </a:spcAft>
              <a:buSzPts val="1400"/>
              <a:buFont typeface="Noto Sans Symbols"/>
              <a:buNone/>
            </a:pPr>
            <a:r>
              <a:t/>
            </a:r>
            <a:endParaRPr b="1" sz="2100">
              <a:solidFill>
                <a:schemeClr val="dk1"/>
              </a:solidFill>
            </a:endParaRPr>
          </a:p>
          <a:p>
            <a:pPr indent="-342900" lvl="0" marL="342900" rtl="0" algn="l">
              <a:lnSpc>
                <a:spcPct val="115000"/>
              </a:lnSpc>
              <a:spcBef>
                <a:spcPts val="0"/>
              </a:spcBef>
              <a:spcAft>
                <a:spcPts val="0"/>
              </a:spcAft>
              <a:buSzPts val="1400"/>
              <a:buFont typeface="Noto Sans Symbols"/>
              <a:buChar char="⮚"/>
            </a:pPr>
            <a:r>
              <a:rPr lang="en-US" sz="1800">
                <a:latin typeface="Comic Sans MS"/>
                <a:ea typeface="Comic Sans MS"/>
                <a:cs typeface="Comic Sans MS"/>
                <a:sym typeface="Comic Sans MS"/>
              </a:rPr>
              <a:t>Measures have been evaluated by doing reliability &amp; validity tests and are found to be appropriate for our study.</a:t>
            </a:r>
            <a:endParaRPr/>
          </a:p>
          <a:p>
            <a:pPr indent="-254000" lvl="0" marL="342900" rtl="0" algn="l">
              <a:lnSpc>
                <a:spcPct val="115000"/>
              </a:lnSpc>
              <a:spcBef>
                <a:spcPts val="0"/>
              </a:spcBef>
              <a:spcAft>
                <a:spcPts val="0"/>
              </a:spcAft>
              <a:buSzPts val="1400"/>
              <a:buFont typeface="Noto Sans Symbols"/>
              <a:buNone/>
            </a:pPr>
            <a:r>
              <a:t/>
            </a:r>
            <a:endParaRPr b="1" sz="2100">
              <a:solidFill>
                <a:schemeClr val="dk1"/>
              </a:solidFill>
            </a:endParaRPr>
          </a:p>
        </p:txBody>
      </p:sp>
      <p:pic>
        <p:nvPicPr>
          <p:cNvPr id="119" name="Google Shape;119;p5"/>
          <p:cNvPicPr preferRelativeResize="0"/>
          <p:nvPr/>
        </p:nvPicPr>
        <p:blipFill>
          <a:blip r:embed="rId3">
            <a:alphaModFix/>
          </a:blip>
          <a:stretch>
            <a:fillRect/>
          </a:stretch>
        </p:blipFill>
        <p:spPr>
          <a:xfrm>
            <a:off x="3409950" y="1834825"/>
            <a:ext cx="2324100" cy="217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6b3ed540c6_1_19"/>
          <p:cNvSpPr txBox="1"/>
          <p:nvPr>
            <p:ph type="title"/>
          </p:nvPr>
        </p:nvSpPr>
        <p:spPr>
          <a:xfrm>
            <a:off x="311700" y="445025"/>
            <a:ext cx="8520600" cy="10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800"/>
              <a:t>Review of Survey Instrument</a:t>
            </a:r>
            <a:endParaRPr sz="2800"/>
          </a:p>
          <a:p>
            <a:pPr indent="0" lvl="0" marL="0" rtl="0" algn="l">
              <a:spcBef>
                <a:spcPts val="0"/>
              </a:spcBef>
              <a:spcAft>
                <a:spcPts val="0"/>
              </a:spcAft>
              <a:buNone/>
            </a:pPr>
            <a:r>
              <a:t/>
            </a:r>
            <a:endParaRPr sz="1800">
              <a:solidFill>
                <a:srgbClr val="342E22"/>
              </a:solidFill>
            </a:endParaRPr>
          </a:p>
          <a:p>
            <a:pPr indent="0" lvl="0" marL="0" rtl="0" algn="l">
              <a:spcBef>
                <a:spcPts val="0"/>
              </a:spcBef>
              <a:spcAft>
                <a:spcPts val="0"/>
              </a:spcAft>
              <a:buNone/>
            </a:pPr>
            <a:r>
              <a:rPr lang="en-US" sz="1800">
                <a:solidFill>
                  <a:srgbClr val="342E22"/>
                </a:solidFill>
              </a:rPr>
              <a:t>Exploratory Analysis</a:t>
            </a:r>
            <a:endParaRPr sz="1800">
              <a:solidFill>
                <a:srgbClr val="342E22"/>
              </a:solidFill>
            </a:endParaRPr>
          </a:p>
        </p:txBody>
      </p:sp>
      <p:sp>
        <p:nvSpPr>
          <p:cNvPr id="125" name="Google Shape;125;g6b3ed540c6_1_19"/>
          <p:cNvSpPr txBox="1"/>
          <p:nvPr>
            <p:ph idx="2" type="body"/>
          </p:nvPr>
        </p:nvSpPr>
        <p:spPr>
          <a:xfrm>
            <a:off x="4407075" y="3794375"/>
            <a:ext cx="4260300" cy="11463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i="1" lang="en-US" sz="900">
                <a:solidFill>
                  <a:srgbClr val="C00000"/>
                </a:solidFill>
                <a:latin typeface="Calibri"/>
                <a:ea typeface="Calibri"/>
                <a:cs typeface="Calibri"/>
                <a:sym typeface="Calibri"/>
              </a:rPr>
              <a:t>Category-1: High School                                   Category-4: Some College</a:t>
            </a:r>
            <a:endParaRPr b="1" i="1" sz="900">
              <a:solidFill>
                <a:srgbClr val="C00000"/>
              </a:solidFill>
              <a:latin typeface="Calibri"/>
              <a:ea typeface="Calibri"/>
              <a:cs typeface="Calibri"/>
              <a:sym typeface="Calibri"/>
            </a:endParaRPr>
          </a:p>
          <a:p>
            <a:pPr indent="0" lvl="0" marL="0" rtl="0" algn="l">
              <a:lnSpc>
                <a:spcPct val="100000"/>
              </a:lnSpc>
              <a:spcBef>
                <a:spcPts val="1200"/>
              </a:spcBef>
              <a:spcAft>
                <a:spcPts val="0"/>
              </a:spcAft>
              <a:buNone/>
            </a:pPr>
            <a:r>
              <a:rPr b="1" i="1" lang="en-US" sz="900">
                <a:solidFill>
                  <a:srgbClr val="C00000"/>
                </a:solidFill>
                <a:latin typeface="Calibri"/>
                <a:ea typeface="Calibri"/>
                <a:cs typeface="Calibri"/>
                <a:sym typeface="Calibri"/>
              </a:rPr>
              <a:t>Category-2: Technical Certification                Category-5: College Degree</a:t>
            </a:r>
            <a:endParaRPr b="1" i="1" sz="900">
              <a:solidFill>
                <a:srgbClr val="C00000"/>
              </a:solidFill>
              <a:latin typeface="Calibri"/>
              <a:ea typeface="Calibri"/>
              <a:cs typeface="Calibri"/>
              <a:sym typeface="Calibri"/>
            </a:endParaRPr>
          </a:p>
          <a:p>
            <a:pPr indent="0" lvl="0" marL="0" rtl="0" algn="l">
              <a:lnSpc>
                <a:spcPct val="100000"/>
              </a:lnSpc>
              <a:spcBef>
                <a:spcPts val="1200"/>
              </a:spcBef>
              <a:spcAft>
                <a:spcPts val="0"/>
              </a:spcAft>
              <a:buNone/>
            </a:pPr>
            <a:r>
              <a:rPr b="1" i="1" lang="en-US" sz="900">
                <a:solidFill>
                  <a:srgbClr val="C00000"/>
                </a:solidFill>
                <a:latin typeface="Calibri"/>
                <a:ea typeface="Calibri"/>
                <a:cs typeface="Calibri"/>
                <a:sym typeface="Calibri"/>
              </a:rPr>
              <a:t>Category-3: Associated Degree                     Category-6: Graduate Degree</a:t>
            </a:r>
            <a:endParaRPr b="1" i="1" sz="900">
              <a:solidFill>
                <a:srgbClr val="C00000"/>
              </a:solidFill>
              <a:latin typeface="Calibri"/>
              <a:ea typeface="Calibri"/>
              <a:cs typeface="Calibri"/>
              <a:sym typeface="Calibri"/>
            </a:endParaRPr>
          </a:p>
          <a:p>
            <a:pPr indent="0" lvl="0" marL="0" rtl="0" algn="l">
              <a:lnSpc>
                <a:spcPct val="100000"/>
              </a:lnSpc>
              <a:spcBef>
                <a:spcPts val="1200"/>
              </a:spcBef>
              <a:spcAft>
                <a:spcPts val="1200"/>
              </a:spcAft>
              <a:buNone/>
            </a:pPr>
            <a:r>
              <a:t/>
            </a:r>
            <a:endParaRPr sz="900">
              <a:latin typeface="Calibri"/>
              <a:ea typeface="Calibri"/>
              <a:cs typeface="Calibri"/>
              <a:sym typeface="Calibri"/>
            </a:endParaRPr>
          </a:p>
        </p:txBody>
      </p:sp>
      <p:pic>
        <p:nvPicPr>
          <p:cNvPr id="126" name="Google Shape;126;g6b3ed540c6_1_19"/>
          <p:cNvPicPr preferRelativeResize="0"/>
          <p:nvPr/>
        </p:nvPicPr>
        <p:blipFill>
          <a:blip r:embed="rId3">
            <a:alphaModFix/>
          </a:blip>
          <a:stretch>
            <a:fillRect/>
          </a:stretch>
        </p:blipFill>
        <p:spPr>
          <a:xfrm>
            <a:off x="311700" y="1770725"/>
            <a:ext cx="3215674" cy="2403100"/>
          </a:xfrm>
          <a:prstGeom prst="rect">
            <a:avLst/>
          </a:prstGeom>
          <a:noFill/>
          <a:ln>
            <a:noFill/>
          </a:ln>
        </p:spPr>
      </p:pic>
      <p:pic>
        <p:nvPicPr>
          <p:cNvPr id="127" name="Google Shape;127;g6b3ed540c6_1_19"/>
          <p:cNvPicPr preferRelativeResize="0"/>
          <p:nvPr/>
        </p:nvPicPr>
        <p:blipFill>
          <a:blip r:embed="rId4">
            <a:alphaModFix/>
          </a:blip>
          <a:stretch>
            <a:fillRect/>
          </a:stretch>
        </p:blipFill>
        <p:spPr>
          <a:xfrm>
            <a:off x="4407075" y="1213425"/>
            <a:ext cx="4893176" cy="22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g6b3ed540c6_1_0"/>
          <p:cNvSpPr txBox="1"/>
          <p:nvPr>
            <p:ph idx="2" type="body"/>
          </p:nvPr>
        </p:nvSpPr>
        <p:spPr>
          <a:xfrm>
            <a:off x="4832400" y="1812875"/>
            <a:ext cx="3999900" cy="1912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i="1" lang="en-US" sz="1100">
                <a:solidFill>
                  <a:srgbClr val="C00000"/>
                </a:solidFill>
                <a:latin typeface="Arial"/>
                <a:ea typeface="Arial"/>
                <a:cs typeface="Arial"/>
                <a:sym typeface="Arial"/>
              </a:rPr>
              <a:t>Category-1:   Age&lt; 25 Years</a:t>
            </a:r>
            <a:endParaRPr b="1" i="1" sz="1100">
              <a:solidFill>
                <a:srgbClr val="C00000"/>
              </a:solidFill>
              <a:latin typeface="Arial"/>
              <a:ea typeface="Arial"/>
              <a:cs typeface="Arial"/>
              <a:sym typeface="Arial"/>
            </a:endParaRPr>
          </a:p>
          <a:p>
            <a:pPr indent="0" lvl="0" marL="0" rtl="0" algn="l">
              <a:spcBef>
                <a:spcPts val="1200"/>
              </a:spcBef>
              <a:spcAft>
                <a:spcPts val="0"/>
              </a:spcAft>
              <a:buNone/>
            </a:pPr>
            <a:r>
              <a:rPr b="1" i="1" lang="en-US" sz="1100">
                <a:solidFill>
                  <a:srgbClr val="C00000"/>
                </a:solidFill>
                <a:latin typeface="Arial"/>
                <a:ea typeface="Arial"/>
                <a:cs typeface="Arial"/>
                <a:sym typeface="Arial"/>
              </a:rPr>
              <a:t>Category-2:   25&gt;Age&lt;=35</a:t>
            </a:r>
            <a:endParaRPr b="1" i="1" sz="1100">
              <a:solidFill>
                <a:srgbClr val="C00000"/>
              </a:solidFill>
              <a:latin typeface="Arial"/>
              <a:ea typeface="Arial"/>
              <a:cs typeface="Arial"/>
              <a:sym typeface="Arial"/>
            </a:endParaRPr>
          </a:p>
          <a:p>
            <a:pPr indent="0" lvl="0" marL="0" rtl="0" algn="l">
              <a:spcBef>
                <a:spcPts val="1200"/>
              </a:spcBef>
              <a:spcAft>
                <a:spcPts val="0"/>
              </a:spcAft>
              <a:buNone/>
            </a:pPr>
            <a:r>
              <a:rPr b="1" i="1" lang="en-US" sz="1100">
                <a:solidFill>
                  <a:srgbClr val="C00000"/>
                </a:solidFill>
                <a:latin typeface="Arial"/>
                <a:ea typeface="Arial"/>
                <a:cs typeface="Arial"/>
                <a:sym typeface="Arial"/>
              </a:rPr>
              <a:t>Category-3:   35&gt;Age&lt;=45</a:t>
            </a:r>
            <a:endParaRPr b="1" i="1" sz="1100">
              <a:solidFill>
                <a:srgbClr val="C00000"/>
              </a:solidFill>
              <a:latin typeface="Arial"/>
              <a:ea typeface="Arial"/>
              <a:cs typeface="Arial"/>
              <a:sym typeface="Arial"/>
            </a:endParaRPr>
          </a:p>
          <a:p>
            <a:pPr indent="0" lvl="0" marL="0" rtl="0" algn="l">
              <a:spcBef>
                <a:spcPts val="1200"/>
              </a:spcBef>
              <a:spcAft>
                <a:spcPts val="0"/>
              </a:spcAft>
              <a:buNone/>
            </a:pPr>
            <a:r>
              <a:rPr b="1" i="1" lang="en-US" sz="1100">
                <a:solidFill>
                  <a:srgbClr val="C00000"/>
                </a:solidFill>
                <a:latin typeface="Arial"/>
                <a:ea typeface="Arial"/>
                <a:cs typeface="Arial"/>
                <a:sym typeface="Arial"/>
              </a:rPr>
              <a:t>Category-4:   45&gt;Age&lt;=55</a:t>
            </a:r>
            <a:endParaRPr b="1" i="1" sz="1100">
              <a:solidFill>
                <a:srgbClr val="C00000"/>
              </a:solidFill>
              <a:latin typeface="Arial"/>
              <a:ea typeface="Arial"/>
              <a:cs typeface="Arial"/>
              <a:sym typeface="Arial"/>
            </a:endParaRPr>
          </a:p>
          <a:p>
            <a:pPr indent="0" lvl="0" marL="0" rtl="0" algn="l">
              <a:spcBef>
                <a:spcPts val="1200"/>
              </a:spcBef>
              <a:spcAft>
                <a:spcPts val="0"/>
              </a:spcAft>
              <a:buNone/>
            </a:pPr>
            <a:r>
              <a:rPr b="1" i="1" lang="en-US" sz="1100">
                <a:solidFill>
                  <a:srgbClr val="C00000"/>
                </a:solidFill>
                <a:latin typeface="Arial"/>
                <a:ea typeface="Arial"/>
                <a:cs typeface="Arial"/>
                <a:sym typeface="Arial"/>
              </a:rPr>
              <a:t>Category-5:   55&gt;Age&lt;=65</a:t>
            </a:r>
            <a:endParaRPr b="1" i="1" sz="1100">
              <a:solidFill>
                <a:srgbClr val="C00000"/>
              </a:solidFill>
              <a:latin typeface="Arial"/>
              <a:ea typeface="Arial"/>
              <a:cs typeface="Arial"/>
              <a:sym typeface="Arial"/>
            </a:endParaRPr>
          </a:p>
          <a:p>
            <a:pPr indent="0" lvl="0" marL="0" rtl="0" algn="l">
              <a:spcBef>
                <a:spcPts val="1200"/>
              </a:spcBef>
              <a:spcAft>
                <a:spcPts val="1200"/>
              </a:spcAft>
              <a:buNone/>
            </a:pPr>
            <a:r>
              <a:rPr b="1" i="1" lang="en-US" sz="1100">
                <a:solidFill>
                  <a:srgbClr val="C00000"/>
                </a:solidFill>
                <a:latin typeface="Arial"/>
                <a:ea typeface="Arial"/>
                <a:cs typeface="Arial"/>
                <a:sym typeface="Arial"/>
              </a:rPr>
              <a:t>Category-6:   Age&gt;65</a:t>
            </a:r>
            <a:endParaRPr b="1" i="1" sz="1100">
              <a:solidFill>
                <a:srgbClr val="C00000"/>
              </a:solidFill>
              <a:latin typeface="Arial"/>
              <a:ea typeface="Arial"/>
              <a:cs typeface="Arial"/>
              <a:sym typeface="Arial"/>
            </a:endParaRPr>
          </a:p>
        </p:txBody>
      </p:sp>
      <p:sp>
        <p:nvSpPr>
          <p:cNvPr id="133" name="Google Shape;133;g6b3ed540c6_1_0"/>
          <p:cNvSpPr txBox="1"/>
          <p:nvPr>
            <p:ph type="title"/>
          </p:nvPr>
        </p:nvSpPr>
        <p:spPr>
          <a:xfrm>
            <a:off x="311700" y="445025"/>
            <a:ext cx="85206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800"/>
              <a:t>Review of Survey Instrument</a:t>
            </a:r>
            <a:endParaRPr sz="2800"/>
          </a:p>
          <a:p>
            <a:pPr indent="0" lvl="0" marL="0" rtl="0" algn="l">
              <a:spcBef>
                <a:spcPts val="0"/>
              </a:spcBef>
              <a:spcAft>
                <a:spcPts val="0"/>
              </a:spcAft>
              <a:buNone/>
            </a:pPr>
            <a:r>
              <a:t/>
            </a:r>
            <a:endParaRPr sz="1800">
              <a:solidFill>
                <a:srgbClr val="342E22"/>
              </a:solidFill>
            </a:endParaRPr>
          </a:p>
          <a:p>
            <a:pPr indent="0" lvl="0" marL="0" rtl="0" algn="l">
              <a:spcBef>
                <a:spcPts val="0"/>
              </a:spcBef>
              <a:spcAft>
                <a:spcPts val="0"/>
              </a:spcAft>
              <a:buNone/>
            </a:pPr>
            <a:r>
              <a:rPr lang="en-US" sz="1800">
                <a:solidFill>
                  <a:srgbClr val="342E22"/>
                </a:solidFill>
              </a:rPr>
              <a:t>Exploratory Analysis</a:t>
            </a:r>
            <a:endParaRPr sz="1800">
              <a:solidFill>
                <a:srgbClr val="342E22"/>
              </a:solidFill>
            </a:endParaRPr>
          </a:p>
        </p:txBody>
      </p:sp>
      <p:pic>
        <p:nvPicPr>
          <p:cNvPr id="134" name="Google Shape;134;g6b3ed540c6_1_0"/>
          <p:cNvPicPr preferRelativeResize="0"/>
          <p:nvPr/>
        </p:nvPicPr>
        <p:blipFill>
          <a:blip r:embed="rId3">
            <a:alphaModFix/>
          </a:blip>
          <a:stretch>
            <a:fillRect/>
          </a:stretch>
        </p:blipFill>
        <p:spPr>
          <a:xfrm>
            <a:off x="311700" y="1756650"/>
            <a:ext cx="3999899" cy="3037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6"/>
          <p:cNvSpPr txBox="1"/>
          <p:nvPr>
            <p:ph type="title"/>
          </p:nvPr>
        </p:nvSpPr>
        <p:spPr>
          <a:xfrm>
            <a:off x="311700" y="285000"/>
            <a:ext cx="6560400" cy="9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t>Review of Survey Instrument</a:t>
            </a:r>
            <a:endParaRPr sz="2800"/>
          </a:p>
          <a:p>
            <a:pPr indent="0" lvl="0" marL="0" rtl="0" algn="l">
              <a:spcBef>
                <a:spcPts val="0"/>
              </a:spcBef>
              <a:spcAft>
                <a:spcPts val="0"/>
              </a:spcAft>
              <a:buSzPts val="3600"/>
              <a:buNone/>
            </a:pPr>
            <a:r>
              <a:rPr lang="en-US" sz="2400">
                <a:solidFill>
                  <a:srgbClr val="000000"/>
                </a:solidFill>
              </a:rPr>
              <a:t>Interpreted Profile</a:t>
            </a:r>
            <a:endParaRPr sz="2400">
              <a:solidFill>
                <a:srgbClr val="000000"/>
              </a:solidFill>
            </a:endParaRPr>
          </a:p>
          <a:p>
            <a:pPr indent="0" lvl="0" marL="0" rtl="0" algn="l">
              <a:lnSpc>
                <a:spcPct val="100000"/>
              </a:lnSpc>
              <a:spcBef>
                <a:spcPts val="0"/>
              </a:spcBef>
              <a:spcAft>
                <a:spcPts val="0"/>
              </a:spcAft>
              <a:buSzPts val="3600"/>
              <a:buNone/>
            </a:pPr>
            <a:r>
              <a:t/>
            </a:r>
            <a:endParaRPr sz="2800"/>
          </a:p>
        </p:txBody>
      </p:sp>
      <p:sp>
        <p:nvSpPr>
          <p:cNvPr id="140" name="Google Shape;140;p6"/>
          <p:cNvSpPr txBox="1"/>
          <p:nvPr>
            <p:ph idx="1" type="body"/>
          </p:nvPr>
        </p:nvSpPr>
        <p:spPr>
          <a:xfrm>
            <a:off x="311700" y="1581874"/>
            <a:ext cx="8437800" cy="3264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Noto Sans Symbols"/>
              <a:buChar char="⮚"/>
            </a:pPr>
            <a:r>
              <a:rPr lang="en-US" sz="1800">
                <a:latin typeface="Comic Sans MS"/>
                <a:ea typeface="Comic Sans MS"/>
                <a:cs typeface="Comic Sans MS"/>
                <a:sym typeface="Comic Sans MS"/>
              </a:rPr>
              <a:t>Based on the demographic variables measured, we can safely conclude it increases the confidence in the data as we happen to found majority of the people who are working in this field.</a:t>
            </a:r>
            <a:endParaRPr/>
          </a:p>
          <a:p>
            <a:pPr indent="0" lvl="0" marL="139700" rtl="0" algn="l">
              <a:lnSpc>
                <a:spcPct val="115000"/>
              </a:lnSpc>
              <a:spcBef>
                <a:spcPts val="0"/>
              </a:spcBef>
              <a:spcAft>
                <a:spcPts val="0"/>
              </a:spcAft>
              <a:buSzPts val="1400"/>
              <a:buNone/>
            </a:pPr>
            <a:br>
              <a:rPr lang="en-US" sz="2400"/>
            </a:br>
            <a:br>
              <a:rPr lang="en-US" sz="2400"/>
            </a:br>
            <a:endParaRPr b="1" sz="2100">
              <a:solidFill>
                <a:schemeClr val="dk1"/>
              </a:solidFill>
            </a:endParaRPr>
          </a:p>
        </p:txBody>
      </p:sp>
      <p:graphicFrame>
        <p:nvGraphicFramePr>
          <p:cNvPr id="141" name="Google Shape;141;p6"/>
          <p:cNvGraphicFramePr/>
          <p:nvPr/>
        </p:nvGraphicFramePr>
        <p:xfrm>
          <a:off x="1020444" y="2962827"/>
          <a:ext cx="3000000" cy="3000000"/>
        </p:xfrm>
        <a:graphic>
          <a:graphicData uri="http://schemas.openxmlformats.org/drawingml/2006/table">
            <a:tbl>
              <a:tblPr>
                <a:noFill/>
                <a:tableStyleId>{5C5771DD-EFA2-45B9-A6B0-66CE24C55D5D}</a:tableStyleId>
              </a:tblPr>
              <a:tblGrid>
                <a:gridCol w="690175"/>
                <a:gridCol w="891475"/>
                <a:gridCol w="690175"/>
                <a:gridCol w="690175"/>
                <a:gridCol w="690175"/>
                <a:gridCol w="690175"/>
                <a:gridCol w="690175"/>
                <a:gridCol w="690175"/>
                <a:gridCol w="690175"/>
                <a:gridCol w="690175"/>
              </a:tblGrid>
              <a:tr h="438450">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AGE</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EDUCATION</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HEX</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TEX</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TENURE</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TITLE</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TEMP</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INC</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CODE</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SEX</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r>
              <a:tr h="483750">
                <a:tc>
                  <a:txBody>
                    <a:bodyPr/>
                    <a:lstStyle/>
                    <a:p>
                      <a:pPr indent="0" lvl="0" marL="0" marR="0" rtl="0" algn="r">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2</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lstStyle/>
                    <a:p>
                      <a:pPr indent="0" lvl="0" marL="0" marR="0" rtl="0" algn="r">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3</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lstStyle/>
                    <a:p>
                      <a:pPr indent="0" lvl="0" marL="0" marR="0" rtl="0" algn="r">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6</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lstStyle/>
                    <a:p>
                      <a:pPr indent="0" lvl="0" marL="0" marR="0" rtl="0" algn="r">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6</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lstStyle/>
                    <a:p>
                      <a:pPr indent="0" lvl="0" marL="0" marR="0" rtl="0" algn="r">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1</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lstStyle/>
                    <a:p>
                      <a:pPr indent="0" lvl="0" marL="0" marR="0" rtl="0" algn="r">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4</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lstStyle/>
                    <a:p>
                      <a:pPr indent="0" lvl="0" marL="0" marR="0" rtl="0" algn="r">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1</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lstStyle/>
                    <a:p>
                      <a:pPr indent="0" lvl="0" marL="0" marR="0" rtl="0" algn="r">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3</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lstStyle/>
                    <a:p>
                      <a:pPr indent="0" lvl="0" marL="0" marR="0" rtl="0" algn="r">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1</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lstStyle/>
                    <a:p>
                      <a:pPr indent="0" lvl="0" marL="0" marR="0" rtl="0" algn="l">
                        <a:lnSpc>
                          <a:spcPct val="107000"/>
                        </a:lnSpc>
                        <a:spcBef>
                          <a:spcPts val="0"/>
                        </a:spcBef>
                        <a:spcAft>
                          <a:spcPts val="0"/>
                        </a:spcAft>
                        <a:buNone/>
                      </a:pPr>
                      <a:r>
                        <a:rPr lang="en-US" sz="1100" u="none" cap="none" strike="noStrike">
                          <a:solidFill>
                            <a:srgbClr val="000000"/>
                          </a:solidFill>
                          <a:latin typeface="Calibri"/>
                          <a:ea typeface="Calibri"/>
                          <a:cs typeface="Calibri"/>
                          <a:sym typeface="Calibri"/>
                        </a:rPr>
                        <a:t>Female</a:t>
                      </a:r>
                      <a:endParaRPr sz="1100" u="none" cap="none" strike="noStrike">
                        <a:latin typeface="Calibri"/>
                        <a:ea typeface="Calibri"/>
                        <a:cs typeface="Calibri"/>
                        <a:sym typeface="Calibri"/>
                      </a:endParaRPr>
                    </a:p>
                  </a:txBody>
                  <a:tcPr marT="0" marB="0" marR="68575" marL="6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7"/>
          <p:cNvSpPr txBox="1"/>
          <p:nvPr>
            <p:ph type="title"/>
          </p:nvPr>
        </p:nvSpPr>
        <p:spPr>
          <a:xfrm>
            <a:off x="311700" y="182880"/>
            <a:ext cx="7106370" cy="5379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sz="2800"/>
              <a:t>Factor Analysis of Leadership and Performance </a:t>
            </a:r>
            <a:endParaRPr sz="2800"/>
          </a:p>
        </p:txBody>
      </p:sp>
      <p:sp>
        <p:nvSpPr>
          <p:cNvPr id="147" name="Google Shape;147;p7"/>
          <p:cNvSpPr txBox="1"/>
          <p:nvPr>
            <p:ph idx="1" type="body"/>
          </p:nvPr>
        </p:nvSpPr>
        <p:spPr>
          <a:xfrm>
            <a:off x="311700" y="811530"/>
            <a:ext cx="8437800" cy="403479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SzPts val="1400"/>
              <a:buFont typeface="Noto Sans Symbols"/>
              <a:buChar char="⮚"/>
            </a:pPr>
            <a:r>
              <a:rPr lang="en-US" sz="1800">
                <a:latin typeface="Comic Sans MS"/>
                <a:ea typeface="Comic Sans MS"/>
                <a:cs typeface="Comic Sans MS"/>
                <a:sym typeface="Comic Sans MS"/>
              </a:rPr>
              <a:t>Exploratory analysis and confirmatory factor analysis can be employed in a complementary fashion.</a:t>
            </a:r>
            <a:endParaRPr/>
          </a:p>
          <a:p>
            <a:pPr indent="-254000" lvl="0" marL="342900" rtl="0" algn="l">
              <a:lnSpc>
                <a:spcPct val="115000"/>
              </a:lnSpc>
              <a:spcBef>
                <a:spcPts val="0"/>
              </a:spcBef>
              <a:spcAft>
                <a:spcPts val="0"/>
              </a:spcAft>
              <a:buSzPts val="1400"/>
              <a:buFont typeface="Noto Sans Symbols"/>
              <a:buNone/>
            </a:pPr>
            <a:r>
              <a:t/>
            </a:r>
            <a:endParaRPr sz="1800">
              <a:latin typeface="Comic Sans MS"/>
              <a:ea typeface="Comic Sans MS"/>
              <a:cs typeface="Comic Sans MS"/>
              <a:sym typeface="Comic Sans MS"/>
            </a:endParaRPr>
          </a:p>
          <a:p>
            <a:pPr indent="-342900" lvl="0" marL="342900" rtl="0" algn="l">
              <a:lnSpc>
                <a:spcPct val="115000"/>
              </a:lnSpc>
              <a:spcBef>
                <a:spcPts val="0"/>
              </a:spcBef>
              <a:spcAft>
                <a:spcPts val="0"/>
              </a:spcAft>
              <a:buSzPts val="1400"/>
              <a:buFont typeface="Noto Sans Symbols"/>
              <a:buChar char="⮚"/>
            </a:pPr>
            <a:r>
              <a:rPr lang="en-US" sz="1800">
                <a:latin typeface="Comic Sans MS"/>
                <a:ea typeface="Comic Sans MS"/>
                <a:cs typeface="Comic Sans MS"/>
                <a:sym typeface="Comic Sans MS"/>
              </a:rPr>
              <a:t>Data is suitable for Factor analysis because No outliers, Adequate Sample size, Interval data, Frequency distribution looks plausible, Extent of missing values is not high.</a:t>
            </a:r>
            <a:endParaRPr/>
          </a:p>
          <a:p>
            <a:pPr indent="-254000" lvl="0" marL="342900" rtl="0" algn="l">
              <a:lnSpc>
                <a:spcPct val="115000"/>
              </a:lnSpc>
              <a:spcBef>
                <a:spcPts val="0"/>
              </a:spcBef>
              <a:spcAft>
                <a:spcPts val="0"/>
              </a:spcAft>
              <a:buSzPts val="1400"/>
              <a:buFont typeface="Noto Sans Symbols"/>
              <a:buNone/>
            </a:pPr>
            <a:r>
              <a:t/>
            </a:r>
            <a:endParaRPr b="1" sz="1800">
              <a:solidFill>
                <a:schemeClr val="dk1"/>
              </a:solidFill>
            </a:endParaRPr>
          </a:p>
        </p:txBody>
      </p:sp>
      <p:pic>
        <p:nvPicPr>
          <p:cNvPr id="148" name="Google Shape;148;p7"/>
          <p:cNvPicPr preferRelativeResize="0"/>
          <p:nvPr/>
        </p:nvPicPr>
        <p:blipFill rotWithShape="1">
          <a:blip r:embed="rId3">
            <a:alphaModFix/>
          </a:blip>
          <a:srcRect b="0" l="0" r="0" t="0"/>
          <a:stretch/>
        </p:blipFill>
        <p:spPr>
          <a:xfrm>
            <a:off x="394500" y="2876525"/>
            <a:ext cx="4177499" cy="2266976"/>
          </a:xfrm>
          <a:prstGeom prst="rect">
            <a:avLst/>
          </a:prstGeom>
          <a:noFill/>
          <a:ln>
            <a:noFill/>
          </a:ln>
        </p:spPr>
      </p:pic>
      <p:pic>
        <p:nvPicPr>
          <p:cNvPr id="149" name="Google Shape;149;p7"/>
          <p:cNvPicPr preferRelativeResize="0"/>
          <p:nvPr/>
        </p:nvPicPr>
        <p:blipFill rotWithShape="1">
          <a:blip r:embed="rId4">
            <a:alphaModFix/>
          </a:blip>
          <a:srcRect b="0" l="0" r="0" t="0"/>
          <a:stretch/>
        </p:blipFill>
        <p:spPr>
          <a:xfrm>
            <a:off x="4264100" y="2508975"/>
            <a:ext cx="4774925" cy="263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STSC</dc:creator>
</cp:coreProperties>
</file>