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Amatic SC" pitchFamily="2" charset="-79"/>
      <p:regular r:id="rId33"/>
      <p:bold r:id="rId34"/>
    </p:embeddedFont>
    <p:embeddedFont>
      <p:font typeface="Nunito" pitchFamily="2" charset="77"/>
      <p:regular r:id="rId35"/>
      <p:bold r:id="rId36"/>
      <p:italic r:id="rId37"/>
      <p:boldItalic r:id="rId38"/>
    </p:embeddedFont>
    <p:embeddedFont>
      <p:font typeface="Source Code Pro" panose="020B050903040302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8RAkbENI/XazgZ6SSQhX2/4+g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E02BF1-91B6-4F49-82BE-9BFC48B49D5B}">
  <a:tblStyle styleId="{0CE02BF1-91B6-4F49-82BE-9BFC48B49D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14"/>
    <p:restoredTop sz="94694"/>
  </p:normalViewPr>
  <p:slideViewPr>
    <p:cSldViewPr snapToGrid="0" snapToObjects="1">
      <p:cViewPr varScale="1">
        <p:scale>
          <a:sx n="84" d="100"/>
          <a:sy n="84" d="100"/>
        </p:scale>
        <p:origin x="20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a8a7cdbec_0_6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a8a7cdbec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a8a7cdbec_2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a8a7cdbe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a8a7cdbec_0_6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a8a7cdbec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a8dd49fe1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a8dd49fe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a8a7cdbec_1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a8a7cdbe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a8a7cdbec_1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a8a7cdbe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a8a7cdbec_1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a8a7cdbe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a8a7cdbec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a8a7cdbec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a8a7cdbec_1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a8a7cdbe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a8dd49fe1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a8dd49fe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a8a7cdbec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a8a7cdb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a8a7cdbec_1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a8a7cdbe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a8dd49fe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a8dd49fe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a8a7cdbec_0_6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a8a7cdbec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a8a7cdbec_0_6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a8a7cdbe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a8dd49fe1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a8dd49fe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a8a7cdbec_0_7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a8a7cdbec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a8a7cdbec_0_7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a8a7cdbec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a8a7cdbec_1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a8a7cdbec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a8a7cdbec_1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a8a7cdbec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a8a7cdbec_1_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a8a7cdbec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a8dd49fe1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a8dd49f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a8a7cdbec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7a8a7cdbec_1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a8a7cdbec_0_2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a8a7cdbec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a8dd49fe1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a8dd49fe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a8a7cdbec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a8a7cdbe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a8a7cdbec_0_6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a8a7cdbec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a8a7cdbec_2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a8a7cdbec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a8a7cdbec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a8a7cdbe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g7a8a7cdbec_2_176"/>
          <p:cNvSpPr/>
          <p:nvPr/>
        </p:nvSpPr>
        <p:spPr>
          <a:xfrm>
            <a:off x="0" y="0"/>
            <a:ext cx="12192000" cy="4572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7a8a7cdbec_2_176"/>
          <p:cNvSpPr txBox="1">
            <a:spLocks noGrp="1"/>
          </p:cNvSpPr>
          <p:nvPr>
            <p:ph type="ctrTitle"/>
          </p:nvPr>
        </p:nvSpPr>
        <p:spPr>
          <a:xfrm>
            <a:off x="415600" y="522867"/>
            <a:ext cx="11360700" cy="3587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a:endParaRPr/>
          </a:p>
        </p:txBody>
      </p:sp>
      <p:sp>
        <p:nvSpPr>
          <p:cNvPr id="12" name="Google Shape;12;g7a8a7cdbec_2_176"/>
          <p:cNvSpPr txBox="1">
            <a:spLocks noGrp="1"/>
          </p:cNvSpPr>
          <p:nvPr>
            <p:ph type="subTitle" idx="1"/>
          </p:nvPr>
        </p:nvSpPr>
        <p:spPr>
          <a:xfrm>
            <a:off x="415600" y="5187200"/>
            <a:ext cx="11360700" cy="941700"/>
          </a:xfrm>
          <a:prstGeom prst="rect">
            <a:avLst/>
          </a:prstGeom>
        </p:spPr>
        <p:txBody>
          <a:bodyPr spcFirstLastPara="1" wrap="square" lIns="121900" tIns="121900" rIns="121900" bIns="121900" anchor="ctr" anchorCtr="0">
            <a:noAutofit/>
          </a:bodyPr>
          <a:lstStyle>
            <a:lvl1pPr lvl="0" algn="ctr">
              <a:lnSpc>
                <a:spcPct val="100000"/>
              </a:lnSpc>
              <a:spcBef>
                <a:spcPts val="0"/>
              </a:spcBef>
              <a:spcAft>
                <a:spcPts val="0"/>
              </a:spcAft>
              <a:buClr>
                <a:schemeClr val="accent1"/>
              </a:buClr>
              <a:buSzPts val="2800"/>
              <a:buNone/>
              <a:defRPr sz="2800" b="1">
                <a:solidFill>
                  <a:schemeClr val="accent1"/>
                </a:solidFill>
              </a:defRPr>
            </a:lvl1pPr>
            <a:lvl2pPr lvl="1" algn="ctr">
              <a:lnSpc>
                <a:spcPct val="100000"/>
              </a:lnSpc>
              <a:spcBef>
                <a:spcPts val="0"/>
              </a:spcBef>
              <a:spcAft>
                <a:spcPts val="0"/>
              </a:spcAft>
              <a:buClr>
                <a:schemeClr val="accent1"/>
              </a:buClr>
              <a:buSzPts val="2800"/>
              <a:buNone/>
              <a:defRPr sz="2800" b="1">
                <a:solidFill>
                  <a:schemeClr val="accent1"/>
                </a:solidFill>
              </a:defRPr>
            </a:lvl2pPr>
            <a:lvl3pPr lvl="2" algn="ctr">
              <a:lnSpc>
                <a:spcPct val="100000"/>
              </a:lnSpc>
              <a:spcBef>
                <a:spcPts val="0"/>
              </a:spcBef>
              <a:spcAft>
                <a:spcPts val="0"/>
              </a:spcAft>
              <a:buClr>
                <a:schemeClr val="accent1"/>
              </a:buClr>
              <a:buSzPts val="2800"/>
              <a:buNone/>
              <a:defRPr sz="2800" b="1">
                <a:solidFill>
                  <a:schemeClr val="accent1"/>
                </a:solidFill>
              </a:defRPr>
            </a:lvl3pPr>
            <a:lvl4pPr lvl="3" algn="ctr">
              <a:lnSpc>
                <a:spcPct val="100000"/>
              </a:lnSpc>
              <a:spcBef>
                <a:spcPts val="0"/>
              </a:spcBef>
              <a:spcAft>
                <a:spcPts val="0"/>
              </a:spcAft>
              <a:buClr>
                <a:schemeClr val="accent1"/>
              </a:buClr>
              <a:buSzPts val="2800"/>
              <a:buNone/>
              <a:defRPr sz="2800" b="1">
                <a:solidFill>
                  <a:schemeClr val="accent1"/>
                </a:solidFill>
              </a:defRPr>
            </a:lvl4pPr>
            <a:lvl5pPr lvl="4" algn="ctr">
              <a:lnSpc>
                <a:spcPct val="100000"/>
              </a:lnSpc>
              <a:spcBef>
                <a:spcPts val="0"/>
              </a:spcBef>
              <a:spcAft>
                <a:spcPts val="0"/>
              </a:spcAft>
              <a:buClr>
                <a:schemeClr val="accent1"/>
              </a:buClr>
              <a:buSzPts val="2800"/>
              <a:buNone/>
              <a:defRPr sz="2800" b="1">
                <a:solidFill>
                  <a:schemeClr val="accent1"/>
                </a:solidFill>
              </a:defRPr>
            </a:lvl5pPr>
            <a:lvl6pPr lvl="5" algn="ctr">
              <a:lnSpc>
                <a:spcPct val="100000"/>
              </a:lnSpc>
              <a:spcBef>
                <a:spcPts val="0"/>
              </a:spcBef>
              <a:spcAft>
                <a:spcPts val="0"/>
              </a:spcAft>
              <a:buClr>
                <a:schemeClr val="accent1"/>
              </a:buClr>
              <a:buSzPts val="2800"/>
              <a:buNone/>
              <a:defRPr sz="2800" b="1">
                <a:solidFill>
                  <a:schemeClr val="accent1"/>
                </a:solidFill>
              </a:defRPr>
            </a:lvl6pPr>
            <a:lvl7pPr lvl="6" algn="ctr">
              <a:lnSpc>
                <a:spcPct val="100000"/>
              </a:lnSpc>
              <a:spcBef>
                <a:spcPts val="0"/>
              </a:spcBef>
              <a:spcAft>
                <a:spcPts val="0"/>
              </a:spcAft>
              <a:buClr>
                <a:schemeClr val="accent1"/>
              </a:buClr>
              <a:buSzPts val="2800"/>
              <a:buNone/>
              <a:defRPr sz="2800" b="1">
                <a:solidFill>
                  <a:schemeClr val="accent1"/>
                </a:solidFill>
              </a:defRPr>
            </a:lvl7pPr>
            <a:lvl8pPr lvl="7" algn="ctr">
              <a:lnSpc>
                <a:spcPct val="100000"/>
              </a:lnSpc>
              <a:spcBef>
                <a:spcPts val="0"/>
              </a:spcBef>
              <a:spcAft>
                <a:spcPts val="0"/>
              </a:spcAft>
              <a:buClr>
                <a:schemeClr val="accent1"/>
              </a:buClr>
              <a:buSzPts val="2800"/>
              <a:buNone/>
              <a:defRPr sz="2800" b="1">
                <a:solidFill>
                  <a:schemeClr val="accent1"/>
                </a:solidFill>
              </a:defRPr>
            </a:lvl8pPr>
            <a:lvl9pPr lvl="8" algn="ctr">
              <a:lnSpc>
                <a:spcPct val="100000"/>
              </a:lnSpc>
              <a:spcBef>
                <a:spcPts val="0"/>
              </a:spcBef>
              <a:spcAft>
                <a:spcPts val="0"/>
              </a:spcAft>
              <a:buClr>
                <a:schemeClr val="accent1"/>
              </a:buClr>
              <a:buSzPts val="2800"/>
              <a:buNone/>
              <a:defRPr sz="2800" b="1">
                <a:solidFill>
                  <a:schemeClr val="accent1"/>
                </a:solidFill>
              </a:defRPr>
            </a:lvl9pPr>
          </a:lstStyle>
          <a:p>
            <a:endParaRPr/>
          </a:p>
        </p:txBody>
      </p:sp>
      <p:sp>
        <p:nvSpPr>
          <p:cNvPr id="13" name="Google Shape;13;g7a8a7cdbec_2_17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g7a8a7cdbec_2_213"/>
          <p:cNvSpPr txBox="1">
            <a:spLocks noGrp="1"/>
          </p:cNvSpPr>
          <p:nvPr>
            <p:ph type="title" hasCustomPrompt="1"/>
          </p:nvPr>
        </p:nvSpPr>
        <p:spPr>
          <a:xfrm>
            <a:off x="415600" y="1653700"/>
            <a:ext cx="11360700" cy="2642400"/>
          </a:xfrm>
          <a:prstGeom prst="rect">
            <a:avLst/>
          </a:prstGeom>
        </p:spPr>
        <p:txBody>
          <a:bodyPr spcFirstLastPara="1" wrap="square" lIns="121900" tIns="121900" rIns="121900" bIns="121900" anchor="b" anchorCtr="0">
            <a:no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48" name="Google Shape;48;g7a8a7cdbec_2_213"/>
          <p:cNvSpPr txBox="1">
            <a:spLocks noGrp="1"/>
          </p:cNvSpPr>
          <p:nvPr>
            <p:ph type="body" idx="1"/>
          </p:nvPr>
        </p:nvSpPr>
        <p:spPr>
          <a:xfrm>
            <a:off x="415600" y="44061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Clr>
                <a:schemeClr val="accent1"/>
              </a:buClr>
              <a:buSzPts val="2400"/>
              <a:buChar char="●"/>
              <a:defRPr>
                <a:solidFill>
                  <a:schemeClr val="accent1"/>
                </a:solidFill>
                <a:highlight>
                  <a:schemeClr val="dk1"/>
                </a:highlight>
              </a:defRPr>
            </a:lvl1pPr>
            <a:lvl2pPr marL="914400" lvl="1" indent="-349250" algn="ctr">
              <a:spcBef>
                <a:spcPts val="2100"/>
              </a:spcBef>
              <a:spcAft>
                <a:spcPts val="0"/>
              </a:spcAft>
              <a:buClr>
                <a:schemeClr val="accent1"/>
              </a:buClr>
              <a:buSzPts val="1900"/>
              <a:buChar char="○"/>
              <a:defRPr>
                <a:solidFill>
                  <a:schemeClr val="accent1"/>
                </a:solidFill>
                <a:highlight>
                  <a:schemeClr val="dk1"/>
                </a:highlight>
              </a:defRPr>
            </a:lvl2pPr>
            <a:lvl3pPr marL="1371600" lvl="2" indent="-349250" algn="ctr">
              <a:spcBef>
                <a:spcPts val="2100"/>
              </a:spcBef>
              <a:spcAft>
                <a:spcPts val="0"/>
              </a:spcAft>
              <a:buClr>
                <a:schemeClr val="accent1"/>
              </a:buClr>
              <a:buSzPts val="1900"/>
              <a:buChar char="■"/>
              <a:defRPr>
                <a:solidFill>
                  <a:schemeClr val="accent1"/>
                </a:solidFill>
                <a:highlight>
                  <a:schemeClr val="dk1"/>
                </a:highlight>
              </a:defRPr>
            </a:lvl3pPr>
            <a:lvl4pPr marL="1828800" lvl="3" indent="-349250" algn="ctr">
              <a:spcBef>
                <a:spcPts val="2100"/>
              </a:spcBef>
              <a:spcAft>
                <a:spcPts val="0"/>
              </a:spcAft>
              <a:buClr>
                <a:schemeClr val="accent1"/>
              </a:buClr>
              <a:buSzPts val="1900"/>
              <a:buChar char="●"/>
              <a:defRPr>
                <a:solidFill>
                  <a:schemeClr val="accent1"/>
                </a:solidFill>
                <a:highlight>
                  <a:schemeClr val="dk1"/>
                </a:highlight>
              </a:defRPr>
            </a:lvl4pPr>
            <a:lvl5pPr marL="2286000" lvl="4" indent="-349250" algn="ctr">
              <a:spcBef>
                <a:spcPts val="2100"/>
              </a:spcBef>
              <a:spcAft>
                <a:spcPts val="0"/>
              </a:spcAft>
              <a:buClr>
                <a:schemeClr val="accent1"/>
              </a:buClr>
              <a:buSzPts val="1900"/>
              <a:buChar char="○"/>
              <a:defRPr>
                <a:solidFill>
                  <a:schemeClr val="accent1"/>
                </a:solidFill>
                <a:highlight>
                  <a:schemeClr val="dk1"/>
                </a:highlight>
              </a:defRPr>
            </a:lvl5pPr>
            <a:lvl6pPr marL="2743200" lvl="5" indent="-349250" algn="ctr">
              <a:spcBef>
                <a:spcPts val="2100"/>
              </a:spcBef>
              <a:spcAft>
                <a:spcPts val="0"/>
              </a:spcAft>
              <a:buClr>
                <a:schemeClr val="accent1"/>
              </a:buClr>
              <a:buSzPts val="1900"/>
              <a:buChar char="■"/>
              <a:defRPr>
                <a:solidFill>
                  <a:schemeClr val="accent1"/>
                </a:solidFill>
                <a:highlight>
                  <a:schemeClr val="dk1"/>
                </a:highlight>
              </a:defRPr>
            </a:lvl6pPr>
            <a:lvl7pPr marL="3200400" lvl="6" indent="-349250" algn="ctr">
              <a:spcBef>
                <a:spcPts val="2100"/>
              </a:spcBef>
              <a:spcAft>
                <a:spcPts val="0"/>
              </a:spcAft>
              <a:buClr>
                <a:schemeClr val="accent1"/>
              </a:buClr>
              <a:buSzPts val="1900"/>
              <a:buChar char="●"/>
              <a:defRPr>
                <a:solidFill>
                  <a:schemeClr val="accent1"/>
                </a:solidFill>
                <a:highlight>
                  <a:schemeClr val="dk1"/>
                </a:highlight>
              </a:defRPr>
            </a:lvl7pPr>
            <a:lvl8pPr marL="3657600" lvl="7" indent="-349250" algn="ctr">
              <a:spcBef>
                <a:spcPts val="2100"/>
              </a:spcBef>
              <a:spcAft>
                <a:spcPts val="0"/>
              </a:spcAft>
              <a:buClr>
                <a:schemeClr val="accent1"/>
              </a:buClr>
              <a:buSzPts val="1900"/>
              <a:buChar char="○"/>
              <a:defRPr>
                <a:solidFill>
                  <a:schemeClr val="accent1"/>
                </a:solidFill>
                <a:highlight>
                  <a:schemeClr val="dk1"/>
                </a:highlight>
              </a:defRPr>
            </a:lvl8pPr>
            <a:lvl9pPr marL="4114800" lvl="8" indent="-349250" algn="ctr">
              <a:spcBef>
                <a:spcPts val="2100"/>
              </a:spcBef>
              <a:spcAft>
                <a:spcPts val="2100"/>
              </a:spcAft>
              <a:buClr>
                <a:schemeClr val="accent1"/>
              </a:buClr>
              <a:buSzPts val="1900"/>
              <a:buChar char="■"/>
              <a:defRPr>
                <a:solidFill>
                  <a:schemeClr val="accent1"/>
                </a:solidFill>
                <a:highlight>
                  <a:schemeClr val="dk1"/>
                </a:highlight>
              </a:defRPr>
            </a:lvl9pPr>
          </a:lstStyle>
          <a:p>
            <a:endParaRPr/>
          </a:p>
        </p:txBody>
      </p:sp>
      <p:sp>
        <p:nvSpPr>
          <p:cNvPr id="49" name="Google Shape;49;g7a8a7cdbec_2_2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g7a8a7cdbec_2_2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g7a8a7cdbec_2_181"/>
          <p:cNvSpPr txBox="1">
            <a:spLocks noGrp="1"/>
          </p:cNvSpPr>
          <p:nvPr>
            <p:ph type="title"/>
          </p:nvPr>
        </p:nvSpPr>
        <p:spPr>
          <a:xfrm>
            <a:off x="3737000" y="1070000"/>
            <a:ext cx="4718100" cy="4718100"/>
          </a:xfrm>
          <a:prstGeom prst="rect">
            <a:avLst/>
          </a:prstGeom>
          <a:solidFill>
            <a:srgbClr val="FFFFFF"/>
          </a:solidFill>
        </p:spPr>
        <p:txBody>
          <a:bodyPr spcFirstLastPara="1" wrap="square" lIns="121900" tIns="121900" rIns="121900" bIns="12190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6" name="Google Shape;16;g7a8a7cdbec_2_18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7a8a7cdbec_2_184"/>
          <p:cNvSpPr txBox="1">
            <a:spLocks noGrp="1"/>
          </p:cNvSpPr>
          <p:nvPr>
            <p:ph type="title"/>
          </p:nvPr>
        </p:nvSpPr>
        <p:spPr>
          <a:xfrm>
            <a:off x="415600" y="390467"/>
            <a:ext cx="11360700" cy="1068000"/>
          </a:xfrm>
          <a:prstGeom prst="rect">
            <a:avLst/>
          </a:prstGeom>
        </p:spPr>
        <p:txBody>
          <a:bodyPr spcFirstLastPara="1" wrap="square" lIns="121900" tIns="121900" rIns="121900" bIns="121900"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9" name="Google Shape;19;g7a8a7cdbec_2_184"/>
          <p:cNvSpPr txBox="1">
            <a:spLocks noGrp="1"/>
          </p:cNvSpPr>
          <p:nvPr>
            <p:ph type="body" idx="1"/>
          </p:nvPr>
        </p:nvSpPr>
        <p:spPr>
          <a:xfrm>
            <a:off x="415600" y="1638233"/>
            <a:ext cx="11360700" cy="44535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 name="Google Shape;20;g7a8a7cdbec_2_18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g7a8a7cdbec_2_188"/>
          <p:cNvSpPr txBox="1">
            <a:spLocks noGrp="1"/>
          </p:cNvSpPr>
          <p:nvPr>
            <p:ph type="title"/>
          </p:nvPr>
        </p:nvSpPr>
        <p:spPr>
          <a:xfrm>
            <a:off x="415600" y="390467"/>
            <a:ext cx="11360700" cy="1068000"/>
          </a:xfrm>
          <a:prstGeom prst="rect">
            <a:avLst/>
          </a:prstGeom>
        </p:spPr>
        <p:txBody>
          <a:bodyPr spcFirstLastPara="1" wrap="square" lIns="121900" tIns="121900" rIns="121900" bIns="121900"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3" name="Google Shape;23;g7a8a7cdbec_2_188"/>
          <p:cNvSpPr txBox="1">
            <a:spLocks noGrp="1"/>
          </p:cNvSpPr>
          <p:nvPr>
            <p:ph type="body" idx="1"/>
          </p:nvPr>
        </p:nvSpPr>
        <p:spPr>
          <a:xfrm>
            <a:off x="415600" y="1638233"/>
            <a:ext cx="5333100" cy="445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4" name="Google Shape;24;g7a8a7cdbec_2_188"/>
          <p:cNvSpPr txBox="1">
            <a:spLocks noGrp="1"/>
          </p:cNvSpPr>
          <p:nvPr>
            <p:ph type="body" idx="2"/>
          </p:nvPr>
        </p:nvSpPr>
        <p:spPr>
          <a:xfrm>
            <a:off x="6443200" y="1638233"/>
            <a:ext cx="5333100" cy="445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5" name="Google Shape;25;g7a8a7cdbec_2_18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g7a8a7cdbec_2_193"/>
          <p:cNvSpPr txBox="1">
            <a:spLocks noGrp="1"/>
          </p:cNvSpPr>
          <p:nvPr>
            <p:ph type="title"/>
          </p:nvPr>
        </p:nvSpPr>
        <p:spPr>
          <a:xfrm>
            <a:off x="406400" y="412467"/>
            <a:ext cx="11383500" cy="9975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8" name="Google Shape;28;g7a8a7cdbec_2_19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g7a8a7cdbec_2_196"/>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a:endParaRPr/>
          </a:p>
        </p:txBody>
      </p:sp>
      <p:sp>
        <p:nvSpPr>
          <p:cNvPr id="31" name="Google Shape;31;g7a8a7cdbec_2_196"/>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2" name="Google Shape;32;g7a8a7cdbec_2_19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g7a8a7cdbec_2_200"/>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35" name="Google Shape;35;g7a8a7cdbec_2_2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g7a8a7cdbec_2_203"/>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38" name="Google Shape;38;g7a8a7cdbec_2_203"/>
          <p:cNvCxnSpPr/>
          <p:nvPr/>
        </p:nvCxnSpPr>
        <p:spPr>
          <a:xfrm>
            <a:off x="6706233" y="5994000"/>
            <a:ext cx="624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g7a8a7cdbec_2_203"/>
          <p:cNvSpPr txBox="1">
            <a:spLocks noGrp="1"/>
          </p:cNvSpPr>
          <p:nvPr>
            <p:ph type="title"/>
          </p:nvPr>
        </p:nvSpPr>
        <p:spPr>
          <a:xfrm>
            <a:off x="354000" y="1441867"/>
            <a:ext cx="5393700" cy="22803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40" name="Google Shape;40;g7a8a7cdbec_2_203"/>
          <p:cNvSpPr txBox="1">
            <a:spLocks noGrp="1"/>
          </p:cNvSpPr>
          <p:nvPr>
            <p:ph type="subTitle" idx="1"/>
          </p:nvPr>
        </p:nvSpPr>
        <p:spPr>
          <a:xfrm>
            <a:off x="354000" y="3793630"/>
            <a:ext cx="5393700" cy="17940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1" name="Google Shape;41;g7a8a7cdbec_2_20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accent1"/>
              </a:buClr>
              <a:buSzPts val="2400"/>
              <a:buChar char="●"/>
              <a:defRPr>
                <a:solidFill>
                  <a:schemeClr val="accent1"/>
                </a:solidFill>
                <a:highlight>
                  <a:schemeClr val="lt1"/>
                </a:highlight>
              </a:defRPr>
            </a:lvl1pPr>
            <a:lvl2pPr marL="914400" lvl="1" indent="-349250">
              <a:spcBef>
                <a:spcPts val="2100"/>
              </a:spcBef>
              <a:spcAft>
                <a:spcPts val="0"/>
              </a:spcAft>
              <a:buClr>
                <a:schemeClr val="accent1"/>
              </a:buClr>
              <a:buSzPts val="1900"/>
              <a:buChar char="○"/>
              <a:defRPr>
                <a:solidFill>
                  <a:schemeClr val="accent1"/>
                </a:solidFill>
                <a:highlight>
                  <a:schemeClr val="lt1"/>
                </a:highlight>
              </a:defRPr>
            </a:lvl2pPr>
            <a:lvl3pPr marL="1371600" lvl="2" indent="-349250">
              <a:spcBef>
                <a:spcPts val="2100"/>
              </a:spcBef>
              <a:spcAft>
                <a:spcPts val="0"/>
              </a:spcAft>
              <a:buClr>
                <a:schemeClr val="accent1"/>
              </a:buClr>
              <a:buSzPts val="1900"/>
              <a:buChar char="■"/>
              <a:defRPr>
                <a:solidFill>
                  <a:schemeClr val="accent1"/>
                </a:solidFill>
                <a:highlight>
                  <a:schemeClr val="lt1"/>
                </a:highlight>
              </a:defRPr>
            </a:lvl3pPr>
            <a:lvl4pPr marL="1828800" lvl="3" indent="-349250">
              <a:spcBef>
                <a:spcPts val="2100"/>
              </a:spcBef>
              <a:spcAft>
                <a:spcPts val="0"/>
              </a:spcAft>
              <a:buClr>
                <a:schemeClr val="accent1"/>
              </a:buClr>
              <a:buSzPts val="1900"/>
              <a:buChar char="●"/>
              <a:defRPr>
                <a:solidFill>
                  <a:schemeClr val="accent1"/>
                </a:solidFill>
                <a:highlight>
                  <a:schemeClr val="lt1"/>
                </a:highlight>
              </a:defRPr>
            </a:lvl4pPr>
            <a:lvl5pPr marL="2286000" lvl="4" indent="-349250">
              <a:spcBef>
                <a:spcPts val="2100"/>
              </a:spcBef>
              <a:spcAft>
                <a:spcPts val="0"/>
              </a:spcAft>
              <a:buClr>
                <a:schemeClr val="accent1"/>
              </a:buClr>
              <a:buSzPts val="1900"/>
              <a:buChar char="○"/>
              <a:defRPr>
                <a:solidFill>
                  <a:schemeClr val="accent1"/>
                </a:solidFill>
                <a:highlight>
                  <a:schemeClr val="lt1"/>
                </a:highlight>
              </a:defRPr>
            </a:lvl5pPr>
            <a:lvl6pPr marL="2743200" lvl="5" indent="-349250">
              <a:spcBef>
                <a:spcPts val="2100"/>
              </a:spcBef>
              <a:spcAft>
                <a:spcPts val="0"/>
              </a:spcAft>
              <a:buClr>
                <a:schemeClr val="accent1"/>
              </a:buClr>
              <a:buSzPts val="1900"/>
              <a:buChar char="■"/>
              <a:defRPr>
                <a:solidFill>
                  <a:schemeClr val="accent1"/>
                </a:solidFill>
                <a:highlight>
                  <a:schemeClr val="lt1"/>
                </a:highlight>
              </a:defRPr>
            </a:lvl6pPr>
            <a:lvl7pPr marL="3200400" lvl="6" indent="-349250">
              <a:spcBef>
                <a:spcPts val="2100"/>
              </a:spcBef>
              <a:spcAft>
                <a:spcPts val="0"/>
              </a:spcAft>
              <a:buClr>
                <a:schemeClr val="accent1"/>
              </a:buClr>
              <a:buSzPts val="1900"/>
              <a:buChar char="●"/>
              <a:defRPr>
                <a:solidFill>
                  <a:schemeClr val="accent1"/>
                </a:solidFill>
                <a:highlight>
                  <a:schemeClr val="lt1"/>
                </a:highlight>
              </a:defRPr>
            </a:lvl7pPr>
            <a:lvl8pPr marL="3657600" lvl="7" indent="-349250">
              <a:spcBef>
                <a:spcPts val="2100"/>
              </a:spcBef>
              <a:spcAft>
                <a:spcPts val="0"/>
              </a:spcAft>
              <a:buClr>
                <a:schemeClr val="accent1"/>
              </a:buClr>
              <a:buSzPts val="1900"/>
              <a:buChar char="○"/>
              <a:defRPr>
                <a:solidFill>
                  <a:schemeClr val="accent1"/>
                </a:solidFill>
                <a:highlight>
                  <a:schemeClr val="lt1"/>
                </a:highlight>
              </a:defRPr>
            </a:lvl8pPr>
            <a:lvl9pPr marL="4114800" lvl="8" indent="-349250">
              <a:spcBef>
                <a:spcPts val="2100"/>
              </a:spcBef>
              <a:spcAft>
                <a:spcPts val="2100"/>
              </a:spcAft>
              <a:buClr>
                <a:schemeClr val="accent1"/>
              </a:buClr>
              <a:buSzPts val="1900"/>
              <a:buChar char="■"/>
              <a:defRPr>
                <a:solidFill>
                  <a:schemeClr val="accent1"/>
                </a:solidFill>
                <a:highlight>
                  <a:schemeClr val="lt1"/>
                </a:highlight>
              </a:defRPr>
            </a:lvl9pPr>
          </a:lstStyle>
          <a:p>
            <a:endParaRPr/>
          </a:p>
        </p:txBody>
      </p:sp>
      <p:sp>
        <p:nvSpPr>
          <p:cNvPr id="42" name="Google Shape;42;g7a8a7cdbec_2_2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g7a8a7cdbec_2_2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Clr>
                <a:schemeClr val="accent1"/>
              </a:buClr>
              <a:buSzPts val="3200"/>
              <a:buFont typeface="Amatic SC"/>
              <a:buNone/>
              <a:defRPr sz="3200" b="1">
                <a:solidFill>
                  <a:schemeClr val="accent1"/>
                </a:solidFill>
                <a:latin typeface="Amatic SC"/>
                <a:ea typeface="Amatic SC"/>
                <a:cs typeface="Amatic SC"/>
                <a:sym typeface="Amatic SC"/>
              </a:defRPr>
            </a:lvl1pPr>
          </a:lstStyle>
          <a:p>
            <a:endParaRPr/>
          </a:p>
        </p:txBody>
      </p:sp>
      <p:sp>
        <p:nvSpPr>
          <p:cNvPr id="45" name="Google Shape;45;g7a8a7cdbec_2_2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g7a8a7cdbec_2_172"/>
          <p:cNvSpPr txBox="1">
            <a:spLocks noGrp="1"/>
          </p:cNvSpPr>
          <p:nvPr>
            <p:ph type="title"/>
          </p:nvPr>
        </p:nvSpPr>
        <p:spPr>
          <a:xfrm>
            <a:off x="415600" y="390467"/>
            <a:ext cx="11360700" cy="10680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1pPr>
            <a:lvl2pPr lvl="1">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2pPr>
            <a:lvl3pPr lvl="2">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3pPr>
            <a:lvl4pPr lvl="3">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4pPr>
            <a:lvl5pPr lvl="4">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5pPr>
            <a:lvl6pPr lvl="5">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6pPr>
            <a:lvl7pPr lvl="6">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7pPr>
            <a:lvl8pPr lvl="7">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8pPr>
            <a:lvl9pPr lvl="8">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9pPr>
          </a:lstStyle>
          <a:p>
            <a:endParaRPr/>
          </a:p>
        </p:txBody>
      </p:sp>
      <p:sp>
        <p:nvSpPr>
          <p:cNvPr id="7" name="Google Shape;7;g7a8a7cdbec_2_172"/>
          <p:cNvSpPr txBox="1">
            <a:spLocks noGrp="1"/>
          </p:cNvSpPr>
          <p:nvPr>
            <p:ph type="body" idx="1"/>
          </p:nvPr>
        </p:nvSpPr>
        <p:spPr>
          <a:xfrm>
            <a:off x="415600" y="1638233"/>
            <a:ext cx="11360700" cy="44535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marL="914400" lvl="1" indent="-34925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marL="1371600" lvl="2" indent="-34925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marL="1828800" lvl="3" indent="-34925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marL="2286000" lvl="4" indent="-34925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marL="2743200" lvl="5" indent="-34925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marL="3200400" lvl="6" indent="-34925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marL="3657600" lvl="7" indent="-349250">
              <a:lnSpc>
                <a:spcPct val="115000"/>
              </a:lnSpc>
              <a:spcBef>
                <a:spcPts val="210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marL="4114800" lvl="8" indent="-349250">
              <a:lnSpc>
                <a:spcPct val="115000"/>
              </a:lnSpc>
              <a:spcBef>
                <a:spcPts val="2100"/>
              </a:spcBef>
              <a:spcAft>
                <a:spcPts val="210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a:endParaRPr/>
          </a:p>
        </p:txBody>
      </p:sp>
      <p:sp>
        <p:nvSpPr>
          <p:cNvPr id="8" name="Google Shape;8;g7a8a7cdbec_2_17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Source Code Pro"/>
                <a:ea typeface="Source Code Pro"/>
                <a:cs typeface="Source Code Pro"/>
                <a:sym typeface="Source Code Pro"/>
              </a:defRPr>
            </a:lvl1pPr>
            <a:lvl2pPr lvl="1" algn="r">
              <a:buNone/>
              <a:defRPr sz="1300">
                <a:solidFill>
                  <a:schemeClr val="accent1"/>
                </a:solidFill>
                <a:latin typeface="Source Code Pro"/>
                <a:ea typeface="Source Code Pro"/>
                <a:cs typeface="Source Code Pro"/>
                <a:sym typeface="Source Code Pro"/>
              </a:defRPr>
            </a:lvl2pPr>
            <a:lvl3pPr lvl="2" algn="r">
              <a:buNone/>
              <a:defRPr sz="1300">
                <a:solidFill>
                  <a:schemeClr val="accent1"/>
                </a:solidFill>
                <a:latin typeface="Source Code Pro"/>
                <a:ea typeface="Source Code Pro"/>
                <a:cs typeface="Source Code Pro"/>
                <a:sym typeface="Source Code Pro"/>
              </a:defRPr>
            </a:lvl3pPr>
            <a:lvl4pPr lvl="3" algn="r">
              <a:buNone/>
              <a:defRPr sz="1300">
                <a:solidFill>
                  <a:schemeClr val="accent1"/>
                </a:solidFill>
                <a:latin typeface="Source Code Pro"/>
                <a:ea typeface="Source Code Pro"/>
                <a:cs typeface="Source Code Pro"/>
                <a:sym typeface="Source Code Pro"/>
              </a:defRPr>
            </a:lvl4pPr>
            <a:lvl5pPr lvl="4" algn="r">
              <a:buNone/>
              <a:defRPr sz="1300">
                <a:solidFill>
                  <a:schemeClr val="accent1"/>
                </a:solidFill>
                <a:latin typeface="Source Code Pro"/>
                <a:ea typeface="Source Code Pro"/>
                <a:cs typeface="Source Code Pro"/>
                <a:sym typeface="Source Code Pro"/>
              </a:defRPr>
            </a:lvl5pPr>
            <a:lvl6pPr lvl="5" algn="r">
              <a:buNone/>
              <a:defRPr sz="1300">
                <a:solidFill>
                  <a:schemeClr val="accent1"/>
                </a:solidFill>
                <a:latin typeface="Source Code Pro"/>
                <a:ea typeface="Source Code Pro"/>
                <a:cs typeface="Source Code Pro"/>
                <a:sym typeface="Source Code Pro"/>
              </a:defRPr>
            </a:lvl6pPr>
            <a:lvl7pPr lvl="6" algn="r">
              <a:buNone/>
              <a:defRPr sz="1300">
                <a:solidFill>
                  <a:schemeClr val="accent1"/>
                </a:solidFill>
                <a:latin typeface="Source Code Pro"/>
                <a:ea typeface="Source Code Pro"/>
                <a:cs typeface="Source Code Pro"/>
                <a:sym typeface="Source Code Pro"/>
              </a:defRPr>
            </a:lvl7pPr>
            <a:lvl8pPr lvl="7" algn="r">
              <a:buNone/>
              <a:defRPr sz="1300">
                <a:solidFill>
                  <a:schemeClr val="accent1"/>
                </a:solidFill>
                <a:latin typeface="Source Code Pro"/>
                <a:ea typeface="Source Code Pro"/>
                <a:cs typeface="Source Code Pro"/>
                <a:sym typeface="Source Code Pro"/>
              </a:defRPr>
            </a:lvl8pPr>
            <a:lvl9pPr lvl="8" algn="r">
              <a:buNone/>
              <a:defRPr sz="13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hyperlink" Target="https://www.letgo.com/en-us/c/cars"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55"/>
        <p:cNvGrpSpPr/>
        <p:nvPr/>
      </p:nvGrpSpPr>
      <p:grpSpPr>
        <a:xfrm>
          <a:off x="0" y="0"/>
          <a:ext cx="0" cy="0"/>
          <a:chOff x="0" y="0"/>
          <a:chExt cx="0" cy="0"/>
        </a:xfrm>
      </p:grpSpPr>
      <p:sp>
        <p:nvSpPr>
          <p:cNvPr id="56" name="Google Shape;56;p1"/>
          <p:cNvSpPr txBox="1"/>
          <p:nvPr/>
        </p:nvSpPr>
        <p:spPr>
          <a:xfrm>
            <a:off x="400325" y="428775"/>
            <a:ext cx="10650300" cy="120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6000" b="1">
                <a:latin typeface="Amatic SC"/>
                <a:ea typeface="Amatic SC"/>
                <a:cs typeface="Amatic SC"/>
                <a:sym typeface="Amatic SC"/>
              </a:rPr>
              <a:t>BAN632: Big Data Tech. &amp; Apps.</a:t>
            </a:r>
            <a:endParaRPr sz="6000" b="1">
              <a:latin typeface="Amatic SC"/>
              <a:ea typeface="Amatic SC"/>
              <a:cs typeface="Amatic SC"/>
              <a:sym typeface="Amatic SC"/>
            </a:endParaRPr>
          </a:p>
        </p:txBody>
      </p:sp>
      <p:sp>
        <p:nvSpPr>
          <p:cNvPr id="57" name="Google Shape;57;p1"/>
          <p:cNvSpPr txBox="1"/>
          <p:nvPr/>
        </p:nvSpPr>
        <p:spPr>
          <a:xfrm>
            <a:off x="552125" y="1776600"/>
            <a:ext cx="11537700" cy="18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500" b="1">
                <a:latin typeface="Amatic SC"/>
                <a:ea typeface="Amatic SC"/>
                <a:cs typeface="Amatic SC"/>
                <a:sym typeface="Amatic SC"/>
              </a:rPr>
              <a:t>Term Paper Presentation:</a:t>
            </a:r>
            <a:br>
              <a:rPr lang="en-US" sz="4500" b="1">
                <a:latin typeface="Amatic SC"/>
                <a:ea typeface="Amatic SC"/>
                <a:cs typeface="Amatic SC"/>
                <a:sym typeface="Amatic SC"/>
              </a:rPr>
            </a:br>
            <a:r>
              <a:rPr lang="en-US" sz="4500" b="1">
                <a:latin typeface="Amatic SC"/>
                <a:ea typeface="Amatic SC"/>
                <a:cs typeface="Amatic SC"/>
                <a:sym typeface="Amatic SC"/>
              </a:rPr>
              <a:t>Analysis of used cars data to make an educated buying decision</a:t>
            </a:r>
            <a:endParaRPr sz="4500" b="1">
              <a:latin typeface="Amatic SC"/>
              <a:ea typeface="Amatic SC"/>
              <a:cs typeface="Amatic SC"/>
              <a:sym typeface="Amatic SC"/>
            </a:endParaRPr>
          </a:p>
          <a:p>
            <a:pPr marL="0" lvl="0" indent="0" algn="l" rtl="0">
              <a:spcBef>
                <a:spcPts val="0"/>
              </a:spcBef>
              <a:spcAft>
                <a:spcPts val="0"/>
              </a:spcAft>
              <a:buNone/>
            </a:pPr>
            <a:endParaRPr sz="4500" b="1">
              <a:latin typeface="Amatic SC"/>
              <a:ea typeface="Amatic SC"/>
              <a:cs typeface="Amatic SC"/>
              <a:sym typeface="Amatic SC"/>
            </a:endParaRPr>
          </a:p>
        </p:txBody>
      </p:sp>
      <p:sp>
        <p:nvSpPr>
          <p:cNvPr id="58" name="Google Shape;58;p1"/>
          <p:cNvSpPr txBox="1"/>
          <p:nvPr/>
        </p:nvSpPr>
        <p:spPr>
          <a:xfrm>
            <a:off x="7643100" y="4190100"/>
            <a:ext cx="4548900" cy="25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Amatic SC"/>
                <a:ea typeface="Amatic SC"/>
                <a:cs typeface="Amatic SC"/>
                <a:sym typeface="Amatic SC"/>
              </a:rPr>
              <a:t>By:</a:t>
            </a:r>
            <a:endParaRPr sz="4000" b="1">
              <a:latin typeface="Amatic SC"/>
              <a:ea typeface="Amatic SC"/>
              <a:cs typeface="Amatic SC"/>
              <a:sym typeface="Amatic SC"/>
            </a:endParaRPr>
          </a:p>
          <a:p>
            <a:pPr marL="685800" lvl="0" indent="-482600" algn="l" rtl="0">
              <a:spcBef>
                <a:spcPts val="0"/>
              </a:spcBef>
              <a:spcAft>
                <a:spcPts val="0"/>
              </a:spcAft>
              <a:buSzPts val="4000"/>
              <a:buFont typeface="Amatic SC"/>
              <a:buAutoNum type="arabicPeriod"/>
            </a:pPr>
            <a:r>
              <a:rPr lang="en-US" sz="4000" b="1">
                <a:latin typeface="Amatic SC"/>
                <a:ea typeface="Amatic SC"/>
                <a:cs typeface="Amatic SC"/>
                <a:sym typeface="Amatic SC"/>
              </a:rPr>
              <a:t>Pooja Bhansali, gs6262</a:t>
            </a:r>
            <a:endParaRPr sz="4000" b="1">
              <a:latin typeface="Amatic SC"/>
              <a:ea typeface="Amatic SC"/>
              <a:cs typeface="Amatic SC"/>
              <a:sym typeface="Amatic SC"/>
            </a:endParaRPr>
          </a:p>
          <a:p>
            <a:pPr marL="685800" lvl="0" indent="-482600" algn="l" rtl="0">
              <a:spcBef>
                <a:spcPts val="0"/>
              </a:spcBef>
              <a:spcAft>
                <a:spcPts val="0"/>
              </a:spcAft>
              <a:buSzPts val="4000"/>
              <a:buFont typeface="Amatic SC"/>
              <a:buAutoNum type="arabicPeriod"/>
            </a:pPr>
            <a:r>
              <a:rPr lang="en-US" sz="4000" b="1">
                <a:latin typeface="Amatic SC"/>
                <a:ea typeface="Amatic SC"/>
                <a:cs typeface="Amatic SC"/>
                <a:sym typeface="Amatic SC"/>
              </a:rPr>
              <a:t>Pradeep Gupta, vs2545</a:t>
            </a:r>
            <a:endParaRPr sz="4000" b="1">
              <a:latin typeface="Amatic SC"/>
              <a:ea typeface="Amatic SC"/>
              <a:cs typeface="Amatic SC"/>
              <a:sym typeface="Amatic SC"/>
            </a:endParaRPr>
          </a:p>
          <a:p>
            <a:pPr marL="685800" lvl="0" indent="-482600" algn="l" rtl="0">
              <a:spcBef>
                <a:spcPts val="0"/>
              </a:spcBef>
              <a:spcAft>
                <a:spcPts val="0"/>
              </a:spcAft>
              <a:buSzPts val="4000"/>
              <a:buFont typeface="Amatic SC"/>
              <a:buAutoNum type="arabicPeriod"/>
            </a:pPr>
            <a:r>
              <a:rPr lang="en-US" sz="4000" b="1">
                <a:latin typeface="Amatic SC"/>
                <a:ea typeface="Amatic SC"/>
                <a:cs typeface="Amatic SC"/>
                <a:sym typeface="Amatic SC"/>
              </a:rPr>
              <a:t>Sanjith Ramesh, nf2544 </a:t>
            </a:r>
            <a:endParaRPr sz="4000" b="1">
              <a:latin typeface="Amatic SC"/>
              <a:ea typeface="Amatic SC"/>
              <a:cs typeface="Amatic SC"/>
              <a:sym typeface="Amatic SC"/>
            </a:endParaRPr>
          </a:p>
        </p:txBody>
      </p:sp>
      <p:pic>
        <p:nvPicPr>
          <p:cNvPr id="59" name="Google Shape;59;p1"/>
          <p:cNvPicPr preferRelativeResize="0"/>
          <p:nvPr/>
        </p:nvPicPr>
        <p:blipFill>
          <a:blip r:embed="rId3">
            <a:alphaModFix amt="14000"/>
          </a:blip>
          <a:stretch>
            <a:fillRect/>
          </a:stretch>
        </p:blipFill>
        <p:spPr>
          <a:xfrm>
            <a:off x="0" y="3348250"/>
            <a:ext cx="3668225" cy="3509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g7a8a7cdbec_0_653"/>
          <p:cNvSpPr txBox="1"/>
          <p:nvPr/>
        </p:nvSpPr>
        <p:spPr>
          <a:xfrm>
            <a:off x="0" y="0"/>
            <a:ext cx="11421300" cy="1015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400"/>
              </a:spcBef>
              <a:spcAft>
                <a:spcPts val="400"/>
              </a:spcAft>
              <a:buNone/>
            </a:pPr>
            <a:r>
              <a:rPr lang="en-US" sz="4000" b="1">
                <a:latin typeface="Amatic SC"/>
                <a:ea typeface="Amatic SC"/>
                <a:cs typeface="Amatic SC"/>
                <a:sym typeface="Amatic SC"/>
              </a:rPr>
              <a:t>Top 10 Manufacturers by Average Price</a:t>
            </a:r>
            <a:endParaRPr sz="4000" b="1">
              <a:latin typeface="Amatic SC"/>
              <a:ea typeface="Amatic SC"/>
              <a:cs typeface="Amatic SC"/>
              <a:sym typeface="Amatic SC"/>
            </a:endParaRPr>
          </a:p>
        </p:txBody>
      </p:sp>
      <p:pic>
        <p:nvPicPr>
          <p:cNvPr id="111" name="Google Shape;111;g7a8a7cdbec_0_653"/>
          <p:cNvPicPr preferRelativeResize="0"/>
          <p:nvPr/>
        </p:nvPicPr>
        <p:blipFill>
          <a:blip r:embed="rId3">
            <a:alphaModFix/>
          </a:blip>
          <a:stretch>
            <a:fillRect/>
          </a:stretch>
        </p:blipFill>
        <p:spPr>
          <a:xfrm>
            <a:off x="606575" y="1074025"/>
            <a:ext cx="11078401" cy="5552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g7a8a7cdbec_2_21"/>
          <p:cNvSpPr txBox="1">
            <a:spLocks noGrp="1"/>
          </p:cNvSpPr>
          <p:nvPr>
            <p:ph type="ctrTitle" idx="4294967295"/>
          </p:nvPr>
        </p:nvSpPr>
        <p:spPr>
          <a:xfrm>
            <a:off x="1070325" y="63950"/>
            <a:ext cx="10465200" cy="781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000">
                <a:solidFill>
                  <a:srgbClr val="000000"/>
                </a:solidFill>
              </a:rPr>
              <a:t>Manufacturer Market Share</a:t>
            </a:r>
            <a:endParaRPr sz="4000">
              <a:solidFill>
                <a:srgbClr val="000000"/>
              </a:solidFill>
            </a:endParaRPr>
          </a:p>
        </p:txBody>
      </p:sp>
      <p:pic>
        <p:nvPicPr>
          <p:cNvPr id="117" name="Google Shape;117;g7a8a7cdbec_2_21"/>
          <p:cNvPicPr preferRelativeResize="0"/>
          <p:nvPr/>
        </p:nvPicPr>
        <p:blipFill>
          <a:blip r:embed="rId3">
            <a:alphaModFix/>
          </a:blip>
          <a:stretch>
            <a:fillRect/>
          </a:stretch>
        </p:blipFill>
        <p:spPr>
          <a:xfrm>
            <a:off x="65825" y="998150"/>
            <a:ext cx="12126174" cy="5859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g7a8a7cdbec_0_640"/>
          <p:cNvSpPr txBox="1">
            <a:spLocks noGrp="1"/>
          </p:cNvSpPr>
          <p:nvPr>
            <p:ph type="ctrTitle" idx="4294967295"/>
          </p:nvPr>
        </p:nvSpPr>
        <p:spPr>
          <a:xfrm>
            <a:off x="65950" y="120725"/>
            <a:ext cx="11909100" cy="1066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000">
                <a:solidFill>
                  <a:srgbClr val="000000"/>
                </a:solidFill>
              </a:rPr>
              <a:t>Prices of different manufacturers for each year</a:t>
            </a:r>
            <a:endParaRPr sz="4000">
              <a:solidFill>
                <a:srgbClr val="000000"/>
              </a:solidFill>
            </a:endParaRPr>
          </a:p>
        </p:txBody>
      </p:sp>
      <p:sp>
        <p:nvSpPr>
          <p:cNvPr id="123" name="Google Shape;123;g7a8a7cdbec_0_640"/>
          <p:cNvSpPr txBox="1">
            <a:spLocks noGrp="1"/>
          </p:cNvSpPr>
          <p:nvPr>
            <p:ph type="subTitle" idx="4294967295"/>
          </p:nvPr>
        </p:nvSpPr>
        <p:spPr>
          <a:xfrm>
            <a:off x="490950" y="1186975"/>
            <a:ext cx="6213900" cy="5373600"/>
          </a:xfrm>
          <a:prstGeom prst="rect">
            <a:avLst/>
          </a:prstGeom>
        </p:spPr>
        <p:txBody>
          <a:bodyPr spcFirstLastPara="1" wrap="square" lIns="121900" tIns="121900" rIns="121900" bIns="121900" anchor="t" anchorCtr="0">
            <a:noAutofit/>
          </a:bodyPr>
          <a:lstStyle/>
          <a:p>
            <a:pPr marL="457200" lvl="0" indent="-381000" algn="l" rtl="0">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This analysis can be fruitfully utilized when a buyer is looking for an economical car with a pre-decided age (model year / make year). </a:t>
            </a:r>
            <a:endParaRPr>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e.g. if a user decides to buy a 2018 model car and has a budget of approx. $20,000, he should perhaps target Subaru, Chrysler or Ford. Or can go for Toyota and save some money. </a:t>
            </a:r>
            <a:endParaRPr>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Similar analysis can be done for a particular manufacturer’s average price for any make year.</a:t>
            </a:r>
            <a:endParaRPr>
              <a:solidFill>
                <a:srgbClr val="000000"/>
              </a:solidFill>
              <a:latin typeface="Times New Roman"/>
              <a:ea typeface="Times New Roman"/>
              <a:cs typeface="Times New Roman"/>
              <a:sym typeface="Times New Roman"/>
            </a:endParaRPr>
          </a:p>
        </p:txBody>
      </p:sp>
      <p:pic>
        <p:nvPicPr>
          <p:cNvPr id="124" name="Google Shape;124;g7a8a7cdbec_0_640"/>
          <p:cNvPicPr preferRelativeResize="0"/>
          <p:nvPr/>
        </p:nvPicPr>
        <p:blipFill>
          <a:blip r:embed="rId3">
            <a:alphaModFix/>
          </a:blip>
          <a:stretch>
            <a:fillRect/>
          </a:stretch>
        </p:blipFill>
        <p:spPr>
          <a:xfrm>
            <a:off x="6555750" y="1186925"/>
            <a:ext cx="5178175" cy="5518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128"/>
        <p:cNvGrpSpPr/>
        <p:nvPr/>
      </p:nvGrpSpPr>
      <p:grpSpPr>
        <a:xfrm>
          <a:off x="0" y="0"/>
          <a:ext cx="0" cy="0"/>
          <a:chOff x="0" y="0"/>
          <a:chExt cx="0" cy="0"/>
        </a:xfrm>
      </p:grpSpPr>
      <p:sp>
        <p:nvSpPr>
          <p:cNvPr id="129" name="Google Shape;129;g7a8dd49fe1_0_14"/>
          <p:cNvSpPr txBox="1"/>
          <p:nvPr/>
        </p:nvSpPr>
        <p:spPr>
          <a:xfrm>
            <a:off x="1698400" y="0"/>
            <a:ext cx="8649600" cy="68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9600" b="1">
                <a:solidFill>
                  <a:schemeClr val="accent1"/>
                </a:solidFill>
                <a:latin typeface="Amatic SC"/>
                <a:ea typeface="Amatic SC"/>
                <a:cs typeface="Amatic SC"/>
                <a:sym typeface="Amatic SC"/>
              </a:rPr>
              <a:t>Map-Reducer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g7a8a7cdbec_1_23"/>
          <p:cNvSpPr txBox="1"/>
          <p:nvPr/>
        </p:nvSpPr>
        <p:spPr>
          <a:xfrm>
            <a:off x="613700" y="1058600"/>
            <a:ext cx="10003200" cy="55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1,chrysler 300 ,14995,2013,chrysler,6</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2, chevrolet equinox ls fwd,9991,2010,chevrolet,9</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3, gmc sierra,2500,1984,gmc,35</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4, nissan murano gun metallic hatchback,18810,2016,nissan,3</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5, toyota sienna se,22600,2015,toyota,4</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6, porsche 911 930 turbo,135150,1987,porsche,32</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7, chevrolet c,5000,1989,chevrolet,30</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9," alfa romeo giulia ti sport rwd (1,000 miles)",36000,2018,alfa romeo,1</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10, mazda mazda6 snowflake white pearl mica sedan,15940,2017,mazda,2</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11, dodge challenger torred clearcoat coupe,19970,2016,dodge,3</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12,acura tl ,12792,2012,acura,7</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13, gmc envoy,2600,2004,gmc,15</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14, jeep renegade alpine white hatchback,14690,2015,jeep,4</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15,toyota - camry - ,2000,1999,toyota,20</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16, toyota tacoma regular cab,4500,2001,toyota,18</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17,hyundai elantra gt ,13600,2019,hyundai,0</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18, jeep compass bright white clearcoat hatchback,15360,2016,jeep,3</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19, hyundai genesis 3.8l,12750,2013,hyundai,6</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20, bmw 3 series 330cic,3500,2004,bmw,15</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135" name="Google Shape;135;g7a8a7cdbec_1_23"/>
          <p:cNvSpPr txBox="1"/>
          <p:nvPr/>
        </p:nvSpPr>
        <p:spPr>
          <a:xfrm>
            <a:off x="690400" y="223425"/>
            <a:ext cx="8837100" cy="6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Top 20 rows of input file to Mapreduce</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sp>
        <p:nvSpPr>
          <p:cNvPr id="140" name="Google Shape;140;g7a8a7cdbec_1_26"/>
          <p:cNvSpPr txBox="1"/>
          <p:nvPr/>
        </p:nvSpPr>
        <p:spPr>
          <a:xfrm>
            <a:off x="874525" y="922000"/>
            <a:ext cx="10432800" cy="54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 String line = value.toString().toLowerCase();</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String[] cars = {"acura","audi","bmw","buick","cadillac","chevrolet","chrysler","dodge","ferrari",</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"fiat","fisker","ford","gmc","honda","hyundai","infiniti","jaguar","jeep","kia",</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"land rover","lexus","lincoln","maserati","mazda","mercedes-benz","mini","mitsubishi",</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"mustang","nissan","porsche","rolls royce","scion","subaru","suzuki","tesla","toyota",</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"volkswagon","volvo"}; </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for (String car : cars) {</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int price = 0;</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if (line.contains(car)) {</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String[] str = line.split(",");</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int length = str.length;</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String price_txt = str[length-4];</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price = Integer.valueOf(price_txt);</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		context.write(new Text(car), new IntWritable(price)); </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p:txBody>
      </p:sp>
      <p:sp>
        <p:nvSpPr>
          <p:cNvPr id="141" name="Google Shape;141;g7a8a7cdbec_1_26"/>
          <p:cNvSpPr txBox="1"/>
          <p:nvPr/>
        </p:nvSpPr>
        <p:spPr>
          <a:xfrm>
            <a:off x="1672375" y="93400"/>
            <a:ext cx="8837100"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a:latin typeface="Amatic SC"/>
                <a:ea typeface="Amatic SC"/>
                <a:cs typeface="Amatic SC"/>
                <a:sym typeface="Amatic SC"/>
              </a:rPr>
              <a:t>Mapper </a:t>
            </a:r>
            <a:endParaRPr sz="4000">
              <a:latin typeface="Amatic SC"/>
              <a:ea typeface="Amatic SC"/>
              <a:cs typeface="Amatic SC"/>
              <a:sym typeface="Amatic S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sp>
        <p:nvSpPr>
          <p:cNvPr id="146" name="Google Shape;146;g7a8a7cdbec_1_38"/>
          <p:cNvSpPr txBox="1"/>
          <p:nvPr/>
        </p:nvSpPr>
        <p:spPr>
          <a:xfrm>
            <a:off x="874525" y="1472875"/>
            <a:ext cx="10432800" cy="49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int maxValue = Integer.MIN_VALUE;</a:t>
            </a:r>
            <a:endParaRPr sz="2000"/>
          </a:p>
          <a:p>
            <a:pPr marL="0" lvl="0" indent="0" algn="l" rtl="0">
              <a:spcBef>
                <a:spcPts val="0"/>
              </a:spcBef>
              <a:spcAft>
                <a:spcPts val="0"/>
              </a:spcAft>
              <a:buNone/>
            </a:pPr>
            <a:r>
              <a:rPr lang="en-US" sz="2000"/>
              <a:t>    int minValue = Integer.MAX_VALUE;</a:t>
            </a:r>
            <a:endParaRPr sz="2000"/>
          </a:p>
          <a:p>
            <a:pPr marL="0" lvl="0" indent="0" algn="l" rtl="0">
              <a:spcBef>
                <a:spcPts val="0"/>
              </a:spcBef>
              <a:spcAft>
                <a:spcPts val="0"/>
              </a:spcAft>
              <a:buNone/>
            </a:pPr>
            <a:r>
              <a:rPr lang="en-US" sz="2000"/>
              <a:t>    int count = 0, sum = 0;</a:t>
            </a:r>
            <a:endParaRPr sz="2000"/>
          </a:p>
          <a:p>
            <a:pPr marL="0" lvl="0" indent="0" algn="l" rtl="0">
              <a:spcBef>
                <a:spcPts val="0"/>
              </a:spcBef>
              <a:spcAft>
                <a:spcPts val="0"/>
              </a:spcAft>
              <a:buNone/>
            </a:pPr>
            <a:r>
              <a:rPr lang="en-US" sz="2000"/>
              <a:t>    for (IntWritable value : values) {</a:t>
            </a:r>
            <a:endParaRPr sz="2000"/>
          </a:p>
          <a:p>
            <a:pPr marL="0" lvl="0" indent="0" algn="l" rtl="0">
              <a:spcBef>
                <a:spcPts val="0"/>
              </a:spcBef>
              <a:spcAft>
                <a:spcPts val="0"/>
              </a:spcAft>
              <a:buNone/>
            </a:pPr>
            <a:r>
              <a:rPr lang="en-US" sz="2000"/>
              <a:t>      maxValue = Math.max(maxValue, value.get());</a:t>
            </a:r>
            <a:endParaRPr sz="2000"/>
          </a:p>
          <a:p>
            <a:pPr marL="0" lvl="0" indent="0" algn="l" rtl="0">
              <a:spcBef>
                <a:spcPts val="0"/>
              </a:spcBef>
              <a:spcAft>
                <a:spcPts val="0"/>
              </a:spcAft>
              <a:buNone/>
            </a:pPr>
            <a:r>
              <a:rPr lang="en-US" sz="2000"/>
              <a:t>      minValue = Math.min(minValue, value.get());</a:t>
            </a:r>
            <a:endParaRPr sz="2000"/>
          </a:p>
          <a:p>
            <a:pPr marL="0" lvl="0" indent="0" algn="l" rtl="0">
              <a:spcBef>
                <a:spcPts val="0"/>
              </a:spcBef>
              <a:spcAft>
                <a:spcPts val="0"/>
              </a:spcAft>
              <a:buNone/>
            </a:pPr>
            <a:r>
              <a:rPr lang="en-US" sz="2000"/>
              <a:t>      sum += value.get();</a:t>
            </a:r>
            <a:endParaRPr sz="2000"/>
          </a:p>
          <a:p>
            <a:pPr marL="0" lvl="0" indent="0" algn="l" rtl="0">
              <a:spcBef>
                <a:spcPts val="0"/>
              </a:spcBef>
              <a:spcAft>
                <a:spcPts val="0"/>
              </a:spcAft>
              <a:buNone/>
            </a:pPr>
            <a:r>
              <a:rPr lang="en-US" sz="2000"/>
              <a:t>      count++;		</a:t>
            </a:r>
            <a:endParaRPr sz="2000"/>
          </a:p>
          <a:p>
            <a:pPr marL="0" lvl="0" indent="0" algn="l" rtl="0">
              <a:spcBef>
                <a:spcPts val="0"/>
              </a:spcBef>
              <a:spcAft>
                <a:spcPts val="0"/>
              </a:spcAft>
              <a:buNone/>
            </a:pPr>
            <a:r>
              <a:rPr lang="en-US" sz="2000"/>
              <a:t>    }</a:t>
            </a:r>
            <a:endParaRPr sz="2000"/>
          </a:p>
          <a:p>
            <a:pPr marL="0" lvl="0" indent="0" algn="l" rtl="0">
              <a:spcBef>
                <a:spcPts val="0"/>
              </a:spcBef>
              <a:spcAft>
                <a:spcPts val="0"/>
              </a:spcAft>
              <a:buNone/>
            </a:pPr>
            <a:r>
              <a:rPr lang="en-US" sz="2000"/>
              <a:t>    double avgValue = sum/(double)(count);</a:t>
            </a:r>
            <a:endParaRPr sz="2000"/>
          </a:p>
          <a:p>
            <a:pPr marL="0" lvl="0" indent="0" algn="l" rtl="0">
              <a:spcBef>
                <a:spcPts val="0"/>
              </a:spcBef>
              <a:spcAft>
                <a:spcPts val="0"/>
              </a:spcAft>
              <a:buNone/>
            </a:pPr>
            <a:r>
              <a:rPr lang="en-US" sz="2000"/>
              <a:t>    String str = "Min. price: " + minValue + ", Avg Price: " + avgValue + ", Max price: " + maxValue;</a:t>
            </a:r>
            <a:endParaRPr sz="2000"/>
          </a:p>
          <a:p>
            <a:pPr marL="0" lvl="0" indent="0" algn="l" rtl="0">
              <a:spcBef>
                <a:spcPts val="0"/>
              </a:spcBef>
              <a:spcAft>
                <a:spcPts val="0"/>
              </a:spcAft>
              <a:buNone/>
            </a:pPr>
            <a:r>
              <a:rPr lang="en-US" sz="2000"/>
              <a:t>    context.write(key, new Text(str));</a:t>
            </a:r>
            <a:endParaRPr sz="2000"/>
          </a:p>
          <a:p>
            <a:pPr marL="0" lvl="0" indent="0" algn="l" rtl="0">
              <a:spcBef>
                <a:spcPts val="0"/>
              </a:spcBef>
              <a:spcAft>
                <a:spcPts val="0"/>
              </a:spcAft>
              <a:buNone/>
            </a:pPr>
            <a:endParaRPr sz="2000">
              <a:latin typeface="Nunito"/>
              <a:ea typeface="Nunito"/>
              <a:cs typeface="Nunito"/>
              <a:sym typeface="Nunito"/>
            </a:endParaRPr>
          </a:p>
          <a:p>
            <a:pPr marL="0" lvl="0" indent="0" algn="l" rtl="0">
              <a:spcBef>
                <a:spcPts val="0"/>
              </a:spcBef>
              <a:spcAft>
                <a:spcPts val="0"/>
              </a:spcAft>
              <a:buNone/>
            </a:pPr>
            <a:endParaRPr sz="2000">
              <a:latin typeface="Nunito"/>
              <a:ea typeface="Nunito"/>
              <a:cs typeface="Nunito"/>
              <a:sym typeface="Nunito"/>
            </a:endParaRPr>
          </a:p>
          <a:p>
            <a:pPr marL="0" lvl="0" indent="0" algn="l" rtl="0">
              <a:spcBef>
                <a:spcPts val="0"/>
              </a:spcBef>
              <a:spcAft>
                <a:spcPts val="0"/>
              </a:spcAft>
              <a:buNone/>
            </a:pPr>
            <a:endParaRPr sz="2000"/>
          </a:p>
          <a:p>
            <a:pPr marL="0" lvl="0" indent="0" algn="l" rtl="0">
              <a:spcBef>
                <a:spcPts val="0"/>
              </a:spcBef>
              <a:spcAft>
                <a:spcPts val="0"/>
              </a:spcAft>
              <a:buNone/>
            </a:pPr>
            <a:endParaRPr sz="2000">
              <a:latin typeface="Nunito"/>
              <a:ea typeface="Nunito"/>
              <a:cs typeface="Nunito"/>
              <a:sym typeface="Nunito"/>
            </a:endParaRPr>
          </a:p>
        </p:txBody>
      </p:sp>
      <p:sp>
        <p:nvSpPr>
          <p:cNvPr id="147" name="Google Shape;147;g7a8a7cdbec_1_38"/>
          <p:cNvSpPr txBox="1"/>
          <p:nvPr/>
        </p:nvSpPr>
        <p:spPr>
          <a:xfrm>
            <a:off x="1672375" y="146625"/>
            <a:ext cx="8837100"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a:latin typeface="Amatic SC"/>
                <a:ea typeface="Amatic SC"/>
                <a:cs typeface="Amatic SC"/>
                <a:sym typeface="Amatic SC"/>
              </a:rPr>
              <a:t>Reducer </a:t>
            </a:r>
            <a:endParaRPr sz="4800">
              <a:latin typeface="Amatic SC"/>
              <a:ea typeface="Amatic SC"/>
              <a:cs typeface="Amatic SC"/>
              <a:sym typeface="Amatic S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g7a8a7cdbec_1_29"/>
          <p:cNvSpPr txBox="1"/>
          <p:nvPr/>
        </p:nvSpPr>
        <p:spPr>
          <a:xfrm>
            <a:off x="506300" y="843825"/>
            <a:ext cx="8837100" cy="10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53" name="Google Shape;153;g7a8a7cdbec_1_29"/>
          <p:cNvSpPr txBox="1"/>
          <p:nvPr/>
        </p:nvSpPr>
        <p:spPr>
          <a:xfrm>
            <a:off x="414225" y="760400"/>
            <a:ext cx="11292000" cy="58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Nunito"/>
                <a:ea typeface="Nunito"/>
                <a:cs typeface="Nunito"/>
                <a:sym typeface="Nunito"/>
              </a:rPr>
              <a:t>acura			Min. price: 1440, Avg Price: 6247.142857142857, Max price: 18500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audi			Min. price: 1200, Avg Price: 11770.576923076924, Max price: 62091</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bmw			Min. price: 1100, Avg Price: 9750.58426966292, Max price: 121432</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buick			Min. price: 1200, Avg Price: 12112.0, Max price: 19940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cadillac		Min. price: 1260, Avg Price: 10649.555555555555, Max price: 18999</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chevrolet		Min. price: 1004, Avg Price: 13188.567901234568, Max price: 59990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chrysler		Min. price: 1200, Avg Price: 12793.392857142857, Max price: 44990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dodge		Min. price: 1100, Avg Price: 14420.820895522387, Max price: 81990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ferrari		Min. price: 89990, Avg Price: 102970.0, Max price: 115950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fiat			Min. price: 4700, Avg Price: 10831.25, Max price: 19100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fisker			Min. price: 47000, Avg Price: 47000.0, Max price: 47000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ford			Min. price: 1200, Avg Price: 12323.132352941177, Max price: 69990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gmc			Min. price: 1100, Avg Price: 8684.95, Max price: 31890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honda		Min. price: 1100, Avg Price: 10170.91304347826, Max price: 34636</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hyundai		Min. price: 1200, Avg Price: 11951.788461538461, Max price: 19580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infiniti		Min. price: 1650, Avg Price: 11806.85, Max price: 23698</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jaguar		Min. price: 3000, Avg Price: 12133.333333333334, Max price: 35505</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jeep			Min. price: 1850, Avg Price: 15506.84, Max price: 33395</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kia			Min. price: 1100, Avg Price: 10582.206896551725, Max price: 21600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land rover		Min. price: 3000, Avg Price: 7900.0, Max price: 12900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lexus			Min. price: 2000, Avg Price: 11002.538461538461, Max price: 34000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lincoln		Min. price: 1250, Avg Price: 12664.857142857143, Max price: 79495</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maserati		Min. price: 18500, Avg Price: 37981.666666666664, Max price: 47995</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mazda		Min. price: 1575, Avg Price: 10549.102564102564, Max price: 23995</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mercedes-benz	Min. price: 2500, Avg Price: 18176.206896551725, Max price: 125990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mini			Min. price: 2200, Avg Price: 12459.70588235294, Max price: 19950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mitsubishi		Min. price: 1760, Avg Price: 5790.0, Max price: 12810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mustang		Min. price: 1200, Avg Price: 12747.113636363636, Max price: 57900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nissan		Min. price: 1200, Avg Price: 10124.48275862069, Max price: 26000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porsche		Min. price: 5000, Avg Price: 65205.444444444445, Max price: 138850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rolls royce		Min. price: 39600, Avg Price: 62295.0, Max price: 84990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scion			Min. price: 2500, Avg Price: 10750.666666666666, Max price: 17000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subaru		Min. price: 1500, Avg Price: 14016.25, Max price: 23800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suzuki		Min. price: 2000, Avg Price: 5799.333333333333, Max price: 10498</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tesla			Min. price: 37950, Avg Price: 37950.0, Max price: 37950</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toyota		Min. price: 1080, Avg Price: 11022.847682119205, Max price: 32355</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volvo			Min. price: 1050, Avg Price: 5131.0, Max price: 18350</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
        <p:nvSpPr>
          <p:cNvPr id="154" name="Google Shape;154;g7a8a7cdbec_1_29"/>
          <p:cNvSpPr txBox="1"/>
          <p:nvPr/>
        </p:nvSpPr>
        <p:spPr>
          <a:xfrm>
            <a:off x="651375" y="0"/>
            <a:ext cx="11199900" cy="77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a:latin typeface="Amatic SC"/>
                <a:ea typeface="Amatic SC"/>
                <a:cs typeface="Amatic SC"/>
                <a:sym typeface="Amatic SC"/>
              </a:rPr>
              <a:t>Mapreduce Output</a:t>
            </a:r>
            <a:endParaRPr sz="4000">
              <a:latin typeface="Amatic SC"/>
              <a:ea typeface="Amatic SC"/>
              <a:cs typeface="Amatic SC"/>
              <a:sym typeface="Amatic S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g7a8a7cdbec_1_51"/>
          <p:cNvSpPr txBox="1"/>
          <p:nvPr/>
        </p:nvSpPr>
        <p:spPr>
          <a:xfrm>
            <a:off x="414225" y="70000"/>
            <a:ext cx="11349900" cy="77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a:latin typeface="Amatic SC"/>
                <a:ea typeface="Amatic SC"/>
                <a:cs typeface="Amatic SC"/>
                <a:sym typeface="Amatic SC"/>
              </a:rPr>
              <a:t>Mapreduce Output Formatted</a:t>
            </a:r>
            <a:endParaRPr sz="4000">
              <a:latin typeface="Amatic SC"/>
              <a:ea typeface="Amatic SC"/>
              <a:cs typeface="Amatic SC"/>
              <a:sym typeface="Amatic SC"/>
            </a:endParaRPr>
          </a:p>
        </p:txBody>
      </p:sp>
      <p:pic>
        <p:nvPicPr>
          <p:cNvPr id="160" name="Google Shape;160;g7a8a7cdbec_1_51"/>
          <p:cNvPicPr preferRelativeResize="0"/>
          <p:nvPr/>
        </p:nvPicPr>
        <p:blipFill rotWithShape="1">
          <a:blip r:embed="rId3">
            <a:alphaModFix/>
          </a:blip>
          <a:srcRect t="27506" r="64033" b="12645"/>
          <a:stretch/>
        </p:blipFill>
        <p:spPr>
          <a:xfrm>
            <a:off x="152400" y="1288750"/>
            <a:ext cx="5447526" cy="5096325"/>
          </a:xfrm>
          <a:prstGeom prst="rect">
            <a:avLst/>
          </a:prstGeom>
          <a:noFill/>
          <a:ln>
            <a:noFill/>
          </a:ln>
        </p:spPr>
      </p:pic>
      <p:pic>
        <p:nvPicPr>
          <p:cNvPr id="161" name="Google Shape;161;g7a8a7cdbec_1_51"/>
          <p:cNvPicPr preferRelativeResize="0"/>
          <p:nvPr/>
        </p:nvPicPr>
        <p:blipFill rotWithShape="1">
          <a:blip r:embed="rId4">
            <a:alphaModFix/>
          </a:blip>
          <a:srcRect t="44797" r="64616" b="12525"/>
          <a:stretch/>
        </p:blipFill>
        <p:spPr>
          <a:xfrm>
            <a:off x="5774350" y="1365475"/>
            <a:ext cx="5931824" cy="4479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165"/>
        <p:cNvGrpSpPr/>
        <p:nvPr/>
      </p:nvGrpSpPr>
      <p:grpSpPr>
        <a:xfrm>
          <a:off x="0" y="0"/>
          <a:ext cx="0" cy="0"/>
          <a:chOff x="0" y="0"/>
          <a:chExt cx="0" cy="0"/>
        </a:xfrm>
      </p:grpSpPr>
      <p:sp>
        <p:nvSpPr>
          <p:cNvPr id="166" name="Google Shape;166;g7a8dd49fe1_0_19"/>
          <p:cNvSpPr txBox="1"/>
          <p:nvPr/>
        </p:nvSpPr>
        <p:spPr>
          <a:xfrm>
            <a:off x="212100" y="2575375"/>
            <a:ext cx="11979900" cy="1345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9600" b="1">
                <a:solidFill>
                  <a:schemeClr val="accent1"/>
                </a:solidFill>
                <a:latin typeface="Amatic SC"/>
                <a:ea typeface="Amatic SC"/>
                <a:cs typeface="Amatic SC"/>
                <a:sym typeface="Amatic SC"/>
              </a:rPr>
              <a:t>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g7a8a7cdbec_2_0"/>
          <p:cNvSpPr txBox="1">
            <a:spLocks noGrp="1"/>
          </p:cNvSpPr>
          <p:nvPr>
            <p:ph type="ctrTitle" idx="4294967295"/>
          </p:nvPr>
        </p:nvSpPr>
        <p:spPr>
          <a:xfrm>
            <a:off x="3259050" y="698775"/>
            <a:ext cx="5673900" cy="4570500"/>
          </a:xfrm>
          <a:prstGeom prst="rect">
            <a:avLst/>
          </a:prstGeom>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3000"/>
              <a:t>AGENDA</a:t>
            </a:r>
            <a:endParaRPr sz="3000"/>
          </a:p>
          <a:p>
            <a:pPr marL="0" lvl="0" indent="0" algn="ctr" rtl="0">
              <a:lnSpc>
                <a:spcPct val="115000"/>
              </a:lnSpc>
              <a:spcBef>
                <a:spcPts val="0"/>
              </a:spcBef>
              <a:spcAft>
                <a:spcPts val="0"/>
              </a:spcAft>
              <a:buNone/>
            </a:pPr>
            <a:endParaRPr sz="3000"/>
          </a:p>
          <a:p>
            <a:pPr marL="0" lvl="0" indent="0" algn="ctr" rtl="0">
              <a:lnSpc>
                <a:spcPct val="115000"/>
              </a:lnSpc>
              <a:spcBef>
                <a:spcPts val="0"/>
              </a:spcBef>
              <a:spcAft>
                <a:spcPts val="0"/>
              </a:spcAft>
              <a:buNone/>
            </a:pPr>
            <a:r>
              <a:rPr lang="en-US" sz="3000"/>
              <a:t>Objective</a:t>
            </a:r>
            <a:endParaRPr sz="3000"/>
          </a:p>
          <a:p>
            <a:pPr marL="0" lvl="0" indent="0" algn="ctr" rtl="0">
              <a:lnSpc>
                <a:spcPct val="115000"/>
              </a:lnSpc>
              <a:spcBef>
                <a:spcPts val="0"/>
              </a:spcBef>
              <a:spcAft>
                <a:spcPts val="0"/>
              </a:spcAft>
              <a:buNone/>
            </a:pPr>
            <a:r>
              <a:rPr lang="en-US" sz="3000"/>
              <a:t>Web-Scraping</a:t>
            </a:r>
            <a:endParaRPr sz="3000"/>
          </a:p>
          <a:p>
            <a:pPr marL="0" lvl="0" indent="0" algn="ctr" rtl="0">
              <a:lnSpc>
                <a:spcPct val="115000"/>
              </a:lnSpc>
              <a:spcBef>
                <a:spcPts val="0"/>
              </a:spcBef>
              <a:spcAft>
                <a:spcPts val="0"/>
              </a:spcAft>
              <a:buNone/>
            </a:pPr>
            <a:r>
              <a:rPr lang="en-US" sz="3000"/>
              <a:t>Mapper Reducer</a:t>
            </a:r>
            <a:endParaRPr sz="3000"/>
          </a:p>
          <a:p>
            <a:pPr marL="0" lvl="0" indent="0" algn="ctr" rtl="0">
              <a:lnSpc>
                <a:spcPct val="115000"/>
              </a:lnSpc>
              <a:spcBef>
                <a:spcPts val="0"/>
              </a:spcBef>
              <a:spcAft>
                <a:spcPts val="0"/>
              </a:spcAft>
              <a:buNone/>
            </a:pPr>
            <a:r>
              <a:rPr lang="en-US" sz="3000"/>
              <a:t>Analysis</a:t>
            </a:r>
            <a:endParaRPr sz="3000"/>
          </a:p>
          <a:p>
            <a:pPr marL="0" lvl="0" indent="0" algn="ctr" rtl="0">
              <a:lnSpc>
                <a:spcPct val="115000"/>
              </a:lnSpc>
              <a:spcBef>
                <a:spcPts val="0"/>
              </a:spcBef>
              <a:spcAft>
                <a:spcPts val="0"/>
              </a:spcAft>
              <a:buNone/>
            </a:pPr>
            <a:r>
              <a:rPr lang="en-US" sz="3000"/>
              <a:t>Conclusion</a:t>
            </a:r>
            <a:endParaRPr sz="3000"/>
          </a:p>
          <a:p>
            <a:pPr marL="0" lvl="0" indent="0" algn="ctr" rtl="0">
              <a:lnSpc>
                <a:spcPct val="115000"/>
              </a:lnSpc>
              <a:spcBef>
                <a:spcPts val="0"/>
              </a:spcBef>
              <a:spcAft>
                <a:spcPts val="0"/>
              </a:spcAft>
              <a:buNone/>
            </a:pPr>
            <a:r>
              <a:rPr lang="en-US" sz="3000"/>
              <a:t>Suggestions &amp; Recommendation</a:t>
            </a:r>
            <a:endParaRPr sz="3000"/>
          </a:p>
          <a:p>
            <a:pPr marL="0" lvl="0" indent="0" algn="ctr" rtl="0">
              <a:lnSpc>
                <a:spcPct val="115000"/>
              </a:lnSpc>
              <a:spcBef>
                <a:spcPts val="0"/>
              </a:spcBef>
              <a:spcAft>
                <a:spcPts val="0"/>
              </a:spcAft>
              <a:buNone/>
            </a:pPr>
            <a:r>
              <a:rPr lang="en-US" sz="3000"/>
              <a:t>Future Work</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sp>
        <p:nvSpPr>
          <p:cNvPr id="171" name="Google Shape;171;g7a8a7cdbec_1_32"/>
          <p:cNvSpPr txBox="1"/>
          <p:nvPr/>
        </p:nvSpPr>
        <p:spPr>
          <a:xfrm>
            <a:off x="962100" y="4628875"/>
            <a:ext cx="9632400" cy="3000000"/>
          </a:xfrm>
          <a:prstGeom prst="rect">
            <a:avLst/>
          </a:prstGeom>
          <a:noFill/>
          <a:ln>
            <a:noFill/>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 coefficient close to 1 means that there's a Strong Negative correlation between Price and Age.</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 our case there is strong negative correlations between the variables that means Higher the Depreciations lower the resale values.</a:t>
            </a:r>
            <a:endParaRPr sz="2400">
              <a:latin typeface="Times New Roman"/>
              <a:ea typeface="Times New Roman"/>
              <a:cs typeface="Times New Roman"/>
              <a:sym typeface="Times New Roman"/>
            </a:endParaRPr>
          </a:p>
        </p:txBody>
      </p:sp>
      <p:sp>
        <p:nvSpPr>
          <p:cNvPr id="172" name="Google Shape;172;g7a8a7cdbec_1_32"/>
          <p:cNvSpPr txBox="1"/>
          <p:nvPr/>
        </p:nvSpPr>
        <p:spPr>
          <a:xfrm>
            <a:off x="589150" y="282975"/>
            <a:ext cx="11178900" cy="59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a:latin typeface="Amatic SC"/>
                <a:ea typeface="Amatic SC"/>
                <a:cs typeface="Amatic SC"/>
                <a:sym typeface="Amatic SC"/>
              </a:rPr>
              <a:t>CORRELATION COEFFICIENT FOR HONDA</a:t>
            </a:r>
            <a:endParaRPr sz="4000" b="1">
              <a:latin typeface="Amatic SC"/>
              <a:ea typeface="Amatic SC"/>
              <a:cs typeface="Amatic SC"/>
              <a:sym typeface="Amatic SC"/>
            </a:endParaRPr>
          </a:p>
        </p:txBody>
      </p:sp>
      <p:pic>
        <p:nvPicPr>
          <p:cNvPr id="173" name="Google Shape;173;g7a8a7cdbec_1_32"/>
          <p:cNvPicPr preferRelativeResize="0"/>
          <p:nvPr/>
        </p:nvPicPr>
        <p:blipFill>
          <a:blip r:embed="rId3">
            <a:alphaModFix/>
          </a:blip>
          <a:stretch>
            <a:fillRect/>
          </a:stretch>
        </p:blipFill>
        <p:spPr>
          <a:xfrm>
            <a:off x="589150" y="1027575"/>
            <a:ext cx="5403751" cy="3315450"/>
          </a:xfrm>
          <a:prstGeom prst="rect">
            <a:avLst/>
          </a:prstGeom>
          <a:noFill/>
          <a:ln>
            <a:noFill/>
          </a:ln>
        </p:spPr>
      </p:pic>
      <p:pic>
        <p:nvPicPr>
          <p:cNvPr id="174" name="Google Shape;174;g7a8a7cdbec_1_32"/>
          <p:cNvPicPr preferRelativeResize="0"/>
          <p:nvPr/>
        </p:nvPicPr>
        <p:blipFill>
          <a:blip r:embed="rId4">
            <a:alphaModFix/>
          </a:blip>
          <a:stretch>
            <a:fillRect/>
          </a:stretch>
        </p:blipFill>
        <p:spPr>
          <a:xfrm>
            <a:off x="6635850" y="1027575"/>
            <a:ext cx="5403751" cy="344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g7a8dd49fe1_0_43"/>
          <p:cNvGraphicFramePr/>
          <p:nvPr>
            <p:extLst>
              <p:ext uri="{D42A27DB-BD31-4B8C-83A1-F6EECF244321}">
                <p14:modId xmlns:p14="http://schemas.microsoft.com/office/powerpoint/2010/main" val="2655638550"/>
              </p:ext>
            </p:extLst>
          </p:nvPr>
        </p:nvGraphicFramePr>
        <p:xfrm>
          <a:off x="952500" y="780475"/>
          <a:ext cx="10287000" cy="5507750"/>
        </p:xfrm>
        <a:graphic>
          <a:graphicData uri="http://schemas.openxmlformats.org/drawingml/2006/table">
            <a:tbl>
              <a:tblPr>
                <a:noFill/>
                <a:tableStyleId>{0CE02BF1-91B6-4F49-82BE-9BFC48B49D5B}</a:tableStyleId>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gridCol w="2571750">
                  <a:extLst>
                    <a:ext uri="{9D8B030D-6E8A-4147-A177-3AD203B41FA5}">
                      <a16:colId xmlns:a16="http://schemas.microsoft.com/office/drawing/2014/main" val="20003"/>
                    </a:ext>
                  </a:extLst>
                </a:gridCol>
              </a:tblGrid>
              <a:tr h="441125">
                <a:tc>
                  <a:txBody>
                    <a:bodyPr/>
                    <a:lstStyle/>
                    <a:p>
                      <a:pPr marL="0" lvl="0" indent="0" algn="l" rtl="0">
                        <a:spcBef>
                          <a:spcPts val="0"/>
                        </a:spcBef>
                        <a:spcAft>
                          <a:spcPts val="0"/>
                        </a:spcAft>
                        <a:buNone/>
                      </a:pPr>
                      <a:r>
                        <a:rPr lang="en-US" b="1"/>
                        <a:t>Manufacturer Car Name</a:t>
                      </a:r>
                      <a:endParaRPr b="1"/>
                    </a:p>
                  </a:txBody>
                  <a:tcPr marL="91425" marR="91425" marT="91425" marB="91425"/>
                </a:tc>
                <a:tc>
                  <a:txBody>
                    <a:bodyPr/>
                    <a:lstStyle/>
                    <a:p>
                      <a:pPr marL="0" lvl="0" indent="0" algn="ctr" rtl="0">
                        <a:spcBef>
                          <a:spcPts val="0"/>
                        </a:spcBef>
                        <a:spcAft>
                          <a:spcPts val="0"/>
                        </a:spcAft>
                        <a:buNone/>
                      </a:pPr>
                      <a:r>
                        <a:rPr lang="en-US" b="1"/>
                        <a:t>Score</a:t>
                      </a:r>
                      <a:endParaRPr b="1"/>
                    </a:p>
                  </a:txBody>
                  <a:tcPr marL="91425" marR="91425" marT="91425" marB="91425"/>
                </a:tc>
                <a:tc>
                  <a:txBody>
                    <a:bodyPr/>
                    <a:lstStyle/>
                    <a:p>
                      <a:pPr marL="0" lvl="0" indent="0" algn="ctr" rtl="0">
                        <a:spcBef>
                          <a:spcPts val="0"/>
                        </a:spcBef>
                        <a:spcAft>
                          <a:spcPts val="0"/>
                        </a:spcAft>
                        <a:buNone/>
                      </a:pPr>
                      <a:r>
                        <a:rPr lang="en-US" b="1"/>
                        <a:t>Intercept</a:t>
                      </a:r>
                      <a:endParaRPr b="1"/>
                    </a:p>
                  </a:txBody>
                  <a:tcPr marL="91425" marR="91425" marT="91425" marB="91425"/>
                </a:tc>
                <a:tc>
                  <a:txBody>
                    <a:bodyPr/>
                    <a:lstStyle/>
                    <a:p>
                      <a:pPr marL="0" lvl="0" indent="0" algn="ctr" rtl="0">
                        <a:spcBef>
                          <a:spcPts val="0"/>
                        </a:spcBef>
                        <a:spcAft>
                          <a:spcPts val="0"/>
                        </a:spcAft>
                        <a:buNone/>
                      </a:pPr>
                      <a:r>
                        <a:rPr lang="en-US" b="1"/>
                        <a:t>Co-efficient</a:t>
                      </a:r>
                      <a:endParaRPr b="1"/>
                    </a:p>
                  </a:txBody>
                  <a:tcPr marL="91425" marR="91425" marT="91425" marB="91425"/>
                </a:tc>
                <a:extLst>
                  <a:ext uri="{0D108BD9-81ED-4DB2-BD59-A6C34878D82A}">
                    <a16:rowId xmlns:a16="http://schemas.microsoft.com/office/drawing/2014/main" val="10000"/>
                  </a:ext>
                </a:extLst>
              </a:tr>
              <a:tr h="441125">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extLst>
                  <a:ext uri="{0D108BD9-81ED-4DB2-BD59-A6C34878D82A}">
                    <a16:rowId xmlns:a16="http://schemas.microsoft.com/office/drawing/2014/main" val="10001"/>
                  </a:ext>
                </a:extLst>
              </a:tr>
              <a:tr h="483975">
                <a:tc>
                  <a:txBody>
                    <a:bodyPr/>
                    <a:lstStyle/>
                    <a:p>
                      <a:pPr marL="0" lvl="0" indent="0" algn="l" rtl="0">
                        <a:spcBef>
                          <a:spcPts val="0"/>
                        </a:spcBef>
                        <a:spcAft>
                          <a:spcPts val="0"/>
                        </a:spcAft>
                        <a:buNone/>
                      </a:pPr>
                      <a:r>
                        <a:rPr lang="en-US"/>
                        <a:t>BMW - Toyota</a:t>
                      </a:r>
                      <a:endParaRPr/>
                    </a:p>
                  </a:txBody>
                  <a:tcPr marL="91425" marR="91425" marT="91425" marB="91425"/>
                </a:tc>
                <a:tc>
                  <a:txBody>
                    <a:bodyPr/>
                    <a:lstStyle/>
                    <a:p>
                      <a:pPr marL="0" lvl="0" indent="0" algn="r" rtl="0">
                        <a:lnSpc>
                          <a:spcPct val="115000"/>
                        </a:lnSpc>
                        <a:spcBef>
                          <a:spcPts val="0"/>
                        </a:spcBef>
                        <a:spcAft>
                          <a:spcPts val="0"/>
                        </a:spcAft>
                        <a:buNone/>
                      </a:pPr>
                      <a:r>
                        <a:rPr lang="en-US"/>
                        <a:t>0.09687424</a:t>
                      </a:r>
                      <a:endParaRPr/>
                    </a:p>
                  </a:txBody>
                  <a:tcPr marL="91425" marR="91425" marT="91425" marB="91425"/>
                </a:tc>
                <a:tc>
                  <a:txBody>
                    <a:bodyPr/>
                    <a:lstStyle/>
                    <a:p>
                      <a:pPr marL="0" lvl="0" indent="0" algn="r" rtl="0">
                        <a:lnSpc>
                          <a:spcPct val="115000"/>
                        </a:lnSpc>
                        <a:spcBef>
                          <a:spcPts val="0"/>
                        </a:spcBef>
                        <a:spcAft>
                          <a:spcPts val="0"/>
                        </a:spcAft>
                        <a:buNone/>
                      </a:pPr>
                      <a:r>
                        <a:rPr lang="en-US"/>
                        <a:t>15265.2037</a:t>
                      </a:r>
                      <a:endParaRPr/>
                    </a:p>
                  </a:txBody>
                  <a:tcPr marL="91425" marR="91425" marT="91425" marB="91425"/>
                </a:tc>
                <a:tc>
                  <a:txBody>
                    <a:bodyPr/>
                    <a:lstStyle/>
                    <a:p>
                      <a:pPr marL="0" lvl="0" indent="0" algn="r" rtl="0">
                        <a:lnSpc>
                          <a:spcPct val="115000"/>
                        </a:lnSpc>
                        <a:spcBef>
                          <a:spcPts val="0"/>
                        </a:spcBef>
                        <a:spcAft>
                          <a:spcPts val="0"/>
                        </a:spcAft>
                        <a:buNone/>
                      </a:pPr>
                      <a:r>
                        <a:rPr lang="en-US"/>
                        <a:t>-440.91851</a:t>
                      </a:r>
                      <a:endParaRPr/>
                    </a:p>
                  </a:txBody>
                  <a:tcPr marL="91425" marR="91425" marT="91425" marB="91425"/>
                </a:tc>
                <a:extLst>
                  <a:ext uri="{0D108BD9-81ED-4DB2-BD59-A6C34878D82A}">
                    <a16:rowId xmlns:a16="http://schemas.microsoft.com/office/drawing/2014/main" val="10002"/>
                  </a:ext>
                </a:extLst>
              </a:tr>
              <a:tr h="441125">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extLst>
                  <a:ext uri="{0D108BD9-81ED-4DB2-BD59-A6C34878D82A}">
                    <a16:rowId xmlns:a16="http://schemas.microsoft.com/office/drawing/2014/main" val="10003"/>
                  </a:ext>
                </a:extLst>
              </a:tr>
              <a:tr h="483975">
                <a:tc>
                  <a:txBody>
                    <a:bodyPr/>
                    <a:lstStyle/>
                    <a:p>
                      <a:pPr marL="0" lvl="0" indent="0" algn="l" rtl="0">
                        <a:spcBef>
                          <a:spcPts val="0"/>
                        </a:spcBef>
                        <a:spcAft>
                          <a:spcPts val="0"/>
                        </a:spcAft>
                        <a:buNone/>
                      </a:pPr>
                      <a:r>
                        <a:rPr lang="en-US"/>
                        <a:t>honda_manufacturer</a:t>
                      </a:r>
                      <a:endParaRPr/>
                    </a:p>
                  </a:txBody>
                  <a:tcPr marL="91425" marR="91425" marT="91425" marB="91425"/>
                </a:tc>
                <a:tc>
                  <a:txBody>
                    <a:bodyPr/>
                    <a:lstStyle/>
                    <a:p>
                      <a:pPr marL="0" lvl="0" indent="0" algn="r" rtl="0">
                        <a:lnSpc>
                          <a:spcPct val="115000"/>
                        </a:lnSpc>
                        <a:spcBef>
                          <a:spcPts val="0"/>
                        </a:spcBef>
                        <a:spcAft>
                          <a:spcPts val="0"/>
                        </a:spcAft>
                        <a:buNone/>
                      </a:pPr>
                      <a:r>
                        <a:rPr lang="en-US"/>
                        <a:t>0.7443455</a:t>
                      </a:r>
                      <a:endParaRPr/>
                    </a:p>
                  </a:txBody>
                  <a:tcPr marL="91425" marR="91425" marT="91425" marB="91425"/>
                </a:tc>
                <a:tc>
                  <a:txBody>
                    <a:bodyPr/>
                    <a:lstStyle/>
                    <a:p>
                      <a:pPr marL="0" lvl="0" indent="0" algn="r" rtl="0">
                        <a:lnSpc>
                          <a:spcPct val="115000"/>
                        </a:lnSpc>
                        <a:spcBef>
                          <a:spcPts val="0"/>
                        </a:spcBef>
                        <a:spcAft>
                          <a:spcPts val="0"/>
                        </a:spcAft>
                        <a:buNone/>
                      </a:pPr>
                      <a:r>
                        <a:rPr lang="en-US"/>
                        <a:t>18283.51257</a:t>
                      </a:r>
                      <a:endParaRPr/>
                    </a:p>
                  </a:txBody>
                  <a:tcPr marL="91425" marR="91425" marT="91425" marB="91425"/>
                </a:tc>
                <a:tc>
                  <a:txBody>
                    <a:bodyPr/>
                    <a:lstStyle/>
                    <a:p>
                      <a:pPr marL="0" lvl="0" indent="0" algn="r" rtl="0">
                        <a:lnSpc>
                          <a:spcPct val="115000"/>
                        </a:lnSpc>
                        <a:spcBef>
                          <a:spcPts val="0"/>
                        </a:spcBef>
                        <a:spcAft>
                          <a:spcPts val="0"/>
                        </a:spcAft>
                        <a:buNone/>
                      </a:pPr>
                      <a:r>
                        <a:rPr lang="en-US"/>
                        <a:t>-863.27067</a:t>
                      </a:r>
                      <a:endParaRPr/>
                    </a:p>
                  </a:txBody>
                  <a:tcPr marL="91425" marR="91425" marT="91425" marB="91425"/>
                </a:tc>
                <a:extLst>
                  <a:ext uri="{0D108BD9-81ED-4DB2-BD59-A6C34878D82A}">
                    <a16:rowId xmlns:a16="http://schemas.microsoft.com/office/drawing/2014/main" val="10004"/>
                  </a:ext>
                </a:extLst>
              </a:tr>
              <a:tr h="441125">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extLst>
                  <a:ext uri="{0D108BD9-81ED-4DB2-BD59-A6C34878D82A}">
                    <a16:rowId xmlns:a16="http://schemas.microsoft.com/office/drawing/2014/main" val="10005"/>
                  </a:ext>
                </a:extLst>
              </a:tr>
              <a:tr h="483975">
                <a:tc>
                  <a:txBody>
                    <a:bodyPr/>
                    <a:lstStyle/>
                    <a:p>
                      <a:pPr marL="0" lvl="0" indent="0" algn="l" rtl="0">
                        <a:spcBef>
                          <a:spcPts val="0"/>
                        </a:spcBef>
                        <a:spcAft>
                          <a:spcPts val="0"/>
                        </a:spcAft>
                        <a:buNone/>
                      </a:pPr>
                      <a:r>
                        <a:rPr lang="en-US"/>
                        <a:t>Nissan_Volkswagen</a:t>
                      </a:r>
                      <a:endParaRPr/>
                    </a:p>
                  </a:txBody>
                  <a:tcPr marL="91425" marR="91425" marT="91425" marB="91425"/>
                </a:tc>
                <a:tc>
                  <a:txBody>
                    <a:bodyPr/>
                    <a:lstStyle/>
                    <a:p>
                      <a:pPr marL="0" lvl="0" indent="0" algn="r" rtl="0">
                        <a:lnSpc>
                          <a:spcPct val="115000"/>
                        </a:lnSpc>
                        <a:spcBef>
                          <a:spcPts val="0"/>
                        </a:spcBef>
                        <a:spcAft>
                          <a:spcPts val="0"/>
                        </a:spcAft>
                        <a:buNone/>
                      </a:pPr>
                      <a:r>
                        <a:rPr lang="en-US"/>
                        <a:t>0.694232</a:t>
                      </a:r>
                      <a:endParaRPr/>
                    </a:p>
                  </a:txBody>
                  <a:tcPr marL="91425" marR="91425" marT="91425" marB="91425"/>
                </a:tc>
                <a:tc>
                  <a:txBody>
                    <a:bodyPr/>
                    <a:lstStyle/>
                    <a:p>
                      <a:pPr marL="0" lvl="0" indent="0" algn="r" rtl="0">
                        <a:lnSpc>
                          <a:spcPct val="115000"/>
                        </a:lnSpc>
                        <a:spcBef>
                          <a:spcPts val="0"/>
                        </a:spcBef>
                        <a:spcAft>
                          <a:spcPts val="0"/>
                        </a:spcAft>
                        <a:buNone/>
                      </a:pPr>
                      <a:r>
                        <a:rPr lang="en-US"/>
                        <a:t>17068.19469</a:t>
                      </a:r>
                      <a:endParaRPr/>
                    </a:p>
                  </a:txBody>
                  <a:tcPr marL="91425" marR="91425" marT="91425" marB="91425"/>
                </a:tc>
                <a:tc>
                  <a:txBody>
                    <a:bodyPr/>
                    <a:lstStyle/>
                    <a:p>
                      <a:pPr marL="0" lvl="0" indent="0" algn="r" rtl="0">
                        <a:lnSpc>
                          <a:spcPct val="115000"/>
                        </a:lnSpc>
                        <a:spcBef>
                          <a:spcPts val="0"/>
                        </a:spcBef>
                        <a:spcAft>
                          <a:spcPts val="0"/>
                        </a:spcAft>
                        <a:buNone/>
                      </a:pPr>
                      <a:r>
                        <a:rPr lang="en-US"/>
                        <a:t>-905.49169</a:t>
                      </a:r>
                      <a:endParaRPr/>
                    </a:p>
                  </a:txBody>
                  <a:tcPr marL="91425" marR="91425" marT="91425" marB="91425"/>
                </a:tc>
                <a:extLst>
                  <a:ext uri="{0D108BD9-81ED-4DB2-BD59-A6C34878D82A}">
                    <a16:rowId xmlns:a16="http://schemas.microsoft.com/office/drawing/2014/main" val="10006"/>
                  </a:ext>
                </a:extLst>
              </a:tr>
              <a:tr h="441125">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extLst>
                  <a:ext uri="{0D108BD9-81ED-4DB2-BD59-A6C34878D82A}">
                    <a16:rowId xmlns:a16="http://schemas.microsoft.com/office/drawing/2014/main" val="10007"/>
                  </a:ext>
                </a:extLst>
              </a:tr>
              <a:tr h="483975">
                <a:tc>
                  <a:txBody>
                    <a:bodyPr/>
                    <a:lstStyle/>
                    <a:p>
                      <a:pPr marL="0" lvl="0" indent="0" algn="l" rtl="0">
                        <a:spcBef>
                          <a:spcPts val="0"/>
                        </a:spcBef>
                        <a:spcAft>
                          <a:spcPts val="0"/>
                        </a:spcAft>
                        <a:buNone/>
                      </a:pPr>
                      <a:r>
                        <a:rPr lang="en-US"/>
                        <a:t>Toyota</a:t>
                      </a:r>
                      <a:endParaRPr/>
                    </a:p>
                  </a:txBody>
                  <a:tcPr marL="91425" marR="91425" marT="91425" marB="91425"/>
                </a:tc>
                <a:tc>
                  <a:txBody>
                    <a:bodyPr/>
                    <a:lstStyle/>
                    <a:p>
                      <a:pPr marL="0" lvl="0" indent="0" algn="r" rtl="0">
                        <a:lnSpc>
                          <a:spcPct val="115000"/>
                        </a:lnSpc>
                        <a:spcBef>
                          <a:spcPts val="0"/>
                        </a:spcBef>
                        <a:spcAft>
                          <a:spcPts val="0"/>
                        </a:spcAft>
                        <a:buNone/>
                      </a:pPr>
                      <a:r>
                        <a:rPr lang="en-US" dirty="0"/>
                        <a:t>0.51817849</a:t>
                      </a:r>
                      <a:endParaRPr dirty="0"/>
                    </a:p>
                  </a:txBody>
                  <a:tcPr marL="91425" marR="91425" marT="91425" marB="91425"/>
                </a:tc>
                <a:tc>
                  <a:txBody>
                    <a:bodyPr/>
                    <a:lstStyle/>
                    <a:p>
                      <a:pPr marL="0" lvl="0" indent="0" algn="r" rtl="0">
                        <a:lnSpc>
                          <a:spcPct val="115000"/>
                        </a:lnSpc>
                        <a:spcBef>
                          <a:spcPts val="0"/>
                        </a:spcBef>
                        <a:spcAft>
                          <a:spcPts val="0"/>
                        </a:spcAft>
                        <a:buNone/>
                      </a:pPr>
                      <a:r>
                        <a:rPr lang="en-US" dirty="0"/>
                        <a:t>17915.33468</a:t>
                      </a:r>
                      <a:endParaRPr dirty="0"/>
                    </a:p>
                  </a:txBody>
                  <a:tcPr marL="91425" marR="91425" marT="91425" marB="91425"/>
                </a:tc>
                <a:tc>
                  <a:txBody>
                    <a:bodyPr/>
                    <a:lstStyle/>
                    <a:p>
                      <a:pPr marL="0" lvl="0" indent="0" algn="r" rtl="0">
                        <a:lnSpc>
                          <a:spcPct val="115000"/>
                        </a:lnSpc>
                        <a:spcBef>
                          <a:spcPts val="0"/>
                        </a:spcBef>
                        <a:spcAft>
                          <a:spcPts val="0"/>
                        </a:spcAft>
                        <a:buNone/>
                      </a:pPr>
                      <a:r>
                        <a:rPr lang="en-US" dirty="0"/>
                        <a:t>-715.91479</a:t>
                      </a:r>
                      <a:endParaRPr dirty="0"/>
                    </a:p>
                  </a:txBody>
                  <a:tcPr marL="91425" marR="91425" marT="91425" marB="91425"/>
                </a:tc>
                <a:extLst>
                  <a:ext uri="{0D108BD9-81ED-4DB2-BD59-A6C34878D82A}">
                    <a16:rowId xmlns:a16="http://schemas.microsoft.com/office/drawing/2014/main" val="10008"/>
                  </a:ext>
                </a:extLst>
              </a:tr>
              <a:tr h="441125">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extLst>
                  <a:ext uri="{0D108BD9-81ED-4DB2-BD59-A6C34878D82A}">
                    <a16:rowId xmlns:a16="http://schemas.microsoft.com/office/drawing/2014/main" val="10009"/>
                  </a:ext>
                </a:extLst>
              </a:tr>
              <a:tr h="483975">
                <a:tc>
                  <a:txBody>
                    <a:bodyPr/>
                    <a:lstStyle/>
                    <a:p>
                      <a:pPr marL="0" lvl="0" indent="0" algn="l" rtl="0">
                        <a:spcBef>
                          <a:spcPts val="0"/>
                        </a:spcBef>
                        <a:spcAft>
                          <a:spcPts val="0"/>
                        </a:spcAft>
                        <a:buNone/>
                      </a:pPr>
                      <a:r>
                        <a:rPr lang="en-US"/>
                        <a:t>ford_manufacturer</a:t>
                      </a:r>
                      <a:endParaRPr/>
                    </a:p>
                  </a:txBody>
                  <a:tcPr marL="91425" marR="91425" marT="91425" marB="91425"/>
                </a:tc>
                <a:tc>
                  <a:txBody>
                    <a:bodyPr/>
                    <a:lstStyle/>
                    <a:p>
                      <a:pPr marL="0" lvl="0" indent="0" algn="r" rtl="0">
                        <a:lnSpc>
                          <a:spcPct val="115000"/>
                        </a:lnSpc>
                        <a:spcBef>
                          <a:spcPts val="0"/>
                        </a:spcBef>
                        <a:spcAft>
                          <a:spcPts val="0"/>
                        </a:spcAft>
                        <a:buNone/>
                      </a:pPr>
                      <a:r>
                        <a:rPr lang="en-US"/>
                        <a:t>0.045297</a:t>
                      </a:r>
                      <a:endParaRPr/>
                    </a:p>
                  </a:txBody>
                  <a:tcPr marL="91425" marR="91425" marT="91425" marB="91425"/>
                </a:tc>
                <a:tc>
                  <a:txBody>
                    <a:bodyPr/>
                    <a:lstStyle/>
                    <a:p>
                      <a:pPr marL="0" lvl="0" indent="0" algn="r" rtl="0">
                        <a:lnSpc>
                          <a:spcPct val="115000"/>
                        </a:lnSpc>
                        <a:spcBef>
                          <a:spcPts val="0"/>
                        </a:spcBef>
                        <a:spcAft>
                          <a:spcPts val="0"/>
                        </a:spcAft>
                        <a:buNone/>
                      </a:pPr>
                      <a:r>
                        <a:rPr lang="en-US"/>
                        <a:t>10077.74095</a:t>
                      </a:r>
                      <a:endParaRPr/>
                    </a:p>
                  </a:txBody>
                  <a:tcPr marL="91425" marR="91425" marT="91425" marB="91425"/>
                </a:tc>
                <a:tc>
                  <a:txBody>
                    <a:bodyPr/>
                    <a:lstStyle/>
                    <a:p>
                      <a:pPr marL="0" lvl="0" indent="0" algn="r" rtl="0">
                        <a:lnSpc>
                          <a:spcPct val="115000"/>
                        </a:lnSpc>
                        <a:spcBef>
                          <a:spcPts val="0"/>
                        </a:spcBef>
                        <a:spcAft>
                          <a:spcPts val="0"/>
                        </a:spcAft>
                        <a:buNone/>
                      </a:pPr>
                      <a:r>
                        <a:rPr lang="en-US"/>
                        <a:t>139.397397</a:t>
                      </a:r>
                      <a:endParaRPr/>
                    </a:p>
                  </a:txBody>
                  <a:tcPr marL="91425" marR="91425" marT="91425" marB="91425"/>
                </a:tc>
                <a:extLst>
                  <a:ext uri="{0D108BD9-81ED-4DB2-BD59-A6C34878D82A}">
                    <a16:rowId xmlns:a16="http://schemas.microsoft.com/office/drawing/2014/main" val="10010"/>
                  </a:ext>
                </a:extLst>
              </a:tr>
              <a:tr h="441125">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a:t> </a:t>
                      </a:r>
                      <a:endParaRPr/>
                    </a:p>
                  </a:txBody>
                  <a:tcPr marL="91425" marR="91425" marT="91425" marB="91425"/>
                </a:tc>
                <a:tc>
                  <a:txBody>
                    <a:bodyPr/>
                    <a:lstStyle/>
                    <a:p>
                      <a:pPr marL="0" lvl="0" indent="0" algn="l" rtl="0">
                        <a:spcBef>
                          <a:spcPts val="0"/>
                        </a:spcBef>
                        <a:spcAft>
                          <a:spcPts val="0"/>
                        </a:spcAft>
                        <a:buNone/>
                      </a:pPr>
                      <a:r>
                        <a:rPr lang="en-US" dirty="0"/>
                        <a:t> </a:t>
                      </a:r>
                      <a:endParaRPr dirty="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
        <p:cNvGrpSpPr/>
        <p:nvPr/>
      </p:nvGrpSpPr>
      <p:grpSpPr>
        <a:xfrm>
          <a:off x="0" y="0"/>
          <a:ext cx="0" cy="0"/>
          <a:chOff x="0" y="0"/>
          <a:chExt cx="0" cy="0"/>
        </a:xfrm>
      </p:grpSpPr>
      <p:sp>
        <p:nvSpPr>
          <p:cNvPr id="184" name="Google Shape;184;g7a8a7cdbec_0_665"/>
          <p:cNvSpPr txBox="1"/>
          <p:nvPr/>
        </p:nvSpPr>
        <p:spPr>
          <a:xfrm>
            <a:off x="275875" y="152400"/>
            <a:ext cx="6388200" cy="6354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400" b="1">
                <a:latin typeface="Times New Roman"/>
                <a:ea typeface="Times New Roman"/>
                <a:cs typeface="Times New Roman"/>
                <a:sym typeface="Times New Roman"/>
              </a:rPr>
              <a:t>LINEAR REGRESSION FOR HONDA</a:t>
            </a:r>
            <a:endParaRPr sz="2400" b="1">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b="1">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Age is Independent Variable and Price is Dependent variable. </a:t>
            </a:r>
            <a:endParaRPr sz="24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plot presents overplotting as 169 samples are plotted. The plot shows a Strong Negative linear relation between Price and Age.</a:t>
            </a: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400">
              <a:latin typeface="Times New Roman"/>
              <a:ea typeface="Times New Roman"/>
              <a:cs typeface="Times New Roman"/>
              <a:sym typeface="Times New Roman"/>
            </a:endParaRPr>
          </a:p>
          <a:p>
            <a:pPr marL="457200" lvl="0" indent="0" algn="just" rtl="0">
              <a:lnSpc>
                <a:spcPct val="115000"/>
              </a:lnSpc>
              <a:spcBef>
                <a:spcPts val="1200"/>
              </a:spcBef>
              <a:spcAft>
                <a:spcPts val="1200"/>
              </a:spcAft>
              <a:buNone/>
            </a:pPr>
            <a:endParaRPr/>
          </a:p>
        </p:txBody>
      </p:sp>
      <p:sp>
        <p:nvSpPr>
          <p:cNvPr id="185" name="Google Shape;185;g7a8a7cdbec_0_665"/>
          <p:cNvSpPr txBox="1"/>
          <p:nvPr/>
        </p:nvSpPr>
        <p:spPr>
          <a:xfrm>
            <a:off x="1151763" y="4973125"/>
            <a:ext cx="6046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86" name="Google Shape;186;g7a8a7cdbec_0_665"/>
          <p:cNvPicPr preferRelativeResize="0"/>
          <p:nvPr/>
        </p:nvPicPr>
        <p:blipFill>
          <a:blip r:embed="rId3">
            <a:alphaModFix/>
          </a:blip>
          <a:stretch>
            <a:fillRect/>
          </a:stretch>
        </p:blipFill>
        <p:spPr>
          <a:xfrm>
            <a:off x="7198575" y="521650"/>
            <a:ext cx="4665876" cy="536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sp>
        <p:nvSpPr>
          <p:cNvPr id="191" name="Google Shape;191;g7a8a7cdbec_0_697"/>
          <p:cNvSpPr txBox="1"/>
          <p:nvPr/>
        </p:nvSpPr>
        <p:spPr>
          <a:xfrm>
            <a:off x="6859775" y="210000"/>
            <a:ext cx="4876800" cy="64380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R² score = 0.743455.</a:t>
            </a:r>
            <a:endParaRPr sz="24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Times New Roman"/>
              <a:buChar char="●"/>
            </a:pPr>
            <a:r>
              <a:rPr lang="en-US" sz="2400">
                <a:latin typeface="Times New Roman"/>
                <a:ea typeface="Times New Roman"/>
                <a:cs typeface="Times New Roman"/>
                <a:sym typeface="Times New Roman"/>
              </a:rPr>
              <a:t>The coefficient of 863 means that as age increases by 1 year, the average Price of Honda goes down by 863.</a:t>
            </a:r>
            <a:endParaRPr sz="2400">
              <a:latin typeface="Times New Roman"/>
              <a:ea typeface="Times New Roman"/>
              <a:cs typeface="Times New Roman"/>
              <a:sym typeface="Times New Roman"/>
            </a:endParaRPr>
          </a:p>
          <a:p>
            <a:pPr marL="457200" lvl="0" indent="0" algn="just" rtl="0">
              <a:spcBef>
                <a:spcPts val="0"/>
              </a:spcBef>
              <a:spcAft>
                <a:spcPts val="0"/>
              </a:spcAft>
              <a:buNone/>
            </a:pP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Times New Roman"/>
              <a:buChar char="●"/>
            </a:pPr>
            <a:r>
              <a:rPr lang="en-US" sz="2400">
                <a:latin typeface="Times New Roman"/>
                <a:ea typeface="Times New Roman"/>
                <a:cs typeface="Times New Roman"/>
                <a:sym typeface="Times New Roman"/>
              </a:rPr>
              <a:t>The Regression model is statistically significant as p-value is less than 0.05</a:t>
            </a:r>
            <a:endParaRPr sz="2400">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2400">
              <a:solidFill>
                <a:srgbClr val="FFFFFF"/>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4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a:latin typeface="Times New Roman"/>
              <a:ea typeface="Times New Roman"/>
              <a:cs typeface="Times New Roman"/>
              <a:sym typeface="Times New Roman"/>
            </a:endParaRPr>
          </a:p>
        </p:txBody>
      </p:sp>
      <p:pic>
        <p:nvPicPr>
          <p:cNvPr id="192" name="Google Shape;192;g7a8a7cdbec_0_697"/>
          <p:cNvPicPr preferRelativeResize="0"/>
          <p:nvPr/>
        </p:nvPicPr>
        <p:blipFill>
          <a:blip r:embed="rId3">
            <a:alphaModFix/>
          </a:blip>
          <a:stretch>
            <a:fillRect/>
          </a:stretch>
        </p:blipFill>
        <p:spPr>
          <a:xfrm>
            <a:off x="152400" y="152400"/>
            <a:ext cx="6386925" cy="61437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196"/>
        <p:cNvGrpSpPr/>
        <p:nvPr/>
      </p:nvGrpSpPr>
      <p:grpSpPr>
        <a:xfrm>
          <a:off x="0" y="0"/>
          <a:ext cx="0" cy="0"/>
          <a:chOff x="0" y="0"/>
          <a:chExt cx="0" cy="0"/>
        </a:xfrm>
      </p:grpSpPr>
      <p:sp>
        <p:nvSpPr>
          <p:cNvPr id="197" name="Google Shape;197;g7a8dd49fe1_0_24"/>
          <p:cNvSpPr txBox="1"/>
          <p:nvPr/>
        </p:nvSpPr>
        <p:spPr>
          <a:xfrm>
            <a:off x="133450" y="60650"/>
            <a:ext cx="11961300" cy="679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600" b="1">
                <a:solidFill>
                  <a:schemeClr val="accent1"/>
                </a:solidFill>
                <a:latin typeface="Amatic SC"/>
                <a:ea typeface="Amatic SC"/>
                <a:cs typeface="Amatic SC"/>
                <a:sym typeface="Amatic SC"/>
              </a:rPr>
              <a:t>CONCLUSION &amp; Recommendation</a:t>
            </a:r>
            <a:endParaRPr sz="9600" b="1">
              <a:solidFill>
                <a:schemeClr val="accent1"/>
              </a:solidFill>
              <a:latin typeface="Amatic SC"/>
              <a:ea typeface="Amatic SC"/>
              <a:cs typeface="Amatic SC"/>
              <a:sym typeface="Amatic S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Google Shape;202;g7a8a7cdbec_0_721"/>
          <p:cNvSpPr txBox="1">
            <a:spLocks noGrp="1"/>
          </p:cNvSpPr>
          <p:nvPr>
            <p:ph type="ctrTitle" idx="4294967295"/>
          </p:nvPr>
        </p:nvSpPr>
        <p:spPr>
          <a:xfrm>
            <a:off x="421950" y="81175"/>
            <a:ext cx="11348100" cy="866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CONCLUSION</a:t>
            </a:r>
            <a:endParaRPr/>
          </a:p>
        </p:txBody>
      </p:sp>
      <p:pic>
        <p:nvPicPr>
          <p:cNvPr id="203" name="Google Shape;203;g7a8a7cdbec_0_721"/>
          <p:cNvPicPr preferRelativeResize="0"/>
          <p:nvPr/>
        </p:nvPicPr>
        <p:blipFill>
          <a:blip r:embed="rId3">
            <a:alphaModFix/>
          </a:blip>
          <a:stretch>
            <a:fillRect/>
          </a:stretch>
        </p:blipFill>
        <p:spPr>
          <a:xfrm>
            <a:off x="419800" y="1884200"/>
            <a:ext cx="1822250" cy="2579276"/>
          </a:xfrm>
          <a:prstGeom prst="rect">
            <a:avLst/>
          </a:prstGeom>
          <a:noFill/>
          <a:ln>
            <a:noFill/>
          </a:ln>
        </p:spPr>
      </p:pic>
      <p:sp>
        <p:nvSpPr>
          <p:cNvPr id="204" name="Google Shape;204;g7a8a7cdbec_0_721"/>
          <p:cNvSpPr txBox="1"/>
          <p:nvPr/>
        </p:nvSpPr>
        <p:spPr>
          <a:xfrm>
            <a:off x="2593150" y="1232300"/>
            <a:ext cx="9342600" cy="5394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Mercedes benz has the highest average price amongst all manufacturers</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Average price shows that makes like BMW, Audi, Cadillac, Lexus, Acura, etc. have high depreciation, as their average initial purchase price are high but their used cars’ average price is low.</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Japanese make and US make cars share almost equal market share in the US market.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By mean age of used cars, it is clear that users hold on to US make cars much longer than those for Japanese make cars. </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g7a8a7cdbec_0_731"/>
          <p:cNvSpPr txBox="1">
            <a:spLocks noGrp="1"/>
          </p:cNvSpPr>
          <p:nvPr>
            <p:ph type="ctrTitle" idx="4294967295"/>
          </p:nvPr>
        </p:nvSpPr>
        <p:spPr>
          <a:xfrm>
            <a:off x="534600" y="232725"/>
            <a:ext cx="11122800" cy="966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RECOMMENDATIONS</a:t>
            </a:r>
            <a:endParaRPr/>
          </a:p>
        </p:txBody>
      </p:sp>
      <p:sp>
        <p:nvSpPr>
          <p:cNvPr id="210" name="Google Shape;210;g7a8a7cdbec_0_731"/>
          <p:cNvSpPr txBox="1"/>
          <p:nvPr/>
        </p:nvSpPr>
        <p:spPr>
          <a:xfrm>
            <a:off x="368575" y="1329475"/>
            <a:ext cx="11412300" cy="52389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If you want to buy a used luxury car, it is better to go for BMW or Acura, however, they will again fetch lesser resale value.</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Toyota seems to be a safe car (good value for money) for low depreciation and good resale value.</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If you want to hold on to a car for long duration go for Chevrolet, GMC or Ford. </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5" name="Google Shape;215;g7a8a7cdbec_1_60"/>
          <p:cNvSpPr txBox="1"/>
          <p:nvPr/>
        </p:nvSpPr>
        <p:spPr>
          <a:xfrm>
            <a:off x="242200" y="186675"/>
            <a:ext cx="10788600" cy="93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a:latin typeface="Amatic SC"/>
                <a:ea typeface="Amatic SC"/>
                <a:cs typeface="Amatic SC"/>
                <a:sym typeface="Amatic SC"/>
              </a:rPr>
              <a:t>Problems Faced</a:t>
            </a:r>
            <a:endParaRPr sz="4800">
              <a:latin typeface="Amatic SC"/>
              <a:ea typeface="Amatic SC"/>
              <a:cs typeface="Amatic SC"/>
              <a:sym typeface="Amatic SC"/>
            </a:endParaRPr>
          </a:p>
        </p:txBody>
      </p:sp>
      <p:sp>
        <p:nvSpPr>
          <p:cNvPr id="216" name="Google Shape;216;g7a8a7cdbec_1_60"/>
          <p:cNvSpPr txBox="1"/>
          <p:nvPr/>
        </p:nvSpPr>
        <p:spPr>
          <a:xfrm>
            <a:off x="742150" y="1119975"/>
            <a:ext cx="10788600" cy="5467500"/>
          </a:xfrm>
          <a:prstGeom prst="rect">
            <a:avLst/>
          </a:prstGeom>
          <a:noFill/>
          <a:ln>
            <a:noFill/>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SzPts val="2400"/>
              <a:buChar char="●"/>
            </a:pPr>
            <a:r>
              <a:rPr lang="en-US" sz="2400"/>
              <a:t> Web scraping beyond a certain page number resulted in denied access.</a:t>
            </a:r>
            <a:br>
              <a:rPr lang="en-US" sz="2400"/>
            </a:br>
            <a:endParaRPr sz="2400"/>
          </a:p>
          <a:p>
            <a:pPr marL="457200" lvl="0" indent="-381000" algn="just" rtl="0">
              <a:lnSpc>
                <a:spcPct val="115000"/>
              </a:lnSpc>
              <a:spcBef>
                <a:spcPts val="0"/>
              </a:spcBef>
              <a:spcAft>
                <a:spcPts val="0"/>
              </a:spcAft>
              <a:buSzPts val="2400"/>
              <a:buChar char="●"/>
            </a:pPr>
            <a:r>
              <a:rPr lang="en-US" sz="2400"/>
              <a:t>Extracted manufacturer name from car description by using list with all manufacturers’ names, string methods and join function.</a:t>
            </a:r>
            <a:endParaRPr sz="2400"/>
          </a:p>
          <a:p>
            <a:pPr marL="0" lvl="0" indent="0" algn="just" rtl="0">
              <a:lnSpc>
                <a:spcPct val="115000"/>
              </a:lnSpc>
              <a:spcBef>
                <a:spcPts val="0"/>
              </a:spcBef>
              <a:spcAft>
                <a:spcPts val="0"/>
              </a:spcAft>
              <a:buNone/>
            </a:pPr>
            <a:endParaRPr sz="2400"/>
          </a:p>
          <a:p>
            <a:pPr marL="457200" lvl="0" indent="-381000" algn="just" rtl="0">
              <a:lnSpc>
                <a:spcPct val="115000"/>
              </a:lnSpc>
              <a:spcBef>
                <a:spcPts val="0"/>
              </a:spcBef>
              <a:spcAft>
                <a:spcPts val="0"/>
              </a:spcAft>
              <a:buSzPts val="2400"/>
              <a:buChar char="●"/>
            </a:pPr>
            <a:r>
              <a:rPr lang="en-US" sz="2400"/>
              <a:t>MapReduce: had commas in description column of input file and hence, hit a temporary block while using comma as delimiter. Then changed to index number.</a:t>
            </a:r>
            <a:endParaRPr sz="2400"/>
          </a:p>
          <a:p>
            <a:pPr marL="0" lvl="0" indent="0" algn="just" rtl="0">
              <a:lnSpc>
                <a:spcPct val="115000"/>
              </a:lnSpc>
              <a:spcBef>
                <a:spcPts val="0"/>
              </a:spcBef>
              <a:spcAft>
                <a:spcPts val="0"/>
              </a:spcAft>
              <a:buNone/>
            </a:pPr>
            <a:endParaRPr sz="2400"/>
          </a:p>
          <a:p>
            <a:pPr marL="457200" lvl="0" indent="-381000" algn="just" rtl="0">
              <a:lnSpc>
                <a:spcPct val="115000"/>
              </a:lnSpc>
              <a:spcBef>
                <a:spcPts val="0"/>
              </a:spcBef>
              <a:spcAft>
                <a:spcPts val="0"/>
              </a:spcAft>
              <a:buSzPts val="2400"/>
              <a:buChar char="●"/>
            </a:pPr>
            <a:r>
              <a:rPr lang="en-US" sz="2400"/>
              <a:t>Model-wise analysis could not be done as model name is not uniformly entered and could not be captured like manufacturers’ name. </a:t>
            </a:r>
            <a:endParaRPr sz="2400"/>
          </a:p>
          <a:p>
            <a:pPr marL="0" lvl="0" indent="0" algn="l" rtl="0">
              <a:lnSpc>
                <a:spcPct val="115000"/>
              </a:lnSpc>
              <a:spcBef>
                <a:spcPts val="0"/>
              </a:spcBef>
              <a:spcAft>
                <a:spcPts val="0"/>
              </a:spcAft>
              <a:buNone/>
            </a:pPr>
            <a:endParaRPr>
              <a:latin typeface="Nunito"/>
              <a:ea typeface="Nunito"/>
              <a:cs typeface="Nunito"/>
              <a:sym typeface="Nunito"/>
            </a:endParaRPr>
          </a:p>
          <a:p>
            <a:pPr marL="0" lvl="0" indent="0" algn="l" rtl="0">
              <a:lnSpc>
                <a:spcPct val="115000"/>
              </a:lnSpc>
              <a:spcBef>
                <a:spcPts val="0"/>
              </a:spcBef>
              <a:spcAft>
                <a:spcPts val="0"/>
              </a:spcAft>
              <a:buNone/>
            </a:pPr>
            <a:endParaRPr>
              <a:latin typeface="Nunito"/>
              <a:ea typeface="Nunito"/>
              <a:cs typeface="Nunito"/>
              <a:sym typeface="Nunito"/>
            </a:endParaRPr>
          </a:p>
          <a:p>
            <a:pPr marL="0" lvl="0" indent="0" algn="l" rtl="0">
              <a:lnSpc>
                <a:spcPct val="115000"/>
              </a:lnSpc>
              <a:spcBef>
                <a:spcPts val="0"/>
              </a:spcBef>
              <a:spcAft>
                <a:spcPts val="0"/>
              </a:spcAft>
              <a:buNone/>
            </a:pPr>
            <a:endParaRPr>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
        <p:cNvGrpSpPr/>
        <p:nvPr/>
      </p:nvGrpSpPr>
      <p:grpSpPr>
        <a:xfrm>
          <a:off x="0" y="0"/>
          <a:ext cx="0" cy="0"/>
          <a:chOff x="0" y="0"/>
          <a:chExt cx="0" cy="0"/>
        </a:xfrm>
      </p:grpSpPr>
      <p:sp>
        <p:nvSpPr>
          <p:cNvPr id="221" name="Google Shape;221;g7a8a7cdbec_1_66"/>
          <p:cNvSpPr txBox="1"/>
          <p:nvPr/>
        </p:nvSpPr>
        <p:spPr>
          <a:xfrm>
            <a:off x="242200" y="186675"/>
            <a:ext cx="11463900" cy="93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a:latin typeface="Amatic SC"/>
                <a:ea typeface="Amatic SC"/>
                <a:cs typeface="Amatic SC"/>
                <a:sym typeface="Amatic SC"/>
              </a:rPr>
              <a:t>Utilization of learnings from the course</a:t>
            </a:r>
            <a:endParaRPr sz="4000">
              <a:latin typeface="Amatic SC"/>
              <a:ea typeface="Amatic SC"/>
              <a:cs typeface="Amatic SC"/>
              <a:sym typeface="Amatic SC"/>
            </a:endParaRPr>
          </a:p>
        </p:txBody>
      </p:sp>
      <p:sp>
        <p:nvSpPr>
          <p:cNvPr id="222" name="Google Shape;222;g7a8a7cdbec_1_66"/>
          <p:cNvSpPr txBox="1"/>
          <p:nvPr/>
        </p:nvSpPr>
        <p:spPr>
          <a:xfrm>
            <a:off x="469375" y="1302150"/>
            <a:ext cx="11463900" cy="5298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US" sz="2400"/>
              <a:t>Used web-scraping for scraping around 2000 rows of unstructured data</a:t>
            </a:r>
            <a:br>
              <a:rPr lang="en-US" sz="2400"/>
            </a:br>
            <a:endParaRPr sz="2400"/>
          </a:p>
          <a:p>
            <a:pPr marL="457200" lvl="0" indent="-381000" algn="l" rtl="0">
              <a:lnSpc>
                <a:spcPct val="115000"/>
              </a:lnSpc>
              <a:spcBef>
                <a:spcPts val="0"/>
              </a:spcBef>
              <a:spcAft>
                <a:spcPts val="0"/>
              </a:spcAft>
              <a:buSzPts val="2400"/>
              <a:buChar char="●"/>
            </a:pPr>
            <a:r>
              <a:rPr lang="en-US" sz="2400"/>
              <a:t>Used regression analysis for comparing depreciation for cars from various manufacturers</a:t>
            </a:r>
            <a:br>
              <a:rPr lang="en-US" sz="2400"/>
            </a:br>
            <a:endParaRPr sz="2400"/>
          </a:p>
          <a:p>
            <a:pPr marL="457200" lvl="0" indent="-381000" algn="l" rtl="0">
              <a:lnSpc>
                <a:spcPct val="115000"/>
              </a:lnSpc>
              <a:spcBef>
                <a:spcPts val="0"/>
              </a:spcBef>
              <a:spcAft>
                <a:spcPts val="0"/>
              </a:spcAft>
              <a:buSzPts val="2400"/>
              <a:buChar char="●"/>
            </a:pPr>
            <a:r>
              <a:rPr lang="en-US" sz="2400"/>
              <a:t>Used MapReduce for analyzing average price for various makes. The same thing was done using Python code (without MapReduce) also but in case of millions of rows, MapReduce will be the technology to go for. </a:t>
            </a:r>
            <a:br>
              <a:rPr lang="en-US" sz="2400"/>
            </a:br>
            <a:endParaRPr sz="2400"/>
          </a:p>
          <a:p>
            <a:pPr marL="457200" lvl="0" indent="0" algn="l" rtl="0">
              <a:lnSpc>
                <a:spcPct val="115000"/>
              </a:lnSpc>
              <a:spcBef>
                <a:spcPts val="0"/>
              </a:spcBef>
              <a:spcAft>
                <a:spcPts val="0"/>
              </a:spcAft>
              <a:buNone/>
            </a:pPr>
            <a:endParaRPr>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6"/>
        <p:cNvGrpSpPr/>
        <p:nvPr/>
      </p:nvGrpSpPr>
      <p:grpSpPr>
        <a:xfrm>
          <a:off x="0" y="0"/>
          <a:ext cx="0" cy="0"/>
          <a:chOff x="0" y="0"/>
          <a:chExt cx="0" cy="0"/>
        </a:xfrm>
      </p:grpSpPr>
      <p:sp>
        <p:nvSpPr>
          <p:cNvPr id="227" name="Google Shape;227;g7a8a7cdbec_1_78"/>
          <p:cNvSpPr txBox="1"/>
          <p:nvPr/>
        </p:nvSpPr>
        <p:spPr>
          <a:xfrm>
            <a:off x="242200" y="186675"/>
            <a:ext cx="11463900" cy="93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a:latin typeface="Amatic SC"/>
                <a:ea typeface="Amatic SC"/>
                <a:cs typeface="Amatic SC"/>
                <a:sym typeface="Amatic SC"/>
              </a:rPr>
              <a:t>References / Source</a:t>
            </a:r>
            <a:endParaRPr sz="4800">
              <a:latin typeface="Amatic SC"/>
              <a:ea typeface="Amatic SC"/>
              <a:cs typeface="Amatic SC"/>
              <a:sym typeface="Amatic SC"/>
            </a:endParaRPr>
          </a:p>
        </p:txBody>
      </p:sp>
      <p:sp>
        <p:nvSpPr>
          <p:cNvPr id="228" name="Google Shape;228;g7a8a7cdbec_1_78"/>
          <p:cNvSpPr txBox="1"/>
          <p:nvPr/>
        </p:nvSpPr>
        <p:spPr>
          <a:xfrm>
            <a:off x="429600" y="1795025"/>
            <a:ext cx="11463900" cy="4234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US" sz="3000" b="1" u="sng">
                <a:solidFill>
                  <a:schemeClr val="hlink"/>
                </a:solidFill>
                <a:latin typeface="Times New Roman"/>
                <a:ea typeface="Times New Roman"/>
                <a:cs typeface="Times New Roman"/>
                <a:sym typeface="Times New Roman"/>
                <a:hlinkClick r:id="rId3"/>
              </a:rPr>
              <a:t>https://www.letgo.com/en-us/c/cars</a:t>
            </a:r>
            <a:r>
              <a:rPr lang="en-US" sz="3000" b="1">
                <a:solidFill>
                  <a:srgbClr val="FFE599"/>
                </a:solidFill>
                <a:latin typeface="Times New Roman"/>
                <a:ea typeface="Times New Roman"/>
                <a:cs typeface="Times New Roman"/>
                <a:sym typeface="Times New Roman"/>
              </a:rPr>
              <a:t> </a:t>
            </a:r>
            <a:r>
              <a:rPr lang="en-US" sz="3000" b="1">
                <a:latin typeface="Times New Roman"/>
                <a:ea typeface="Times New Roman"/>
                <a:cs typeface="Times New Roman"/>
                <a:sym typeface="Times New Roman"/>
              </a:rPr>
              <a:t>(Source of data)</a:t>
            </a:r>
            <a:endParaRPr sz="3000" b="1">
              <a:latin typeface="Times New Roman"/>
              <a:ea typeface="Times New Roman"/>
              <a:cs typeface="Times New Roman"/>
              <a:sym typeface="Times New Roman"/>
            </a:endParaRPr>
          </a:p>
          <a:p>
            <a:pPr marL="457200" lvl="0" indent="-419100" algn="l" rtl="0">
              <a:spcBef>
                <a:spcPts val="0"/>
              </a:spcBef>
              <a:spcAft>
                <a:spcPts val="0"/>
              </a:spcAft>
              <a:buSzPts val="3000"/>
              <a:buFont typeface="Times New Roman"/>
              <a:buAutoNum type="arabicPeriod"/>
            </a:pPr>
            <a:r>
              <a:rPr lang="en-US" sz="3000" b="1">
                <a:latin typeface="Times New Roman"/>
                <a:ea typeface="Times New Roman"/>
                <a:cs typeface="Times New Roman"/>
                <a:sym typeface="Times New Roman"/>
              </a:rPr>
              <a:t>MapReduce files from the course materials of BAN632 were referred.</a:t>
            </a:r>
            <a:endParaRPr sz="3000" b="1">
              <a:latin typeface="Times New Roman"/>
              <a:ea typeface="Times New Roman"/>
              <a:cs typeface="Times New Roman"/>
              <a:sym typeface="Times New Roman"/>
            </a:endParaRPr>
          </a:p>
          <a:p>
            <a:pPr marL="0" lvl="0" indent="0" algn="l" rtl="0">
              <a:spcBef>
                <a:spcPts val="0"/>
              </a:spcBef>
              <a:spcAft>
                <a:spcPts val="0"/>
              </a:spcAft>
              <a:buNone/>
            </a:pPr>
            <a:endParaRPr sz="3000" b="1">
              <a:latin typeface="Times New Roman"/>
              <a:ea typeface="Times New Roman"/>
              <a:cs typeface="Times New Roman"/>
              <a:sym typeface="Times New Roman"/>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68"/>
        <p:cNvGrpSpPr/>
        <p:nvPr/>
      </p:nvGrpSpPr>
      <p:grpSpPr>
        <a:xfrm>
          <a:off x="0" y="0"/>
          <a:ext cx="0" cy="0"/>
          <a:chOff x="0" y="0"/>
          <a:chExt cx="0" cy="0"/>
        </a:xfrm>
      </p:grpSpPr>
      <p:sp>
        <p:nvSpPr>
          <p:cNvPr id="69" name="Google Shape;69;g7a8dd49fe1_0_4"/>
          <p:cNvSpPr txBox="1"/>
          <p:nvPr/>
        </p:nvSpPr>
        <p:spPr>
          <a:xfrm>
            <a:off x="202975" y="2232175"/>
            <a:ext cx="11657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9600" b="1">
                <a:solidFill>
                  <a:schemeClr val="accent1"/>
                </a:solidFill>
                <a:latin typeface="Amatic SC"/>
                <a:ea typeface="Amatic SC"/>
                <a:cs typeface="Amatic SC"/>
                <a:sym typeface="Amatic SC"/>
              </a:rPr>
              <a:t>Objective</a:t>
            </a:r>
            <a:endParaRPr sz="9600" b="1">
              <a:latin typeface="Amatic SC"/>
              <a:ea typeface="Amatic SC"/>
              <a:cs typeface="Amatic SC"/>
              <a:sym typeface="Amatic S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232"/>
        <p:cNvGrpSpPr/>
        <p:nvPr/>
      </p:nvGrpSpPr>
      <p:grpSpPr>
        <a:xfrm>
          <a:off x="0" y="0"/>
          <a:ext cx="0" cy="0"/>
          <a:chOff x="0" y="0"/>
          <a:chExt cx="0" cy="0"/>
        </a:xfrm>
      </p:grpSpPr>
      <p:sp>
        <p:nvSpPr>
          <p:cNvPr id="233" name="Google Shape;233;g7a8a7cdbec_1_71"/>
          <p:cNvSpPr txBox="1"/>
          <p:nvPr/>
        </p:nvSpPr>
        <p:spPr>
          <a:xfrm>
            <a:off x="819950" y="1280700"/>
            <a:ext cx="9067200" cy="19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600" b="1">
                <a:latin typeface="Amatic SC"/>
                <a:ea typeface="Amatic SC"/>
                <a:cs typeface="Amatic SC"/>
                <a:sym typeface="Amatic SC"/>
              </a:rPr>
              <a:t>Thank You!</a:t>
            </a:r>
            <a:endParaRPr sz="9600" b="1">
              <a:latin typeface="Amatic SC"/>
              <a:ea typeface="Amatic SC"/>
              <a:cs typeface="Amatic SC"/>
              <a:sym typeface="Amatic SC"/>
            </a:endParaRPr>
          </a:p>
        </p:txBody>
      </p:sp>
      <p:sp>
        <p:nvSpPr>
          <p:cNvPr id="234" name="Google Shape;234;g7a8a7cdbec_1_71"/>
          <p:cNvSpPr txBox="1"/>
          <p:nvPr/>
        </p:nvSpPr>
        <p:spPr>
          <a:xfrm>
            <a:off x="7947650" y="4490900"/>
            <a:ext cx="5890500" cy="21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Amatic SC"/>
                <a:ea typeface="Amatic SC"/>
                <a:cs typeface="Amatic SC"/>
                <a:sym typeface="Amatic SC"/>
              </a:rPr>
              <a:t>Pooja Bhansali</a:t>
            </a:r>
            <a:endParaRPr sz="4000" b="1">
              <a:latin typeface="Amatic SC"/>
              <a:ea typeface="Amatic SC"/>
              <a:cs typeface="Amatic SC"/>
              <a:sym typeface="Amatic SC"/>
            </a:endParaRPr>
          </a:p>
          <a:p>
            <a:pPr marL="0" lvl="0" indent="0" algn="l" rtl="0">
              <a:spcBef>
                <a:spcPts val="0"/>
              </a:spcBef>
              <a:spcAft>
                <a:spcPts val="0"/>
              </a:spcAft>
              <a:buNone/>
            </a:pPr>
            <a:r>
              <a:rPr lang="en-US" sz="4000" b="1">
                <a:latin typeface="Amatic SC"/>
                <a:ea typeface="Amatic SC"/>
                <a:cs typeface="Amatic SC"/>
                <a:sym typeface="Amatic SC"/>
              </a:rPr>
              <a:t>Pradeep Kumar Gupta</a:t>
            </a:r>
            <a:endParaRPr sz="4000" b="1">
              <a:latin typeface="Amatic SC"/>
              <a:ea typeface="Amatic SC"/>
              <a:cs typeface="Amatic SC"/>
              <a:sym typeface="Amatic SC"/>
            </a:endParaRPr>
          </a:p>
          <a:p>
            <a:pPr marL="0" lvl="0" indent="0" algn="l" rtl="0">
              <a:spcBef>
                <a:spcPts val="0"/>
              </a:spcBef>
              <a:spcAft>
                <a:spcPts val="0"/>
              </a:spcAft>
              <a:buNone/>
            </a:pPr>
            <a:r>
              <a:rPr lang="en-US" sz="4000" b="1">
                <a:latin typeface="Amatic SC"/>
                <a:ea typeface="Amatic SC"/>
                <a:cs typeface="Amatic SC"/>
                <a:sym typeface="Amatic SC"/>
              </a:rPr>
              <a:t>Sanjith Ramesh </a:t>
            </a:r>
            <a:endParaRPr sz="4000" b="1">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g7a8a7cdbec_0_273"/>
          <p:cNvSpPr txBox="1">
            <a:spLocks noGrp="1"/>
          </p:cNvSpPr>
          <p:nvPr>
            <p:ph type="subTitle" idx="4294967295"/>
          </p:nvPr>
        </p:nvSpPr>
        <p:spPr>
          <a:xfrm>
            <a:off x="568100" y="573475"/>
            <a:ext cx="5983200" cy="5403000"/>
          </a:xfrm>
          <a:prstGeom prst="rect">
            <a:avLst/>
          </a:prstGeom>
        </p:spPr>
        <p:txBody>
          <a:bodyPr spcFirstLastPara="1" wrap="square" lIns="121900" tIns="121900" rIns="121900" bIns="121900" anchor="t" anchorCtr="0">
            <a:noAutofit/>
          </a:bodyPr>
          <a:lstStyle/>
          <a:p>
            <a:pPr marL="457200" lvl="0" indent="-381000" algn="l" rtl="0">
              <a:lnSpc>
                <a:spcPct val="115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To compare depreciation for cars from different manufacturers over years.</a:t>
            </a:r>
            <a:br>
              <a:rPr lang="en-US">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To arrive at a data driven decision on buying used cars at optimal price based on desired age of car &amp; budget. </a:t>
            </a:r>
            <a:br>
              <a:rPr lang="en-US">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To use appropriate technologies taught in this course esp. for big data e.g. MapReduce.</a:t>
            </a:r>
            <a:endParaRPr>
              <a:solidFill>
                <a:srgbClr val="000000"/>
              </a:solidFill>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a:solidFill>
                <a:srgbClr val="000000"/>
              </a:solidFill>
              <a:latin typeface="Amatic SC"/>
              <a:ea typeface="Amatic SC"/>
              <a:cs typeface="Amatic SC"/>
              <a:sym typeface="Amatic SC"/>
            </a:endParaRPr>
          </a:p>
          <a:p>
            <a:pPr marL="0" lvl="0" indent="0" algn="l" rtl="0">
              <a:spcBef>
                <a:spcPts val="2100"/>
              </a:spcBef>
              <a:spcAft>
                <a:spcPts val="2100"/>
              </a:spcAft>
              <a:buNone/>
            </a:pPr>
            <a:endParaRPr>
              <a:solidFill>
                <a:srgbClr val="000000"/>
              </a:solidFill>
              <a:latin typeface="Amatic SC"/>
              <a:ea typeface="Amatic SC"/>
              <a:cs typeface="Amatic SC"/>
              <a:sym typeface="Amatic SC"/>
            </a:endParaRPr>
          </a:p>
        </p:txBody>
      </p:sp>
      <p:pic>
        <p:nvPicPr>
          <p:cNvPr id="75" name="Google Shape;75;g7a8a7cdbec_0_273"/>
          <p:cNvPicPr preferRelativeResize="0"/>
          <p:nvPr/>
        </p:nvPicPr>
        <p:blipFill>
          <a:blip r:embed="rId3">
            <a:alphaModFix/>
          </a:blip>
          <a:stretch>
            <a:fillRect/>
          </a:stretch>
        </p:blipFill>
        <p:spPr>
          <a:xfrm>
            <a:off x="6867325" y="573475"/>
            <a:ext cx="4621075" cy="540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79"/>
        <p:cNvGrpSpPr/>
        <p:nvPr/>
      </p:nvGrpSpPr>
      <p:grpSpPr>
        <a:xfrm>
          <a:off x="0" y="0"/>
          <a:ext cx="0" cy="0"/>
          <a:chOff x="0" y="0"/>
          <a:chExt cx="0" cy="0"/>
        </a:xfrm>
      </p:grpSpPr>
      <p:sp>
        <p:nvSpPr>
          <p:cNvPr id="80" name="Google Shape;80;g7a8dd49fe1_0_9"/>
          <p:cNvSpPr txBox="1"/>
          <p:nvPr/>
        </p:nvSpPr>
        <p:spPr>
          <a:xfrm>
            <a:off x="1091825" y="0"/>
            <a:ext cx="9195600" cy="68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9600" b="1">
                <a:solidFill>
                  <a:schemeClr val="accent1"/>
                </a:solidFill>
                <a:latin typeface="Amatic SC"/>
                <a:ea typeface="Amatic SC"/>
                <a:cs typeface="Amatic SC"/>
                <a:sym typeface="Amatic SC"/>
              </a:rPr>
              <a:t>Web-Scraping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g7a8a7cdbec_0_285"/>
          <p:cNvPicPr preferRelativeResize="0"/>
          <p:nvPr/>
        </p:nvPicPr>
        <p:blipFill>
          <a:blip r:embed="rId3">
            <a:alphaModFix/>
          </a:blip>
          <a:stretch>
            <a:fillRect/>
          </a:stretch>
        </p:blipFill>
        <p:spPr>
          <a:xfrm>
            <a:off x="101275" y="86800"/>
            <a:ext cx="12023200" cy="6771200"/>
          </a:xfrm>
          <a:prstGeom prst="rect">
            <a:avLst/>
          </a:prstGeom>
          <a:noFill/>
          <a:ln>
            <a:noFill/>
          </a:ln>
        </p:spPr>
      </p:pic>
      <p:sp>
        <p:nvSpPr>
          <p:cNvPr id="86" name="Google Shape;86;g7a8a7cdbec_0_285"/>
          <p:cNvSpPr txBox="1"/>
          <p:nvPr/>
        </p:nvSpPr>
        <p:spPr>
          <a:xfrm>
            <a:off x="0" y="0"/>
            <a:ext cx="11645400" cy="10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000" b="1">
              <a:latin typeface="Amatic SC"/>
              <a:ea typeface="Amatic SC"/>
              <a:cs typeface="Amatic SC"/>
              <a:sym typeface="Amatic S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
        <p:cNvGrpSpPr/>
        <p:nvPr/>
      </p:nvGrpSpPr>
      <p:grpSpPr>
        <a:xfrm>
          <a:off x="0" y="0"/>
          <a:ext cx="0" cy="0"/>
          <a:chOff x="0" y="0"/>
          <a:chExt cx="0" cy="0"/>
        </a:xfrm>
      </p:grpSpPr>
      <p:sp>
        <p:nvSpPr>
          <p:cNvPr id="91" name="Google Shape;91;g7a8a7cdbec_0_626"/>
          <p:cNvSpPr txBox="1"/>
          <p:nvPr/>
        </p:nvSpPr>
        <p:spPr>
          <a:xfrm>
            <a:off x="143650" y="795550"/>
            <a:ext cx="6543000" cy="54078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Obtained approximately 2000 rows of data.</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Removed special characters, outliers and NULL values.</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Extracted year and manufacturer name.</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Dropped duplicate records</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Changed price and year to integer type </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Shortlisted records with price between $1000 and $150,000, and year &gt; 1900 </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Age as a calculated field from Make Year</a:t>
            </a:r>
            <a:endParaRPr sz="2400">
              <a:latin typeface="Times New Roman"/>
              <a:ea typeface="Times New Roman"/>
              <a:cs typeface="Times New Roman"/>
              <a:sym typeface="Times New Roman"/>
            </a:endParaRPr>
          </a:p>
        </p:txBody>
      </p:sp>
      <p:sp>
        <p:nvSpPr>
          <p:cNvPr id="92" name="Google Shape;92;g7a8a7cdbec_0_626"/>
          <p:cNvSpPr txBox="1"/>
          <p:nvPr/>
        </p:nvSpPr>
        <p:spPr>
          <a:xfrm>
            <a:off x="304150" y="152400"/>
            <a:ext cx="7616700" cy="8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5000" b="1">
                <a:latin typeface="Amatic SC"/>
                <a:ea typeface="Amatic SC"/>
                <a:cs typeface="Amatic SC"/>
                <a:sym typeface="Amatic SC"/>
              </a:rPr>
              <a:t>RAW DATA</a:t>
            </a:r>
            <a:endParaRPr sz="5000" b="1">
              <a:latin typeface="Amatic SC"/>
              <a:ea typeface="Amatic SC"/>
              <a:cs typeface="Amatic SC"/>
              <a:sym typeface="Amatic SC"/>
            </a:endParaRPr>
          </a:p>
        </p:txBody>
      </p:sp>
      <p:pic>
        <p:nvPicPr>
          <p:cNvPr id="93" name="Google Shape;93;g7a8a7cdbec_0_626"/>
          <p:cNvPicPr preferRelativeResize="0"/>
          <p:nvPr/>
        </p:nvPicPr>
        <p:blipFill>
          <a:blip r:embed="rId3">
            <a:alphaModFix/>
          </a:blip>
          <a:stretch>
            <a:fillRect/>
          </a:stretch>
        </p:blipFill>
        <p:spPr>
          <a:xfrm>
            <a:off x="6686650" y="152400"/>
            <a:ext cx="6161250" cy="3055475"/>
          </a:xfrm>
          <a:prstGeom prst="rect">
            <a:avLst/>
          </a:prstGeom>
          <a:noFill/>
          <a:ln>
            <a:noFill/>
          </a:ln>
        </p:spPr>
      </p:pic>
      <p:pic>
        <p:nvPicPr>
          <p:cNvPr id="94" name="Google Shape;94;g7a8a7cdbec_0_626"/>
          <p:cNvPicPr preferRelativeResize="0"/>
          <p:nvPr/>
        </p:nvPicPr>
        <p:blipFill>
          <a:blip r:embed="rId4">
            <a:alphaModFix/>
          </a:blip>
          <a:stretch>
            <a:fillRect/>
          </a:stretch>
        </p:blipFill>
        <p:spPr>
          <a:xfrm>
            <a:off x="6792075" y="3207875"/>
            <a:ext cx="5394424" cy="3554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98"/>
        <p:cNvGrpSpPr/>
        <p:nvPr/>
      </p:nvGrpSpPr>
      <p:grpSpPr>
        <a:xfrm>
          <a:off x="0" y="0"/>
          <a:ext cx="0" cy="0"/>
          <a:chOff x="0" y="0"/>
          <a:chExt cx="0" cy="0"/>
        </a:xfrm>
      </p:grpSpPr>
      <p:sp>
        <p:nvSpPr>
          <p:cNvPr id="99" name="Google Shape;99;g7a8a7cdbec_2_237"/>
          <p:cNvSpPr txBox="1"/>
          <p:nvPr/>
        </p:nvSpPr>
        <p:spPr>
          <a:xfrm>
            <a:off x="1091825" y="0"/>
            <a:ext cx="9195600" cy="68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9600" b="1">
                <a:solidFill>
                  <a:schemeClr val="accent1"/>
                </a:solidFill>
                <a:latin typeface="Amatic SC"/>
                <a:ea typeface="Amatic SC"/>
                <a:cs typeface="Amatic SC"/>
                <a:sym typeface="Amatic SC"/>
              </a:rPr>
              <a:t>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Google Shape;104;g7a8a7cdbec_2_12"/>
          <p:cNvSpPr txBox="1">
            <a:spLocks noGrp="1"/>
          </p:cNvSpPr>
          <p:nvPr>
            <p:ph type="ctrTitle" idx="4294967295"/>
          </p:nvPr>
        </p:nvSpPr>
        <p:spPr>
          <a:xfrm>
            <a:off x="241125" y="0"/>
            <a:ext cx="11486700" cy="82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000">
                <a:solidFill>
                  <a:srgbClr val="000000"/>
                </a:solidFill>
              </a:rPr>
              <a:t>Top 10 Manufacturers by Mean Age of Cars </a:t>
            </a:r>
            <a:endParaRPr sz="4000">
              <a:solidFill>
                <a:srgbClr val="000000"/>
              </a:solidFill>
            </a:endParaRPr>
          </a:p>
        </p:txBody>
      </p:sp>
      <p:pic>
        <p:nvPicPr>
          <p:cNvPr id="105" name="Google Shape;105;g7a8a7cdbec_2_12"/>
          <p:cNvPicPr preferRelativeResize="0"/>
          <p:nvPr/>
        </p:nvPicPr>
        <p:blipFill>
          <a:blip r:embed="rId3">
            <a:alphaModFix/>
          </a:blip>
          <a:stretch>
            <a:fillRect/>
          </a:stretch>
        </p:blipFill>
        <p:spPr>
          <a:xfrm>
            <a:off x="152400" y="671100"/>
            <a:ext cx="11575425" cy="5526701"/>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2080</Words>
  <Application>Microsoft Macintosh PowerPoint</Application>
  <PresentationFormat>Widescreen</PresentationFormat>
  <Paragraphs>226</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Times New Roman</vt:lpstr>
      <vt:lpstr>Amatic SC</vt:lpstr>
      <vt:lpstr>Source Code Pro</vt:lpstr>
      <vt:lpstr>Arial</vt:lpstr>
      <vt:lpstr>Nunito</vt:lpstr>
      <vt:lpstr>Beach Day</vt:lpstr>
      <vt:lpstr>PowerPoint Presentation</vt:lpstr>
      <vt:lpstr>AGENDA  Objective Web-Scraping Mapper Reducer Analysis Conclusion Suggestions &amp; Recommendation Future Work</vt:lpstr>
      <vt:lpstr>PowerPoint Presentation</vt:lpstr>
      <vt:lpstr>PowerPoint Presentation</vt:lpstr>
      <vt:lpstr>PowerPoint Presentation</vt:lpstr>
      <vt:lpstr>PowerPoint Presentation</vt:lpstr>
      <vt:lpstr>PowerPoint Presentation</vt:lpstr>
      <vt:lpstr>PowerPoint Presentation</vt:lpstr>
      <vt:lpstr>Top 10 Manufacturers by Mean Age of Cars </vt:lpstr>
      <vt:lpstr>PowerPoint Presentation</vt:lpstr>
      <vt:lpstr>Manufacturer Market Share</vt:lpstr>
      <vt:lpstr>Prices of different manufacturers for each year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Bhansali</dc:creator>
  <cp:lastModifiedBy>Pooja Bhansali</cp:lastModifiedBy>
  <cp:revision>1</cp:revision>
  <dcterms:created xsi:type="dcterms:W3CDTF">2019-12-02T03:09:10Z</dcterms:created>
  <dcterms:modified xsi:type="dcterms:W3CDTF">2019-12-07T22:54:33Z</dcterms:modified>
</cp:coreProperties>
</file>