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Karla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8209DBD-9889-4E65-9632-E1EEAA1C2624}">
  <a:tblStyle styleId="{F8209DBD-9889-4E65-9632-E1EEAA1C262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Karla-bold.fntdata"/><Relationship Id="rId14" Type="http://schemas.openxmlformats.org/officeDocument/2006/relationships/slide" Target="slides/slide9.xml"/><Relationship Id="rId36" Type="http://schemas.openxmlformats.org/officeDocument/2006/relationships/font" Target="fonts/Karla-regular.fntdata"/><Relationship Id="rId17" Type="http://schemas.openxmlformats.org/officeDocument/2006/relationships/slide" Target="slides/slide12.xml"/><Relationship Id="rId39" Type="http://schemas.openxmlformats.org/officeDocument/2006/relationships/font" Target="fonts/Karla-boldItalic.fntdata"/><Relationship Id="rId16" Type="http://schemas.openxmlformats.org/officeDocument/2006/relationships/slide" Target="slides/slide11.xml"/><Relationship Id="rId38" Type="http://schemas.openxmlformats.org/officeDocument/2006/relationships/font" Target="fonts/Karl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71f3b2bbb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71f3b2bb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1f3b2bbb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1f3b2bb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1f3b2bbb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1f3b2b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1f3b2bbb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1f3b2b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1f3b2bbb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71f3b2bb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72e16054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72e1605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72e16054e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72e1605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72e16054e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72e16054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72e16054e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72e16054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72e16054e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72e1605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71f3b2bbb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71f3b2bb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71f3b2bbb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71f3b2b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71f3b2bbb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71f3b2bb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71f3b2bbb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71f3b2bb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71f3b2bbb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71f3b2bb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72a832ec4_2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72a832ec4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72e16054e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72e16054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71f3b2bbb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71f3b2bb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9d3ccc16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9d3ccc1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1f3b2bbb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1f3b2b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72e16054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72e1605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1f3b2bbb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1f3b2bb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4C5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ABE33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1580113"/>
            <a:ext cx="9144000" cy="3341668"/>
          </a:xfrm>
          <a:custGeom>
            <a:rect b="b" l="l" r="r" t="t"/>
            <a:pathLst>
              <a:path extrusionOk="0" h="110982" w="36576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5900" y="410541"/>
            <a:ext cx="9144152" cy="4453148"/>
          </a:xfrm>
          <a:custGeom>
            <a:rect b="b" l="l" r="r" t="t"/>
            <a:pathLst>
              <a:path extrusionOk="0" h="147896" w="365036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54" name="Google Shape;54;p7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Google Shape;57;p7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Google Shape;58;p7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Google Shape;59;p7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Google Shape;60;p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7" name="Google Shape;77;p9"/>
          <p:cNvSpPr/>
          <p:nvPr/>
        </p:nvSpPr>
        <p:spPr>
          <a:xfrm>
            <a:off x="-6025" y="2"/>
            <a:ext cx="4445394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9" name="Google Shape;79;p9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0" name="Google Shape;80;p9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1" name="Google Shape;81;p9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BAN 610</a:t>
            </a:r>
            <a:endParaRPr sz="2400"/>
          </a:p>
        </p:txBody>
      </p:sp>
      <p:sp>
        <p:nvSpPr>
          <p:cNvPr id="97" name="Google Shape;97;p11"/>
          <p:cNvSpPr txBox="1"/>
          <p:nvPr>
            <p:ph type="ctrTitle"/>
          </p:nvPr>
        </p:nvSpPr>
        <p:spPr>
          <a:xfrm>
            <a:off x="43525" y="4188825"/>
            <a:ext cx="1675500" cy="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Chanyuan Wen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Munahil Murrieum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Pooja Bhansali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Travis Alderman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NF</a:t>
            </a:r>
            <a:endParaRPr/>
          </a:p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25" y="1430400"/>
            <a:ext cx="7976742" cy="31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ctrTitle"/>
          </p:nvPr>
        </p:nvSpPr>
        <p:spPr>
          <a:xfrm>
            <a:off x="1815525" y="1273625"/>
            <a:ext cx="5513100" cy="17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BE33F"/>
                </a:solidFill>
              </a:rPr>
              <a:t>4</a:t>
            </a:r>
            <a:r>
              <a:rPr lang="en">
                <a:solidFill>
                  <a:srgbClr val="ABE33F"/>
                </a:solidFill>
              </a:rPr>
              <a:t>.</a:t>
            </a:r>
            <a:endParaRPr>
              <a:solidFill>
                <a:srgbClr val="ABE3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35" y="1423375"/>
            <a:ext cx="63341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BE33F"/>
                </a:solidFill>
              </a:rPr>
              <a:t>5</a:t>
            </a:r>
            <a:r>
              <a:rPr lang="en">
                <a:solidFill>
                  <a:srgbClr val="ABE33F"/>
                </a:solidFill>
              </a:rPr>
              <a:t>.</a:t>
            </a:r>
            <a:endParaRPr>
              <a:solidFill>
                <a:srgbClr val="ABE3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DIAGRAM</a:t>
            </a:r>
            <a:endParaRPr/>
          </a:p>
        </p:txBody>
      </p:sp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744125" y="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63" y="1123800"/>
            <a:ext cx="8038686" cy="35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BE33F"/>
                </a:solidFill>
              </a:rPr>
              <a:t>6</a:t>
            </a:r>
            <a:r>
              <a:rPr lang="en">
                <a:solidFill>
                  <a:srgbClr val="ABE33F"/>
                </a:solidFill>
              </a:rPr>
              <a:t>.</a:t>
            </a:r>
            <a:endParaRPr>
              <a:solidFill>
                <a:srgbClr val="ABE3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TABLES</a:t>
            </a:r>
            <a:endParaRPr/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Taken Table</a:t>
            </a:r>
            <a:endParaRPr/>
          </a:p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2" name="Google Shape;202;p26"/>
          <p:cNvGraphicFramePr/>
          <p:nvPr/>
        </p:nvGraphicFramePr>
        <p:xfrm>
          <a:off x="2505800" y="125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{F8209DBD-9889-4E65-9632-E1EEAA1C2624}</a:tableStyleId>
              </a:tblPr>
              <a:tblGrid>
                <a:gridCol w="835950"/>
                <a:gridCol w="835950"/>
              </a:tblGrid>
              <a:tr h="1905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COURSETAKEN</a:t>
                      </a:r>
                      <a:endParaRPr b="1" sz="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 ID</a:t>
                      </a:r>
                      <a:endParaRPr b="1" sz="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 #</a:t>
                      </a:r>
                      <a:endParaRPr b="1" sz="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XZ2433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601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XZ2433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602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XZ2433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610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XZ2433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612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XZ2433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630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XZ2433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ECON 610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3" name="Google Shape;203;p26"/>
          <p:cNvGraphicFramePr/>
          <p:nvPr/>
        </p:nvGraphicFramePr>
        <p:xfrm>
          <a:off x="4517225" y="125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{F8209DBD-9889-4E65-9632-E1EEAA1C2624}</a:tableStyleId>
              </a:tblPr>
              <a:tblGrid>
                <a:gridCol w="835950"/>
                <a:gridCol w="835950"/>
              </a:tblGrid>
              <a:tr h="1905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COURSETAKEN</a:t>
                      </a:r>
                      <a:endParaRPr b="1" sz="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 ID</a:t>
                      </a:r>
                      <a:endParaRPr b="1" sz="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 #</a:t>
                      </a:r>
                      <a:endParaRPr b="1" sz="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ZW7657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601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ZW7657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602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ZW7657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610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ZW7657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620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4" name="Google Shape;204;p26"/>
          <p:cNvGraphicFramePr/>
          <p:nvPr/>
        </p:nvGraphicFramePr>
        <p:xfrm>
          <a:off x="6496650" y="125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{F8209DBD-9889-4E65-9632-E1EEAA1C2624}</a:tableStyleId>
              </a:tblPr>
              <a:tblGrid>
                <a:gridCol w="880350"/>
                <a:gridCol w="880350"/>
              </a:tblGrid>
              <a:tr h="1905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COURSETAKEN</a:t>
                      </a:r>
                      <a:endParaRPr b="1" sz="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 ID</a:t>
                      </a:r>
                      <a:endParaRPr b="1" sz="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 #</a:t>
                      </a:r>
                      <a:endParaRPr b="1" sz="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SP6566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601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SP6566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602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SP6566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612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SP6566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610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SP6566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620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SP6566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630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SP6566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632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Google Shape;205;p26"/>
          <p:cNvGraphicFramePr/>
          <p:nvPr/>
        </p:nvGraphicFramePr>
        <p:xfrm>
          <a:off x="575825" y="125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{F8209DBD-9889-4E65-9632-E1EEAA1C2624}</a:tableStyleId>
              </a:tblPr>
              <a:tblGrid>
                <a:gridCol w="795225"/>
                <a:gridCol w="795225"/>
              </a:tblGrid>
              <a:tr h="1905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COURSETAKEN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 ID</a:t>
                      </a:r>
                      <a:endParaRPr b="1" sz="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 #</a:t>
                      </a:r>
                      <a:endParaRPr b="1" sz="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GS6262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601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GS6262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602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GS6262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610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GS6262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612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GS6262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620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and Instructor </a:t>
            </a:r>
            <a:r>
              <a:rPr lang="en"/>
              <a:t>Tables</a:t>
            </a:r>
            <a:endParaRPr/>
          </a:p>
        </p:txBody>
      </p:sp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2" name="Google Shape;212;p27"/>
          <p:cNvGraphicFramePr/>
          <p:nvPr/>
        </p:nvGraphicFramePr>
        <p:xfrm>
          <a:off x="886638" y="149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{F8209DBD-9889-4E65-9632-E1EEAA1C2624}</a:tableStyleId>
              </a:tblPr>
              <a:tblGrid>
                <a:gridCol w="762000"/>
                <a:gridCol w="1362075"/>
                <a:gridCol w="704850"/>
                <a:gridCol w="1428750"/>
              </a:tblGrid>
              <a:tr h="1905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 ID</a:t>
                      </a:r>
                      <a:endParaRPr b="1" sz="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 Name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Major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GraduationSemester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GS6262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Pooja Bhansali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MSBA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 2020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XZ2433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Chanyuan Wen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MSBA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 2020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ZW7657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Travis Alderman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MSBA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 2020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SP6566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Munahil Murrieum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MSBA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Fall 2019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3" name="Google Shape;213;p27"/>
          <p:cNvGraphicFramePr/>
          <p:nvPr/>
        </p:nvGraphicFramePr>
        <p:xfrm>
          <a:off x="5933250" y="149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{F8209DBD-9889-4E65-9632-E1EEAA1C2624}</a:tableStyleId>
              </a:tblPr>
              <a:tblGrid>
                <a:gridCol w="1150475"/>
                <a:gridCol w="1173625"/>
              </a:tblGrid>
              <a:tr h="1905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INSTRUCTOR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InstructorName</a:t>
                      </a:r>
                      <a:endParaRPr b="1" sz="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InstructorOffice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Jiming Wu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VBT 355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Chongqi Wu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VBT 406-B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Jyotishka Ray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VBT 342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Lan Wang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000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VBT 345</a:t>
                      </a:r>
                      <a:endParaRPr sz="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Zinovy Radovilsky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VBT 421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Ryan Lampe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VBT 324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Table</a:t>
            </a:r>
            <a:endParaRPr/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0" name="Google Shape;220;p28"/>
          <p:cNvGraphicFramePr/>
          <p:nvPr/>
        </p:nvGraphicFramePr>
        <p:xfrm>
          <a:off x="1566863" y="135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{F8209DBD-9889-4E65-9632-E1EEAA1C2624}</a:tableStyleId>
              </a:tblPr>
              <a:tblGrid>
                <a:gridCol w="742950"/>
                <a:gridCol w="2381250"/>
                <a:gridCol w="752475"/>
                <a:gridCol w="942975"/>
                <a:gridCol w="1190625"/>
              </a:tblGrid>
              <a:tr h="19050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Course#</a:t>
                      </a:r>
                      <a:endParaRPr b="1" sz="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CourseName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CreditHours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InstructorName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CourseClassroom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601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 Fundament for Analytics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Jiming Wu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VBT 222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602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Quantitative Fundaments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Chongqi Wu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Online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610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Mgmt &amp; Applications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Jyotishka Ray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MH 2038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612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Analytics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Lan Wang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 N119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620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Mining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Zinovy Radovilsky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VBT 219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630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Optimization Methods for Analytics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Chongqi Wu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VBT 137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ECON 610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Advanced Econometrics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Ryan Lampe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 N110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632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Big Data Technology and Applications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Jiming Wu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VBT 219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Books Table</a:t>
            </a:r>
            <a:endParaRPr/>
          </a:p>
        </p:txBody>
      </p:sp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7" name="Google Shape;227;p29"/>
          <p:cNvGraphicFramePr/>
          <p:nvPr/>
        </p:nvGraphicFramePr>
        <p:xfrm>
          <a:off x="1219200" y="108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{F8209DBD-9889-4E65-9632-E1EEAA1C2624}</a:tableStyleId>
              </a:tblPr>
              <a:tblGrid>
                <a:gridCol w="2943225"/>
                <a:gridCol w="2809875"/>
                <a:gridCol w="952500"/>
              </a:tblGrid>
              <a:tr h="190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COURSE_BOOKS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CourseBook</a:t>
                      </a:r>
                      <a:endParaRPr b="1" sz="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CourseBookPublisher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Course#</a:t>
                      </a:r>
                      <a:endParaRPr b="1" sz="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 for Everybody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CreateSpace Independent Publishing Platform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601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 for Beignners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McGraw-Hill Education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601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Statistics for Business and Economics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Cengage Learning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602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Modern Database Management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Pearson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610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 for Data Analysis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Reilly Media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612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Science from Scratch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Reilly Media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612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Mining for Business Analytics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Wiley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620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Practical Management Science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Cengage Learning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630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Introductory Econometrics A Modern Approach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Cengage Learning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ECON 610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Hadoop: The Definitive Guide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Reilly Media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 632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Project</a:t>
            </a:r>
            <a:endParaRPr/>
          </a:p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886650" y="1556150"/>
            <a:ext cx="32205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Collect raw data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Generate business rule to govern the database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Fu</a:t>
            </a:r>
            <a:r>
              <a:rPr lang="en" sz="1200"/>
              <a:t>nctional D</a:t>
            </a:r>
            <a:r>
              <a:rPr lang="en" sz="1200"/>
              <a:t>ependencies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2NF to 3NF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Visually design a database (ERD).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Database Diagram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Tables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Database Queries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600" y="1552163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BE33F"/>
                </a:solidFill>
              </a:rPr>
              <a:t>7</a:t>
            </a:r>
            <a:r>
              <a:rPr lang="en">
                <a:solidFill>
                  <a:srgbClr val="ABE33F"/>
                </a:solidFill>
              </a:rPr>
              <a:t>.</a:t>
            </a:r>
            <a:endParaRPr>
              <a:solidFill>
                <a:srgbClr val="ABE3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QUERIES</a:t>
            </a:r>
            <a:endParaRPr/>
          </a:p>
        </p:txBody>
      </p:sp>
      <p:sp>
        <p:nvSpPr>
          <p:cNvPr id="233" name="Google Shape;233;p3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886650" y="398400"/>
            <a:ext cx="8454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 the number of students who are graduating in the same semester.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25" y="1255800"/>
            <a:ext cx="7268933" cy="38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886650" y="3336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2:</a:t>
            </a:r>
            <a:r>
              <a:rPr b="0"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the students name and major who have taken BAN 610.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276" y="1317525"/>
            <a:ext cx="8297300" cy="32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1595025" y="0"/>
            <a:ext cx="7379100" cy="13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3:</a:t>
            </a:r>
            <a:r>
              <a:rPr lang="en" sz="1800"/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the NetID and student name of the students who have taken more than 8 courses in year 2018 (adjust the number of courses taken so that the query returns at least one result).</a:t>
            </a:r>
            <a:endParaRPr sz="1800"/>
          </a:p>
        </p:txBody>
      </p:sp>
      <p:sp>
        <p:nvSpPr>
          <p:cNvPr id="253" name="Google Shape;253;p3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50" y="1255800"/>
            <a:ext cx="6872150" cy="35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1068025" y="1911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4: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the NetID and the total credit hours taken by each student in 2018.</a:t>
            </a:r>
            <a:endParaRPr sz="1800"/>
          </a:p>
        </p:txBody>
      </p:sp>
      <p:sp>
        <p:nvSpPr>
          <p:cNvPr id="260" name="Google Shape;260;p3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6" y="1403813"/>
            <a:ext cx="9144000" cy="3198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1003250" y="217025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5: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the instructors name and the number of course books prescribed by each instructor.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097" y="1718375"/>
            <a:ext cx="51530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YOU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" name="Google Shape;274;p3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BE33F"/>
                </a:solidFill>
              </a:rPr>
              <a:t>1.</a:t>
            </a:r>
            <a:endParaRPr>
              <a:solidFill>
                <a:srgbClr val="ABE3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</a:t>
            </a:r>
            <a:endParaRPr/>
          </a:p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the Business</a:t>
            </a:r>
            <a:endParaRPr/>
          </a:p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4"/>
          <p:cNvSpPr txBox="1"/>
          <p:nvPr>
            <p:ph idx="4294967295" type="body"/>
          </p:nvPr>
        </p:nvSpPr>
        <p:spPr>
          <a:xfrm>
            <a:off x="886650" y="1556150"/>
            <a:ext cx="31509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Ea</a:t>
            </a:r>
            <a:r>
              <a:rPr lang="en" sz="1200"/>
              <a:t>ch student must have one and only one unique NetID.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Each student must have one and only one major,</a:t>
            </a:r>
            <a:r>
              <a:rPr lang="en" sz="1200"/>
              <a:t> each major must have at least one student.(MO-MM)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Each student graduates in one and only one semester of a year.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Each student must take at least one course.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Each course number corresponds to one and only one course.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9" name="Google Shape;119;p14"/>
          <p:cNvSpPr txBox="1"/>
          <p:nvPr>
            <p:ph idx="4294967295" type="body"/>
          </p:nvPr>
        </p:nvSpPr>
        <p:spPr>
          <a:xfrm>
            <a:off x="4243071" y="1556150"/>
            <a:ext cx="35097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AutoNum type="arabicPeriod" startAt="6"/>
            </a:pPr>
            <a:r>
              <a:rPr lang="en" sz="1200"/>
              <a:t>Each course must have one and only one value for course hours.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 startAt="6"/>
            </a:pPr>
            <a:r>
              <a:rPr lang="en" sz="1200"/>
              <a:t>Each course can only take place in one and only one classroom, </a:t>
            </a:r>
            <a:r>
              <a:rPr b="1" lang="en" sz="1100">
                <a:solidFill>
                  <a:srgbClr val="134F5C"/>
                </a:solidFill>
                <a:highlight>
                  <a:srgbClr val="FFFFFF"/>
                </a:highlight>
              </a:rPr>
              <a:t>each classroom has one and only one course.</a:t>
            </a:r>
            <a:r>
              <a:rPr lang="en" sz="1100">
                <a:solidFill>
                  <a:srgbClr val="134F5C"/>
                </a:solidFill>
                <a:highlight>
                  <a:srgbClr val="FFFFFF"/>
                </a:highlight>
              </a:rPr>
              <a:t>(MO-MO)</a:t>
            </a:r>
            <a:endParaRPr sz="1100">
              <a:solidFill>
                <a:srgbClr val="134F5C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1100"/>
              <a:buFont typeface="Arial"/>
              <a:buAutoNum type="arabicPeriod" startAt="6"/>
            </a:pPr>
            <a:r>
              <a:rPr lang="en" sz="1200"/>
              <a:t>Each course must have at least one textbook and can have multiple textbooks.</a:t>
            </a:r>
            <a:endParaRPr sz="1100">
              <a:solidFill>
                <a:srgbClr val="134F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 startAt="6"/>
            </a:pPr>
            <a:r>
              <a:rPr lang="en" sz="1200"/>
              <a:t>Each textbook must be published by one and only one publisher</a:t>
            </a:r>
            <a:r>
              <a:rPr lang="en" sz="1200"/>
              <a:t>, a publisher can publish multiple textbooks</a:t>
            </a:r>
            <a:endParaRPr sz="1200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 startAt="6"/>
            </a:pPr>
            <a:r>
              <a:rPr lang="en" sz="1200"/>
              <a:t>Each course is taught by one and only one instructor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 startAt="6"/>
            </a:pPr>
            <a:r>
              <a:rPr lang="en" sz="1200"/>
              <a:t>Each instructor must have one and only one office.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BE33F"/>
                </a:solidFill>
              </a:rPr>
              <a:t>2</a:t>
            </a:r>
            <a:r>
              <a:rPr lang="en">
                <a:solidFill>
                  <a:srgbClr val="ABE33F"/>
                </a:solidFill>
              </a:rPr>
              <a:t>.</a:t>
            </a:r>
            <a:endParaRPr>
              <a:solidFill>
                <a:srgbClr val="ABE3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DEPENDENCIES</a:t>
            </a:r>
            <a:endParaRPr/>
          </a:p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63" y="891000"/>
            <a:ext cx="8570877" cy="4062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4186975" y="281125"/>
            <a:ext cx="5389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Raw Data Collected</a:t>
            </a:r>
            <a:endParaRPr b="1"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1NF</a:t>
            </a:r>
            <a:endParaRPr/>
          </a:p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1100"/>
            <a:ext cx="8839201" cy="126383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786500" y="1472100"/>
            <a:ext cx="26397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Partial Dependencies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2440100" y="2944925"/>
            <a:ext cx="34194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Partial Dependencies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4611325" y="1517900"/>
            <a:ext cx="2376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Transitive Dependencies</a:t>
            </a:r>
            <a:endParaRPr sz="12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7090550" y="1483425"/>
            <a:ext cx="19410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Transitive Dependencies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BE33F"/>
                </a:solidFill>
              </a:rPr>
              <a:t>3</a:t>
            </a:r>
            <a:r>
              <a:rPr lang="en">
                <a:solidFill>
                  <a:srgbClr val="ABE33F"/>
                </a:solidFill>
              </a:rPr>
              <a:t>.</a:t>
            </a:r>
            <a:endParaRPr>
              <a:solidFill>
                <a:srgbClr val="ABE3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2NF</a:t>
            </a:r>
            <a:r>
              <a:rPr lang="en"/>
              <a:t> TO 3NF</a:t>
            </a:r>
            <a:endParaRPr/>
          </a:p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NF</a:t>
            </a:r>
            <a:endParaRPr/>
          </a:p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0800"/>
            <a:ext cx="8839198" cy="3089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