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256" r:id="rId2"/>
    <p:sldId id="258" r:id="rId3"/>
    <p:sldId id="259" r:id="rId4"/>
    <p:sldId id="260" r:id="rId5"/>
    <p:sldId id="261" r:id="rId6"/>
    <p:sldId id="262" r:id="rId7"/>
    <p:sldId id="263" r:id="rId8"/>
    <p:sldId id="271" r:id="rId9"/>
    <p:sldId id="273" r:id="rId10"/>
    <p:sldId id="265" r:id="rId11"/>
    <p:sldId id="272" r:id="rId12"/>
    <p:sldId id="266" r:id="rId13"/>
    <p:sldId id="267" r:id="rId14"/>
    <p:sldId id="268" r:id="rId15"/>
    <p:sldId id="269" r:id="rId16"/>
    <p:sldId id="270" r:id="rId17"/>
    <p:sldId id="275"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DFAC190-9604-4E44-BBCB-D5D4C38C9A94}">
          <p14:sldIdLst>
            <p14:sldId id="256"/>
            <p14:sldId id="258"/>
            <p14:sldId id="259"/>
          </p14:sldIdLst>
        </p14:section>
        <p14:section name="Untitled Section" id="{0BD5FC8C-589E-4EC7-9CC8-E3DA5D945F61}">
          <p14:sldIdLst>
            <p14:sldId id="260"/>
            <p14:sldId id="261"/>
            <p14:sldId id="262"/>
            <p14:sldId id="263"/>
            <p14:sldId id="271"/>
            <p14:sldId id="273"/>
            <p14:sldId id="265"/>
            <p14:sldId id="272"/>
            <p14:sldId id="266"/>
            <p14:sldId id="267"/>
            <p14:sldId id="268"/>
            <p14:sldId id="269"/>
            <p14:sldId id="270"/>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6" d="100"/>
          <a:sy n="76"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1B41C-1D03-42A0-9A89-2E4B70D36968}" type="datetimeFigureOut">
              <a:rPr lang="en-US" smtClean="0"/>
              <a:pPr/>
              <a:t>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46D10-AD82-4640-B122-20EAB2F15DD1}" type="slidenum">
              <a:rPr lang="en-US" smtClean="0"/>
              <a:pPr/>
              <a:t>‹#›</a:t>
            </a:fld>
            <a:endParaRPr lang="en-US"/>
          </a:p>
        </p:txBody>
      </p:sp>
    </p:spTree>
    <p:extLst>
      <p:ext uri="{BB962C8B-B14F-4D97-AF65-F5344CB8AC3E}">
        <p14:creationId xmlns:p14="http://schemas.microsoft.com/office/powerpoint/2010/main" xmlns="" val="368422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46D10-AD82-4640-B122-20EAB2F15DD1}" type="slidenum">
              <a:rPr lang="en-US" smtClean="0"/>
              <a:pPr/>
              <a:t>6</a:t>
            </a:fld>
            <a:endParaRPr lang="en-US"/>
          </a:p>
        </p:txBody>
      </p:sp>
    </p:spTree>
    <p:extLst>
      <p:ext uri="{BB962C8B-B14F-4D97-AF65-F5344CB8AC3E}">
        <p14:creationId xmlns:p14="http://schemas.microsoft.com/office/powerpoint/2010/main" xmlns="" val="3646430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46D10-AD82-4640-B122-20EAB2F15DD1}" type="slidenum">
              <a:rPr lang="en-US" smtClean="0"/>
              <a:pPr/>
              <a:t>9</a:t>
            </a:fld>
            <a:endParaRPr lang="en-US"/>
          </a:p>
        </p:txBody>
      </p:sp>
    </p:spTree>
    <p:extLst>
      <p:ext uri="{BB962C8B-B14F-4D97-AF65-F5344CB8AC3E}">
        <p14:creationId xmlns:p14="http://schemas.microsoft.com/office/powerpoint/2010/main" xmlns="" val="348396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0EB749-A898-48CC-86F8-9DAA069CC3E2}" type="datetimeFigureOut">
              <a:rPr lang="en-US" smtClean="0"/>
              <a:pPr/>
              <a:t>2/5/2021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0480DAC-5463-4547-BC17-20D5219166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EB749-A898-48CC-86F8-9DAA069CC3E2}"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80DAC-5463-4547-BC17-20D5219166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EB749-A898-48CC-86F8-9DAA069CC3E2}"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80DAC-5463-4547-BC17-20D5219166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EB749-A898-48CC-86F8-9DAA069CC3E2}"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80DAC-5463-4547-BC17-20D5219166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0EB749-A898-48CC-86F8-9DAA069CC3E2}"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80DAC-5463-4547-BC17-20D5219166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EB749-A898-48CC-86F8-9DAA069CC3E2}"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480DAC-5463-4547-BC17-20D5219166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0EB749-A898-48CC-86F8-9DAA069CC3E2}" type="datetimeFigureOut">
              <a:rPr lang="en-US" smtClean="0"/>
              <a:pPr/>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480DAC-5463-4547-BC17-20D5219166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F0EB749-A898-48CC-86F8-9DAA069CC3E2}" type="datetimeFigureOut">
              <a:rPr lang="en-US" smtClean="0"/>
              <a:pPr/>
              <a:t>2/5/2021</a:t>
            </a:fld>
            <a:endParaRPr lang="en-US"/>
          </a:p>
        </p:txBody>
      </p:sp>
      <p:sp>
        <p:nvSpPr>
          <p:cNvPr id="8" name="Slide Number Placeholder 7"/>
          <p:cNvSpPr>
            <a:spLocks noGrp="1"/>
          </p:cNvSpPr>
          <p:nvPr>
            <p:ph type="sldNum" sz="quarter" idx="11"/>
          </p:nvPr>
        </p:nvSpPr>
        <p:spPr/>
        <p:txBody>
          <a:bodyPr/>
          <a:lstStyle/>
          <a:p>
            <a:fld id="{70480DAC-5463-4547-BC17-20D52191663A}"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EB749-A898-48CC-86F8-9DAA069CC3E2}" type="datetimeFigureOut">
              <a:rPr lang="en-US" smtClean="0"/>
              <a:pPr/>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480DAC-5463-4547-BC17-20D5219166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EB749-A898-48CC-86F8-9DAA069CC3E2}"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0480DAC-5463-4547-BC17-20D5219166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F0EB749-A898-48CC-86F8-9DAA069CC3E2}"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480DAC-5463-4547-BC17-20D5219166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F0EB749-A898-48CC-86F8-9DAA069CC3E2}" type="datetimeFigureOut">
              <a:rPr lang="en-US" smtClean="0"/>
              <a:pPr/>
              <a:t>2/5/2021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0480DAC-5463-4547-BC17-20D52191663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8458200" cy="1470025"/>
          </a:xfrm>
        </p:spPr>
        <p:txBody>
          <a:bodyPr>
            <a:normAutofit/>
          </a:bodyPr>
          <a:lstStyle/>
          <a:p>
            <a:r>
              <a:rPr lang="en-US" sz="3600" dirty="0" smtClean="0">
                <a:latin typeface="Arial Black" pitchFamily="34" charset="0"/>
              </a:rPr>
              <a:t>Engineering Mathematics-III</a:t>
            </a:r>
            <a:endParaRPr lang="en-US" sz="3600" dirty="0">
              <a:latin typeface="Arial Black" pitchFamily="34" charset="0"/>
            </a:endParaRPr>
          </a:p>
        </p:txBody>
      </p:sp>
      <p:sp>
        <p:nvSpPr>
          <p:cNvPr id="3" name="Subtitle 2"/>
          <p:cNvSpPr>
            <a:spLocks noGrp="1"/>
          </p:cNvSpPr>
          <p:nvPr>
            <p:ph type="subTitle" idx="1"/>
          </p:nvPr>
        </p:nvSpPr>
        <p:spPr>
          <a:xfrm>
            <a:off x="228600" y="2819400"/>
            <a:ext cx="5257800" cy="1905000"/>
          </a:xfrm>
        </p:spPr>
        <p:txBody>
          <a:bodyPr>
            <a:normAutofit/>
          </a:bodyPr>
          <a:lstStyle/>
          <a:p>
            <a:r>
              <a:rPr lang="en-US" dirty="0" smtClean="0"/>
              <a:t>Mrs.: Ghadage  Supriya  Shivaji</a:t>
            </a:r>
          </a:p>
          <a:p>
            <a:r>
              <a:rPr lang="en-US" sz="2800" dirty="0" smtClean="0"/>
              <a:t>M.Sc. Mathematics</a:t>
            </a:r>
          </a:p>
          <a:p>
            <a:r>
              <a:rPr lang="en-US" sz="2400" dirty="0" smtClean="0"/>
              <a:t>VPKBIET BARAMATI</a:t>
            </a:r>
            <a:endParaRPr lang="en-US" sz="2400" dirty="0"/>
          </a:p>
        </p:txBody>
      </p:sp>
      <p:pic>
        <p:nvPicPr>
          <p:cNvPr id="4" name="Picture 3" descr="photo.jpg"/>
          <p:cNvPicPr>
            <a:picLocks noChangeAspect="1"/>
          </p:cNvPicPr>
          <p:nvPr/>
        </p:nvPicPr>
        <p:blipFill>
          <a:blip r:embed="rId2"/>
          <a:srcRect l="3649" t="3108" r="5135" b="6757"/>
          <a:stretch>
            <a:fillRect/>
          </a:stretch>
        </p:blipFill>
        <p:spPr>
          <a:xfrm>
            <a:off x="6096000" y="2895600"/>
            <a:ext cx="190500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28600"/>
                <a:ext cx="8229600" cy="1143000"/>
              </a:xfrm>
            </p:spPr>
            <p:txBody>
              <a:bodyPr/>
              <a:lstStyle/>
              <a:p>
                <a:r>
                  <a:rPr lang="en-US" sz="2400" dirty="0">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rPr>
                  <a:t>General solution of linear D.E. </a:t>
                </a:r>
                <a14:m>
                  <m:oMath xmlns:m="http://schemas.openxmlformats.org/officeDocument/2006/math">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d>
                      <m:dPr>
                        <m:ctrlP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ctrlPr>
                      </m:dPr>
                      <m:e>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𝑫</m:t>
                        </m:r>
                      </m:e>
                    </m:d>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𝒚</m:t>
                    </m:r>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𝟎</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28600"/>
                <a:ext cx="8229600" cy="1143000"/>
              </a:xfr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371600"/>
                <a:ext cx="8229600" cy="4937760"/>
              </a:xfrm>
            </p:spPr>
            <p:txBody>
              <a:bodyPr>
                <a:normAutofit/>
              </a:bodyPr>
              <a:lstStyle/>
              <a:p>
                <a:pPr marL="137160" indent="0">
                  <a:buNone/>
                </a:pPr>
                <a:r>
                  <a:rPr lang="en-US" sz="2400" dirty="0" smtClean="0"/>
                  <a:t>Example:</a:t>
                </a:r>
                <a14:m>
                  <m:oMath xmlns:m="http://schemas.openxmlformats.org/officeDocument/2006/math">
                    <m:d>
                      <m:dPr>
                        <m:ctrlPr>
                          <a:rPr lang="en-US" sz="2400" b="0" i="1" smtClean="0">
                            <a:latin typeface="Cambria Math"/>
                          </a:rPr>
                        </m:ctrlPr>
                      </m:dPr>
                      <m:e>
                        <m:sSup>
                          <m:sSupPr>
                            <m:ctrlPr>
                              <a:rPr lang="en-US" sz="2400" b="0" i="1" smtClean="0">
                                <a:latin typeface="Cambria Math"/>
                              </a:rPr>
                            </m:ctrlPr>
                          </m:sSupPr>
                          <m:e>
                            <m:r>
                              <a:rPr lang="en-US" sz="2400" b="0" i="1" smtClean="0">
                                <a:latin typeface="Cambria Math"/>
                              </a:rPr>
                              <m:t>𝐷</m:t>
                            </m:r>
                          </m:e>
                          <m:sup>
                            <m:r>
                              <a:rPr lang="en-US" sz="2400" b="0" i="1" smtClean="0">
                                <a:latin typeface="Cambria Math"/>
                              </a:rPr>
                              <m:t>4</m:t>
                            </m:r>
                          </m:sup>
                        </m:sSup>
                        <m:r>
                          <a:rPr lang="en-US" sz="2400" b="0" i="1" smtClean="0">
                            <a:latin typeface="Cambria Math"/>
                          </a:rPr>
                          <m:t>−2</m:t>
                        </m:r>
                        <m:sSup>
                          <m:sSupPr>
                            <m:ctrlPr>
                              <a:rPr lang="en-US" sz="2400" b="0" i="1" smtClean="0">
                                <a:latin typeface="Cambria Math"/>
                              </a:rPr>
                            </m:ctrlPr>
                          </m:sSupPr>
                          <m:e>
                            <m:r>
                              <a:rPr lang="en-US" sz="2400" b="0" i="1" smtClean="0">
                                <a:latin typeface="Cambria Math"/>
                              </a:rPr>
                              <m:t>𝐷</m:t>
                            </m:r>
                          </m:e>
                          <m:sup>
                            <m:r>
                              <a:rPr lang="en-US" sz="2400" b="0" i="1" smtClean="0">
                                <a:latin typeface="Cambria Math"/>
                              </a:rPr>
                              <m:t>3</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𝐷</m:t>
                            </m:r>
                          </m:e>
                          <m:sup>
                            <m:r>
                              <a:rPr lang="en-US" sz="2400" b="0" i="1" smtClean="0">
                                <a:latin typeface="Cambria Math"/>
                              </a:rPr>
                              <m:t>2</m:t>
                            </m:r>
                          </m:sup>
                        </m:sSup>
                      </m:e>
                    </m:d>
                    <m:r>
                      <a:rPr lang="en-US" sz="2400" b="0" i="1" smtClean="0">
                        <a:latin typeface="Cambria Math"/>
                      </a:rPr>
                      <m:t>𝑦</m:t>
                    </m:r>
                    <m:r>
                      <a:rPr lang="en-US" sz="2400" b="0" i="1" smtClean="0">
                        <a:latin typeface="Cambria Math"/>
                      </a:rPr>
                      <m:t>=0</m:t>
                    </m:r>
                  </m:oMath>
                </a14:m>
                <a:endParaRPr lang="en-US" sz="2400" dirty="0" smtClean="0"/>
              </a:p>
              <a:p>
                <a:pPr marL="137160" indent="0">
                  <a:buNone/>
                </a:pPr>
                <a:r>
                  <a:rPr lang="en-US" sz="2400" dirty="0" smtClean="0"/>
                  <a:t>Solution: A.E. =</a:t>
                </a:r>
                <a14:m>
                  <m:oMath xmlns:m="http://schemas.openxmlformats.org/officeDocument/2006/math">
                    <m:sSup>
                      <m:sSupPr>
                        <m:ctrlPr>
                          <a:rPr lang="en-US" sz="2400" i="1">
                            <a:latin typeface="Cambria Math"/>
                          </a:rPr>
                        </m:ctrlPr>
                      </m:sSupPr>
                      <m:e>
                        <m:r>
                          <a:rPr lang="en-US" sz="2400" i="1">
                            <a:latin typeface="Cambria Math"/>
                          </a:rPr>
                          <m:t>𝐷</m:t>
                        </m:r>
                      </m:e>
                      <m:sup>
                        <m:r>
                          <a:rPr lang="en-US" sz="2400" i="1">
                            <a:latin typeface="Cambria Math"/>
                          </a:rPr>
                          <m:t>4</m:t>
                        </m:r>
                      </m:sup>
                    </m:sSup>
                    <m:r>
                      <a:rPr lang="en-US" sz="2400" i="1">
                        <a:latin typeface="Cambria Math"/>
                      </a:rPr>
                      <m:t>−2</m:t>
                    </m:r>
                    <m:sSup>
                      <m:sSupPr>
                        <m:ctrlPr>
                          <a:rPr lang="en-US" sz="2400" i="1">
                            <a:latin typeface="Cambria Math"/>
                          </a:rPr>
                        </m:ctrlPr>
                      </m:sSupPr>
                      <m:e>
                        <m:r>
                          <a:rPr lang="en-US" sz="2400" i="1">
                            <a:latin typeface="Cambria Math"/>
                          </a:rPr>
                          <m:t>𝐷</m:t>
                        </m:r>
                      </m:e>
                      <m:sup>
                        <m:r>
                          <a:rPr lang="en-US" sz="2400" i="1">
                            <a:latin typeface="Cambria Math"/>
                          </a:rPr>
                          <m:t>3</m:t>
                        </m:r>
                      </m:sup>
                    </m:sSup>
                    <m:r>
                      <a:rPr lang="en-US" sz="2400" i="1">
                        <a:latin typeface="Cambria Math"/>
                      </a:rPr>
                      <m:t>+</m:t>
                    </m:r>
                    <m:sSup>
                      <m:sSupPr>
                        <m:ctrlPr>
                          <a:rPr lang="en-US" sz="2400" i="1">
                            <a:latin typeface="Cambria Math"/>
                          </a:rPr>
                        </m:ctrlPr>
                      </m:sSupPr>
                      <m:e>
                        <m:r>
                          <a:rPr lang="en-US" sz="2400" i="1">
                            <a:latin typeface="Cambria Math"/>
                          </a:rPr>
                          <m:t>𝐷</m:t>
                        </m:r>
                      </m:e>
                      <m:sup>
                        <m:r>
                          <a:rPr lang="en-US" sz="2400" i="1">
                            <a:latin typeface="Cambria Math"/>
                          </a:rPr>
                          <m:t>2</m:t>
                        </m:r>
                      </m:sup>
                    </m:sSup>
                    <m:r>
                      <a:rPr lang="en-US" sz="2400" b="0" i="1" smtClean="0">
                        <a:latin typeface="Cambria Math"/>
                      </a:rPr>
                      <m:t>=0</m:t>
                    </m:r>
                  </m:oMath>
                </a14:m>
                <a:endParaRPr lang="en-US" sz="2400" dirty="0" smtClean="0"/>
              </a:p>
              <a:p>
                <a:pPr marL="137160" indent="0">
                  <a:buNone/>
                </a:pPr>
                <a:r>
                  <a:rPr lang="en-US" sz="2400" dirty="0"/>
                  <a:t/>
                </a:r>
                <a:r>
                  <a:rPr lang="en-US" sz="2400" dirty="0" smtClean="0"/>
                  <a:t/>
                </a:r>
                <a14:m>
                  <m:oMath xmlns:m="http://schemas.openxmlformats.org/officeDocument/2006/math">
                    <m:sSup>
                      <m:sSupPr>
                        <m:ctrlPr>
                          <a:rPr lang="en-US" sz="2400" i="1" smtClean="0">
                            <a:latin typeface="Cambria Math"/>
                          </a:rPr>
                        </m:ctrlPr>
                      </m:sSupPr>
                      <m:e>
                        <m:r>
                          <a:rPr lang="en-US" sz="2400" b="0" i="1" smtClean="0">
                            <a:latin typeface="Cambria Math"/>
                          </a:rPr>
                          <m:t>𝐷</m:t>
                        </m:r>
                      </m:e>
                      <m:sup>
                        <m:r>
                          <a:rPr lang="en-US" sz="2400" b="0" i="1" smtClean="0">
                            <a:latin typeface="Cambria Math"/>
                          </a:rPr>
                          <m:t>2</m:t>
                        </m:r>
                      </m:sup>
                    </m:sSup>
                    <m:d>
                      <m:dPr>
                        <m:ctrlPr>
                          <a:rPr lang="en-US" sz="2400" b="0" i="1" smtClean="0">
                            <a:latin typeface="Cambria Math"/>
                          </a:rPr>
                        </m:ctrlPr>
                      </m:dPr>
                      <m:e>
                        <m:sSup>
                          <m:sSupPr>
                            <m:ctrlPr>
                              <a:rPr lang="en-US" sz="2400" b="0" i="1" smtClean="0">
                                <a:latin typeface="Cambria Math"/>
                              </a:rPr>
                            </m:ctrlPr>
                          </m:sSupPr>
                          <m:e>
                            <m:r>
                              <a:rPr lang="en-US" sz="2400" b="0" i="1" smtClean="0">
                                <a:latin typeface="Cambria Math"/>
                              </a:rPr>
                              <m:t>𝐷</m:t>
                            </m:r>
                          </m:e>
                          <m:sup>
                            <m:r>
                              <a:rPr lang="en-US" sz="2400" b="0" i="1" smtClean="0">
                                <a:latin typeface="Cambria Math"/>
                              </a:rPr>
                              <m:t>2</m:t>
                            </m:r>
                          </m:sup>
                        </m:sSup>
                        <m:r>
                          <a:rPr lang="en-US" sz="2400" b="0" i="1" smtClean="0">
                            <a:latin typeface="Cambria Math"/>
                          </a:rPr>
                          <m:t>−2</m:t>
                        </m:r>
                        <m:r>
                          <a:rPr lang="en-US" sz="2400" b="0" i="1" smtClean="0">
                            <a:latin typeface="Cambria Math"/>
                          </a:rPr>
                          <m:t>𝐷</m:t>
                        </m:r>
                        <m:r>
                          <a:rPr lang="en-US" sz="2400" b="0" i="1" smtClean="0">
                            <a:latin typeface="Cambria Math"/>
                          </a:rPr>
                          <m:t>+1</m:t>
                        </m:r>
                      </m:e>
                    </m:d>
                    <m:r>
                      <a:rPr lang="en-US" sz="2400" b="0" i="1" smtClean="0">
                        <a:latin typeface="Cambria Math"/>
                      </a:rPr>
                      <m:t>=0</m:t>
                    </m:r>
                  </m:oMath>
                </a14:m>
                <a:endParaRPr lang="en-US" sz="2400" dirty="0" smtClean="0"/>
              </a:p>
              <a:p>
                <a:pPr marL="137160" indent="0">
                  <a:buNone/>
                </a:pPr>
                <a:r>
                  <a:rPr lang="en-US" sz="2400" dirty="0"/>
                  <a:t/>
                </a:r>
                <a:r>
                  <a:rPr lang="en-US" sz="2400" dirty="0" smtClean="0"/>
                  <a:t/>
                </a:r>
                <a14:m>
                  <m:oMath xmlns:m="http://schemas.openxmlformats.org/officeDocument/2006/math">
                    <m:sSup>
                      <m:sSupPr>
                        <m:ctrlPr>
                          <a:rPr lang="en-US" sz="2400" i="1" smtClean="0">
                            <a:latin typeface="Cambria Math"/>
                          </a:rPr>
                        </m:ctrlPr>
                      </m:sSupPr>
                      <m:e>
                        <m:r>
                          <a:rPr lang="en-US" sz="2400" b="0" i="1" smtClean="0">
                            <a:latin typeface="Cambria Math"/>
                          </a:rPr>
                          <m:t>𝐷</m:t>
                        </m:r>
                      </m:e>
                      <m:sup>
                        <m:r>
                          <a:rPr lang="en-US" sz="2400" b="0" i="1" smtClean="0">
                            <a:latin typeface="Cambria Math"/>
                          </a:rPr>
                          <m:t>2</m:t>
                        </m:r>
                      </m:sup>
                    </m:sSup>
                    <m:sSup>
                      <m:sSupPr>
                        <m:ctrlPr>
                          <a:rPr lang="en-US" sz="2400" i="1" smtClean="0">
                            <a:latin typeface="Cambria Math"/>
                          </a:rPr>
                        </m:ctrlPr>
                      </m:sSupPr>
                      <m:e>
                        <m:r>
                          <a:rPr lang="en-US" sz="2400" b="0" i="1" smtClean="0">
                            <a:latin typeface="Cambria Math"/>
                          </a:rPr>
                          <m:t>(</m:t>
                        </m:r>
                        <m:r>
                          <a:rPr lang="en-US" sz="2400" b="0" i="1" smtClean="0">
                            <a:latin typeface="Cambria Math"/>
                          </a:rPr>
                          <m:t>𝐷</m:t>
                        </m:r>
                        <m:r>
                          <a:rPr lang="en-US" sz="2400" b="0" i="1" smtClean="0">
                            <a:latin typeface="Cambria Math"/>
                          </a:rPr>
                          <m:t>−1)</m:t>
                        </m:r>
                      </m:e>
                      <m:sup>
                        <m:r>
                          <a:rPr lang="en-US" sz="2400" b="0" i="1" smtClean="0">
                            <a:latin typeface="Cambria Math"/>
                          </a:rPr>
                          <m:t>2</m:t>
                        </m:r>
                      </m:sup>
                    </m:sSup>
                    <m:r>
                      <a:rPr lang="en-US" sz="2400" b="0" i="1" smtClean="0">
                        <a:latin typeface="Cambria Math"/>
                      </a:rPr>
                      <m:t>=0</m:t>
                    </m:r>
                  </m:oMath>
                </a14:m>
                <a:endParaRPr lang="en-US" sz="2400" dirty="0" smtClean="0"/>
              </a:p>
              <a:p>
                <a:pPr marL="137160" indent="0">
                  <a:buNone/>
                </a:pPr>
                <a:r>
                  <a:rPr lang="en-US" sz="2400" dirty="0"/>
                  <a:t/>
                </a:r>
                <a:r>
                  <a:rPr lang="en-US" sz="2400" dirty="0" smtClean="0"/>
                  <a:t/>
                </a:r>
                <a14:m>
                  <m:oMath xmlns:m="http://schemas.openxmlformats.org/officeDocument/2006/math">
                    <m:r>
                      <a:rPr lang="en-US" sz="2400" i="1" smtClean="0">
                        <a:latin typeface="Cambria Math"/>
                        <a:ea typeface="Cambria Math"/>
                      </a:rPr>
                      <m:t>∴</m:t>
                    </m:r>
                    <m:sSup>
                      <m:sSupPr>
                        <m:ctrlPr>
                          <a:rPr lang="en-US" sz="2400" i="1" smtClean="0">
                            <a:latin typeface="Cambria Math"/>
                            <a:ea typeface="Cambria Math"/>
                          </a:rPr>
                        </m:ctrlPr>
                      </m:sSupPr>
                      <m:e>
                        <m:r>
                          <a:rPr lang="en-US" sz="2400" b="0" i="1" smtClean="0">
                            <a:latin typeface="Cambria Math"/>
                            <a:ea typeface="Cambria Math"/>
                          </a:rPr>
                          <m:t>𝐷</m:t>
                        </m:r>
                      </m:e>
                      <m:sup>
                        <m:r>
                          <a:rPr lang="en-US" sz="2400" b="0" i="1" smtClean="0">
                            <a:latin typeface="Cambria Math"/>
                            <a:ea typeface="Cambria Math"/>
                          </a:rPr>
                          <m:t>2</m:t>
                        </m:r>
                      </m:sup>
                    </m:sSup>
                    <m:r>
                      <a:rPr lang="en-US" sz="2400" b="0" i="1" smtClean="0">
                        <a:latin typeface="Cambria Math"/>
                        <a:ea typeface="Cambria Math"/>
                      </a:rPr>
                      <m:t>=0</m:t>
                    </m:r>
                  </m:oMath>
                </a14:m>
                <a:r>
                  <a:rPr lang="en-US" sz="2400" dirty="0" smtClean="0"/>
                  <a:t>  and </a:t>
                </a:r>
                <a14:m>
                  <m:oMath xmlns:m="http://schemas.openxmlformats.org/officeDocument/2006/math">
                    <m:sSup>
                      <m:sSupPr>
                        <m:ctrlPr>
                          <a:rPr lang="en-US" sz="2400" i="1">
                            <a:latin typeface="Cambria Math"/>
                          </a:rPr>
                        </m:ctrlPr>
                      </m:sSupPr>
                      <m:e>
                        <m:r>
                          <a:rPr lang="en-US" sz="2400" i="1">
                            <a:latin typeface="Cambria Math"/>
                          </a:rPr>
                          <m:t>(</m:t>
                        </m:r>
                        <m:r>
                          <a:rPr lang="en-US" sz="2400" i="1">
                            <a:latin typeface="Cambria Math"/>
                          </a:rPr>
                          <m:t>𝐷</m:t>
                        </m:r>
                        <m:r>
                          <a:rPr lang="en-US" sz="2400" i="1">
                            <a:latin typeface="Cambria Math"/>
                          </a:rPr>
                          <m:t>−1)</m:t>
                        </m:r>
                      </m:e>
                      <m:sup>
                        <m:r>
                          <a:rPr lang="en-US" sz="2400" i="1">
                            <a:latin typeface="Cambria Math"/>
                          </a:rPr>
                          <m:t>2</m:t>
                        </m:r>
                      </m:sup>
                    </m:sSup>
                    <m:r>
                      <a:rPr lang="en-US" sz="2400" b="0" i="1" smtClean="0">
                        <a:latin typeface="Cambria Math"/>
                      </a:rPr>
                      <m:t>=0</m:t>
                    </m:r>
                  </m:oMath>
                </a14:m>
                <a:endParaRPr lang="en-US" sz="2400" dirty="0" smtClean="0"/>
              </a:p>
              <a:p>
                <a:pPr marL="137160" indent="0">
                  <a:buNone/>
                </a:pPr>
                <a:r>
                  <a:rPr lang="en-US" sz="2400" b="0" i="0" dirty="0" smtClean="0">
                    <a:latin typeface="Cambria Math"/>
                    <a:ea typeface="Cambria Math"/>
                  </a:rPr>
                  <a:t/>
                </a:r>
                <a:r>
                  <a:rPr lang="en-US" sz="2400" dirty="0" smtClean="0">
                    <a:latin typeface="Cambria Math"/>
                    <a:ea typeface="Cambria Math"/>
                  </a:rPr>
                  <a:t>∴   </a:t>
                </a:r>
                <a14:m>
                  <m:oMath xmlns:m="http://schemas.openxmlformats.org/officeDocument/2006/math">
                    <m:r>
                      <a:rPr lang="en-US" sz="2400" b="0" i="1" smtClean="0">
                        <a:latin typeface="Cambria Math"/>
                        <a:ea typeface="Cambria Math"/>
                      </a:rPr>
                      <m:t>𝐷</m:t>
                    </m:r>
                    <m:r>
                      <a:rPr lang="en-US" sz="2400" b="0" i="1" smtClean="0">
                        <a:latin typeface="Cambria Math"/>
                        <a:ea typeface="Cambria Math"/>
                      </a:rPr>
                      <m:t>=0,</m:t>
                    </m:r>
                    <m:r>
                      <a:rPr lang="en-US" sz="2400" b="0" i="1" smtClean="0">
                        <a:latin typeface="Cambria Math"/>
                        <a:ea typeface="Cambria Math"/>
                      </a:rPr>
                      <m:t>𝐷</m:t>
                    </m:r>
                    <m:r>
                      <a:rPr lang="en-US" sz="2400" b="0" i="1" smtClean="0">
                        <a:latin typeface="Cambria Math"/>
                        <a:ea typeface="Cambria Math"/>
                      </a:rPr>
                      <m:t>=</m:t>
                    </m:r>
                    <m:r>
                      <a:rPr lang="en-US" sz="2400" b="0" i="1" smtClean="0">
                        <a:latin typeface="Cambria Math"/>
                        <a:ea typeface="Cambria Math"/>
                      </a:rPr>
                      <m:t>𝑂</m:t>
                    </m:r>
                    <m:r>
                      <a:rPr lang="en-US" sz="2400" b="0" i="1" smtClean="0">
                        <a:latin typeface="Cambria Math"/>
                        <a:ea typeface="Cambria Math"/>
                      </a:rPr>
                      <m:t>,</m:t>
                    </m:r>
                    <m:r>
                      <a:rPr lang="en-US" sz="2400" b="0" i="1" smtClean="0">
                        <a:latin typeface="Cambria Math"/>
                        <a:ea typeface="Cambria Math"/>
                      </a:rPr>
                      <m:t>𝐷</m:t>
                    </m:r>
                    <m:r>
                      <a:rPr lang="en-US" sz="2400" b="0" i="1" smtClean="0">
                        <a:latin typeface="Cambria Math"/>
                        <a:ea typeface="Cambria Math"/>
                      </a:rPr>
                      <m:t>=1,</m:t>
                    </m:r>
                    <m:r>
                      <a:rPr lang="en-US" sz="2400" b="0" i="1" smtClean="0">
                        <a:latin typeface="Cambria Math"/>
                        <a:ea typeface="Cambria Math"/>
                      </a:rPr>
                      <m:t>𝐷</m:t>
                    </m:r>
                    <m:r>
                      <a:rPr lang="en-US" sz="2400" b="0" i="1" smtClean="0">
                        <a:latin typeface="Cambria Math"/>
                        <a:ea typeface="Cambria Math"/>
                      </a:rPr>
                      <m:t>=1</m:t>
                    </m:r>
                  </m:oMath>
                </a14:m>
                <a:endParaRPr lang="en-US" sz="2400" dirty="0" smtClean="0"/>
              </a:p>
              <a:p>
                <a:pPr marL="137160" indent="0">
                  <a:buNone/>
                </a:pPr>
                <a:r>
                  <a:rPr lang="en-US" sz="2400" dirty="0" smtClean="0"/>
                  <a:t>General solution is </a:t>
                </a:r>
                <a14:m>
                  <m:oMath xmlns:m="http://schemas.openxmlformats.org/officeDocument/2006/math">
                    <m:r>
                      <a:rPr lang="en-US" sz="2400" i="1">
                        <a:solidFill>
                          <a:prstClr val="white"/>
                        </a:solidFill>
                        <a:latin typeface="Cambria Math"/>
                      </a:rPr>
                      <m:t>𝑦</m:t>
                    </m:r>
                    <m:r>
                      <a:rPr lang="en-US" sz="2400" i="1">
                        <a:solidFill>
                          <a:prstClr val="white"/>
                        </a:solidFill>
                        <a:latin typeface="Cambria Math"/>
                      </a:rPr>
                      <m:t>=</m:t>
                    </m:r>
                    <m:sSub>
                      <m:sSubPr>
                        <m:ctrlPr>
                          <a:rPr lang="en-US" sz="2400" i="1">
                            <a:solidFill>
                              <a:prstClr val="white"/>
                            </a:solidFill>
                            <a:latin typeface="Cambria Math"/>
                          </a:rPr>
                        </m:ctrlPr>
                      </m:sSubPr>
                      <m:e>
                        <m:r>
                          <a:rPr lang="en-US" sz="2400" i="1">
                            <a:solidFill>
                              <a:prstClr val="white"/>
                            </a:solidFill>
                            <a:latin typeface="Cambria Math"/>
                          </a:rPr>
                          <m:t>(</m:t>
                        </m:r>
                        <m:r>
                          <a:rPr lang="en-US" sz="2400" i="1">
                            <a:solidFill>
                              <a:prstClr val="white"/>
                            </a:solidFill>
                            <a:latin typeface="Cambria Math"/>
                          </a:rPr>
                          <m:t>𝐶</m:t>
                        </m:r>
                      </m:e>
                      <m:sub>
                        <m:r>
                          <a:rPr lang="en-US" sz="2400" i="1">
                            <a:solidFill>
                              <a:prstClr val="white"/>
                            </a:solidFill>
                            <a:latin typeface="Cambria Math"/>
                          </a:rPr>
                          <m:t>1</m:t>
                        </m:r>
                      </m:sub>
                    </m:sSub>
                  </m:oMath>
                </a14:m>
                <a:r>
                  <a:rPr lang="en-US" sz="2400" dirty="0">
                    <a:solidFill>
                      <a:prstClr val="white"/>
                    </a:solidFill>
                  </a:rPr>
                  <a:t>+</a:t>
                </a:r>
                <a14:m>
                  <m:oMath xmlns:m="http://schemas.openxmlformats.org/officeDocument/2006/math">
                    <m:sSub>
                      <m:sSubPr>
                        <m:ctrlPr>
                          <a:rPr lang="en-US" sz="2400" i="1">
                            <a:solidFill>
                              <a:prstClr val="white"/>
                            </a:solidFill>
                            <a:latin typeface="Cambria Math"/>
                          </a:rPr>
                        </m:ctrlPr>
                      </m:sSubPr>
                      <m:e>
                        <m:r>
                          <a:rPr lang="en-US" sz="2400" i="1">
                            <a:solidFill>
                              <a:prstClr val="white"/>
                            </a:solidFill>
                            <a:latin typeface="Cambria Math"/>
                          </a:rPr>
                          <m:t>𝐶</m:t>
                        </m:r>
                      </m:e>
                      <m:sub>
                        <m:r>
                          <a:rPr lang="en-US" sz="2400" i="1">
                            <a:solidFill>
                              <a:prstClr val="white"/>
                            </a:solidFill>
                            <a:latin typeface="Cambria Math"/>
                          </a:rPr>
                          <m:t>2</m:t>
                        </m:r>
                      </m:sub>
                    </m:sSub>
                    <m:r>
                      <a:rPr lang="en-US" sz="2400" i="1">
                        <a:solidFill>
                          <a:prstClr val="white"/>
                        </a:solidFill>
                        <a:latin typeface="Cambria Math"/>
                      </a:rPr>
                      <m:t>𝑥</m:t>
                    </m:r>
                    <m:r>
                      <a:rPr lang="en-US" sz="2400" i="1">
                        <a:solidFill>
                          <a:prstClr val="white"/>
                        </a:solidFill>
                        <a:latin typeface="Cambria Math"/>
                      </a:rPr>
                      <m:t>)</m:t>
                    </m:r>
                    <m:sSup>
                      <m:sSupPr>
                        <m:ctrlPr>
                          <a:rPr lang="en-US" sz="2400" i="1">
                            <a:solidFill>
                              <a:prstClr val="white"/>
                            </a:solidFill>
                            <a:latin typeface="Cambria Math"/>
                          </a:rPr>
                        </m:ctrlPr>
                      </m:sSupPr>
                      <m:e>
                        <m:r>
                          <a:rPr lang="en-US" sz="2400" i="1">
                            <a:solidFill>
                              <a:prstClr val="white"/>
                            </a:solidFill>
                            <a:latin typeface="Cambria Math"/>
                          </a:rPr>
                          <m:t>𝑒</m:t>
                        </m:r>
                      </m:e>
                      <m:sup>
                        <m:r>
                          <a:rPr lang="en-US" sz="2400" b="0" i="1" smtClean="0">
                            <a:solidFill>
                              <a:prstClr val="white"/>
                            </a:solidFill>
                            <a:latin typeface="Cambria Math"/>
                          </a:rPr>
                          <m:t>0</m:t>
                        </m:r>
                        <m:r>
                          <a:rPr lang="en-US" sz="2400" i="1">
                            <a:solidFill>
                              <a:prstClr val="white"/>
                            </a:solidFill>
                            <a:latin typeface="Cambria Math"/>
                          </a:rPr>
                          <m:t>𝑥</m:t>
                        </m:r>
                      </m:sup>
                    </m:sSup>
                    <m:r>
                      <a:rPr lang="en-US" sz="2400" b="0" i="1" smtClean="0">
                        <a:solidFill>
                          <a:prstClr val="white"/>
                        </a:solidFill>
                        <a:latin typeface="Cambria Math"/>
                      </a:rPr>
                      <m:t>+</m:t>
                    </m:r>
                    <m:sSub>
                      <m:sSubPr>
                        <m:ctrlPr>
                          <a:rPr lang="en-US" sz="2400" i="1">
                            <a:solidFill>
                              <a:prstClr val="white"/>
                            </a:solidFill>
                            <a:latin typeface="Cambria Math"/>
                          </a:rPr>
                        </m:ctrlPr>
                      </m:sSubPr>
                      <m:e>
                        <m:r>
                          <a:rPr lang="en-US" sz="2400" i="1">
                            <a:solidFill>
                              <a:prstClr val="white"/>
                            </a:solidFill>
                            <a:latin typeface="Cambria Math"/>
                          </a:rPr>
                          <m:t>(</m:t>
                        </m:r>
                        <m:r>
                          <a:rPr lang="en-US" sz="2400" i="1">
                            <a:solidFill>
                              <a:prstClr val="white"/>
                            </a:solidFill>
                            <a:latin typeface="Cambria Math"/>
                          </a:rPr>
                          <m:t>𝐶</m:t>
                        </m:r>
                      </m:e>
                      <m:sub>
                        <m:r>
                          <a:rPr lang="en-US" sz="2400" b="0" i="1" smtClean="0">
                            <a:solidFill>
                              <a:prstClr val="white"/>
                            </a:solidFill>
                            <a:latin typeface="Cambria Math"/>
                          </a:rPr>
                          <m:t>3</m:t>
                        </m:r>
                      </m:sub>
                    </m:sSub>
                  </m:oMath>
                </a14:m>
                <a:r>
                  <a:rPr lang="en-US" sz="2400" dirty="0">
                    <a:solidFill>
                      <a:prstClr val="white"/>
                    </a:solidFill>
                  </a:rPr>
                  <a:t>+</a:t>
                </a:r>
                <a14:m>
                  <m:oMath xmlns:m="http://schemas.openxmlformats.org/officeDocument/2006/math">
                    <m:sSub>
                      <m:sSubPr>
                        <m:ctrlPr>
                          <a:rPr lang="en-US" sz="2400" i="1">
                            <a:solidFill>
                              <a:prstClr val="white"/>
                            </a:solidFill>
                            <a:latin typeface="Cambria Math"/>
                          </a:rPr>
                        </m:ctrlPr>
                      </m:sSubPr>
                      <m:e>
                        <m:r>
                          <a:rPr lang="en-US" sz="2400" i="1">
                            <a:solidFill>
                              <a:prstClr val="white"/>
                            </a:solidFill>
                            <a:latin typeface="Cambria Math"/>
                          </a:rPr>
                          <m:t>𝐶</m:t>
                        </m:r>
                      </m:e>
                      <m:sub>
                        <m:r>
                          <a:rPr lang="en-US" sz="2400" b="0" i="1" smtClean="0">
                            <a:solidFill>
                              <a:prstClr val="white"/>
                            </a:solidFill>
                            <a:latin typeface="Cambria Math"/>
                          </a:rPr>
                          <m:t>4</m:t>
                        </m:r>
                      </m:sub>
                    </m:sSub>
                    <m:r>
                      <a:rPr lang="en-US" sz="2400" i="1">
                        <a:solidFill>
                          <a:prstClr val="white"/>
                        </a:solidFill>
                        <a:latin typeface="Cambria Math"/>
                      </a:rPr>
                      <m:t>𝑥</m:t>
                    </m:r>
                    <m:r>
                      <a:rPr lang="en-US" sz="2400" i="1">
                        <a:solidFill>
                          <a:prstClr val="white"/>
                        </a:solidFill>
                        <a:latin typeface="Cambria Math"/>
                      </a:rPr>
                      <m:t>)</m:t>
                    </m:r>
                    <m:sSup>
                      <m:sSupPr>
                        <m:ctrlPr>
                          <a:rPr lang="en-US" sz="2400" i="1">
                            <a:solidFill>
                              <a:prstClr val="white"/>
                            </a:solidFill>
                            <a:latin typeface="Cambria Math"/>
                          </a:rPr>
                        </m:ctrlPr>
                      </m:sSupPr>
                      <m:e>
                        <m:r>
                          <a:rPr lang="en-US" sz="2400" i="1">
                            <a:solidFill>
                              <a:prstClr val="white"/>
                            </a:solidFill>
                            <a:latin typeface="Cambria Math"/>
                          </a:rPr>
                          <m:t>𝑒</m:t>
                        </m:r>
                      </m:e>
                      <m:sup>
                        <m:r>
                          <a:rPr lang="en-US" sz="2400" i="1">
                            <a:solidFill>
                              <a:prstClr val="white"/>
                            </a:solidFill>
                            <a:latin typeface="Cambria Math"/>
                          </a:rPr>
                          <m:t>𝑥</m:t>
                        </m:r>
                      </m:sup>
                    </m:sSup>
                  </m:oMath>
                </a14:m>
                <a:endParaRPr lang="en-US" sz="2400" dirty="0" smtClean="0"/>
              </a:p>
              <a:p>
                <a:pPr marL="137160" indent="0">
                  <a:buNone/>
                </a:pPr>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937760"/>
              </a:xfrm>
              <a:blipFill rotWithShape="1">
                <a:blip r:embed="rId3"/>
                <a:stretch>
                  <a:fillRect t="-864"/>
                </a:stretch>
              </a:blipFill>
            </p:spPr>
            <p:txBody>
              <a:bodyPr/>
              <a:lstStyle/>
              <a:p>
                <a:r>
                  <a:rPr lang="en-US">
                    <a:noFill/>
                  </a:rPr>
                  <a:t> </a:t>
                </a:r>
              </a:p>
            </p:txBody>
          </p:sp>
        </mc:Fallback>
      </mc:AlternateContent>
    </p:spTree>
    <p:extLst>
      <p:ext uri="{BB962C8B-B14F-4D97-AF65-F5344CB8AC3E}">
        <p14:creationId xmlns:p14="http://schemas.microsoft.com/office/powerpoint/2010/main" xmlns="" val="813951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74638"/>
                <a:ext cx="7467600" cy="940387"/>
              </a:xfrm>
            </p:spPr>
            <p:txBody>
              <a:bodyPr/>
              <a:lstStyle/>
              <a:p>
                <a:r>
                  <a:rPr lang="en-US" sz="2400" dirty="0">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rPr>
                  <a:t>General solution of linear D.E. </a:t>
                </a:r>
                <a14:m>
                  <m:oMath xmlns:m="http://schemas.openxmlformats.org/officeDocument/2006/math">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d>
                      <m:dPr>
                        <m:ctrlP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ctrlPr>
                      </m:dPr>
                      <m:e>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𝑫</m:t>
                        </m:r>
                      </m:e>
                    </m:d>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𝒚</m:t>
                    </m:r>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𝟎</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8"/>
                <a:ext cx="7467600" cy="940387"/>
              </a:xfrm>
              <a:blipFill rotWithShape="1">
                <a:blip r:embed="rId2"/>
                <a:stretch>
                  <a:fillRect l="-18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Autofit/>
              </a:bodyPr>
              <a:lstStyle/>
              <a:p>
                <a:pPr marL="137160" lvl="0" indent="0">
                  <a:buClr>
                    <a:srgbClr val="6EA0B0"/>
                  </a:buClr>
                  <a:buNone/>
                </a:pPr>
                <a:r>
                  <a:rPr lang="en-US" sz="2800" dirty="0">
                    <a:solidFill>
                      <a:prstClr val="white"/>
                    </a:solidFill>
                  </a:rPr>
                  <a:t>Example: </a:t>
                </a:r>
                <a14:m>
                  <m:oMath xmlns:m="http://schemas.openxmlformats.org/officeDocument/2006/math">
                    <m:f>
                      <m:fPr>
                        <m:ctrlPr>
                          <a:rPr lang="en-US" sz="2800" i="1">
                            <a:solidFill>
                              <a:prstClr val="white"/>
                            </a:solidFill>
                            <a:latin typeface="Cambria Math"/>
                          </a:rPr>
                        </m:ctrlPr>
                      </m:fPr>
                      <m:num>
                        <m:sSup>
                          <m:sSupPr>
                            <m:ctrlPr>
                              <a:rPr lang="en-US" sz="2800" i="1">
                                <a:solidFill>
                                  <a:prstClr val="white"/>
                                </a:solidFill>
                                <a:latin typeface="Cambria Math"/>
                              </a:rPr>
                            </m:ctrlPr>
                          </m:sSupPr>
                          <m:e>
                            <m:r>
                              <a:rPr lang="en-US" sz="2800" i="1">
                                <a:solidFill>
                                  <a:prstClr val="white"/>
                                </a:solidFill>
                                <a:latin typeface="Cambria Math"/>
                              </a:rPr>
                              <m:t>𝑑</m:t>
                            </m:r>
                          </m:e>
                          <m:sup>
                            <m:r>
                              <a:rPr lang="en-US" sz="2800" i="1">
                                <a:solidFill>
                                  <a:prstClr val="white"/>
                                </a:solidFill>
                                <a:latin typeface="Cambria Math"/>
                              </a:rPr>
                              <m:t>3</m:t>
                            </m:r>
                          </m:sup>
                        </m:sSup>
                        <m:r>
                          <a:rPr lang="en-US" sz="2800" i="1">
                            <a:solidFill>
                              <a:prstClr val="white"/>
                            </a:solidFill>
                            <a:latin typeface="Cambria Math"/>
                          </a:rPr>
                          <m:t>𝑦</m:t>
                        </m:r>
                      </m:num>
                      <m:den>
                        <m:r>
                          <a:rPr lang="en-US" sz="2800" i="1">
                            <a:solidFill>
                              <a:prstClr val="white"/>
                            </a:solidFill>
                            <a:latin typeface="Cambria Math"/>
                          </a:rPr>
                          <m:t>𝑑</m:t>
                        </m:r>
                        <m:sSup>
                          <m:sSupPr>
                            <m:ctrlPr>
                              <a:rPr lang="en-US" sz="2800" i="1">
                                <a:solidFill>
                                  <a:prstClr val="white"/>
                                </a:solidFill>
                                <a:latin typeface="Cambria Math"/>
                              </a:rPr>
                            </m:ctrlPr>
                          </m:sSupPr>
                          <m:e>
                            <m:r>
                              <a:rPr lang="en-US" sz="2800" i="1">
                                <a:solidFill>
                                  <a:prstClr val="white"/>
                                </a:solidFill>
                                <a:latin typeface="Cambria Math"/>
                              </a:rPr>
                              <m:t>𝑥</m:t>
                            </m:r>
                          </m:e>
                          <m:sup>
                            <m:r>
                              <a:rPr lang="en-US" sz="2800" i="1">
                                <a:solidFill>
                                  <a:prstClr val="white"/>
                                </a:solidFill>
                                <a:latin typeface="Cambria Math"/>
                              </a:rPr>
                              <m:t>3</m:t>
                            </m:r>
                          </m:sup>
                        </m:sSup>
                      </m:den>
                    </m:f>
                    <m:r>
                      <a:rPr lang="en-US" sz="2800">
                        <a:solidFill>
                          <a:prstClr val="white"/>
                        </a:solidFill>
                        <a:latin typeface="Cambria Math"/>
                      </a:rPr>
                      <m:t> −</m:t>
                    </m:r>
                    <m:r>
                      <a:rPr lang="en-US" sz="2800" i="1">
                        <a:solidFill>
                          <a:prstClr val="white"/>
                        </a:solidFill>
                        <a:latin typeface="Cambria Math"/>
                      </a:rPr>
                      <m:t>3</m:t>
                    </m:r>
                    <m:f>
                      <m:fPr>
                        <m:ctrlPr>
                          <a:rPr lang="en-US" sz="2800" i="1">
                            <a:solidFill>
                              <a:prstClr val="white"/>
                            </a:solidFill>
                            <a:latin typeface="Cambria Math"/>
                          </a:rPr>
                        </m:ctrlPr>
                      </m:fPr>
                      <m:num>
                        <m:sSup>
                          <m:sSupPr>
                            <m:ctrlPr>
                              <a:rPr lang="en-US" sz="2800" i="1">
                                <a:solidFill>
                                  <a:prstClr val="white"/>
                                </a:solidFill>
                                <a:latin typeface="Cambria Math"/>
                              </a:rPr>
                            </m:ctrlPr>
                          </m:sSupPr>
                          <m:e>
                            <m:r>
                              <a:rPr lang="en-US" sz="2800" i="1">
                                <a:solidFill>
                                  <a:prstClr val="white"/>
                                </a:solidFill>
                                <a:latin typeface="Cambria Math"/>
                              </a:rPr>
                              <m:t>𝑑</m:t>
                            </m:r>
                          </m:e>
                          <m:sup>
                            <m:r>
                              <a:rPr lang="en-US" sz="2800" i="1">
                                <a:solidFill>
                                  <a:prstClr val="white"/>
                                </a:solidFill>
                                <a:latin typeface="Cambria Math"/>
                              </a:rPr>
                              <m:t>2</m:t>
                            </m:r>
                          </m:sup>
                        </m:sSup>
                        <m:r>
                          <a:rPr lang="en-US" sz="2800" i="1">
                            <a:solidFill>
                              <a:prstClr val="white"/>
                            </a:solidFill>
                            <a:latin typeface="Cambria Math"/>
                          </a:rPr>
                          <m:t>𝑦</m:t>
                        </m:r>
                      </m:num>
                      <m:den>
                        <m:r>
                          <a:rPr lang="en-US" sz="2800" i="1">
                            <a:solidFill>
                              <a:prstClr val="white"/>
                            </a:solidFill>
                            <a:latin typeface="Cambria Math"/>
                          </a:rPr>
                          <m:t>𝑑</m:t>
                        </m:r>
                        <m:sSup>
                          <m:sSupPr>
                            <m:ctrlPr>
                              <a:rPr lang="en-US" sz="2800" i="1">
                                <a:solidFill>
                                  <a:prstClr val="white"/>
                                </a:solidFill>
                                <a:latin typeface="Cambria Math"/>
                              </a:rPr>
                            </m:ctrlPr>
                          </m:sSupPr>
                          <m:e>
                            <m:r>
                              <a:rPr lang="en-US" sz="2800" i="1">
                                <a:solidFill>
                                  <a:prstClr val="white"/>
                                </a:solidFill>
                                <a:latin typeface="Cambria Math"/>
                              </a:rPr>
                              <m:t>𝑥</m:t>
                            </m:r>
                          </m:e>
                          <m:sup>
                            <m:r>
                              <a:rPr lang="en-US" sz="2800" i="1">
                                <a:solidFill>
                                  <a:prstClr val="white"/>
                                </a:solidFill>
                                <a:latin typeface="Cambria Math"/>
                              </a:rPr>
                              <m:t>2</m:t>
                            </m:r>
                          </m:sup>
                        </m:sSup>
                      </m:den>
                    </m:f>
                    <m:r>
                      <a:rPr lang="en-US" sz="2800" i="1">
                        <a:solidFill>
                          <a:prstClr val="white"/>
                        </a:solidFill>
                        <a:latin typeface="Cambria Math"/>
                      </a:rPr>
                      <m:t>+3</m:t>
                    </m:r>
                    <m:f>
                      <m:fPr>
                        <m:ctrlPr>
                          <a:rPr lang="en-US" sz="2800" i="1" dirty="0">
                            <a:solidFill>
                              <a:prstClr val="white"/>
                            </a:solidFill>
                            <a:latin typeface="Cambria Math"/>
                          </a:rPr>
                        </m:ctrlPr>
                      </m:fPr>
                      <m:num>
                        <m:r>
                          <a:rPr lang="en-US" sz="2800" i="1" dirty="0">
                            <a:solidFill>
                              <a:prstClr val="white"/>
                            </a:solidFill>
                            <a:latin typeface="Cambria Math"/>
                          </a:rPr>
                          <m:t>𝑑</m:t>
                        </m:r>
                        <m:r>
                          <m:rPr>
                            <m:sty m:val="p"/>
                          </m:rPr>
                          <a:rPr lang="en-US" sz="2800" i="1">
                            <a:solidFill>
                              <a:prstClr val="white"/>
                            </a:solidFill>
                            <a:latin typeface="Cambria Math"/>
                          </a:rPr>
                          <m:t>y</m:t>
                        </m:r>
                      </m:num>
                      <m:den>
                        <m:r>
                          <a:rPr lang="en-US" sz="2800" i="1">
                            <a:solidFill>
                              <a:prstClr val="white"/>
                            </a:solidFill>
                            <a:latin typeface="Cambria Math"/>
                          </a:rPr>
                          <m:t>𝑑𝑥</m:t>
                        </m:r>
                      </m:den>
                    </m:f>
                    <m:r>
                      <a:rPr lang="en-US" sz="2800" i="1">
                        <a:solidFill>
                          <a:prstClr val="white"/>
                        </a:solidFill>
                        <a:latin typeface="Cambria Math"/>
                      </a:rPr>
                      <m:t>−</m:t>
                    </m:r>
                    <m:r>
                      <a:rPr lang="en-US" sz="2800" i="1">
                        <a:solidFill>
                          <a:prstClr val="white"/>
                        </a:solidFill>
                        <a:latin typeface="Cambria Math"/>
                      </a:rPr>
                      <m:t>𝑦</m:t>
                    </m:r>
                    <m:r>
                      <a:rPr lang="en-US" sz="2800" i="1">
                        <a:solidFill>
                          <a:prstClr val="white"/>
                        </a:solidFill>
                        <a:latin typeface="Cambria Math"/>
                      </a:rPr>
                      <m:t>=0</m:t>
                    </m:r>
                  </m:oMath>
                </a14:m>
                <a:endParaRPr lang="en-US" sz="2800" dirty="0">
                  <a:solidFill>
                    <a:prstClr val="white"/>
                  </a:solidFill>
                </a:endParaRPr>
              </a:p>
              <a:p>
                <a:pPr marL="137160" lvl="0" indent="0">
                  <a:buClr>
                    <a:srgbClr val="6EA0B0"/>
                  </a:buClr>
                  <a:buNone/>
                </a:pPr>
                <a:r>
                  <a:rPr lang="en-US" sz="2800" dirty="0">
                    <a:solidFill>
                      <a:prstClr val="white"/>
                    </a:solidFill>
                  </a:rPr>
                  <a:t>Solution:</a:t>
                </a:r>
                <a14:m>
                  <m:oMath xmlns:m="http://schemas.openxmlformats.org/officeDocument/2006/math">
                    <m:sSup>
                      <m:sSupPr>
                        <m:ctrlPr>
                          <a:rPr lang="en-US" sz="2800" i="1" dirty="0">
                            <a:solidFill>
                              <a:prstClr val="white"/>
                            </a:solidFill>
                            <a:latin typeface="Cambria Math"/>
                          </a:rPr>
                        </m:ctrlPr>
                      </m:sSupPr>
                      <m:e>
                        <m:r>
                          <a:rPr lang="en-US" sz="2800" i="1" dirty="0">
                            <a:solidFill>
                              <a:prstClr val="white"/>
                            </a:solidFill>
                            <a:latin typeface="Cambria Math"/>
                          </a:rPr>
                          <m:t>𝐷</m:t>
                        </m:r>
                      </m:e>
                      <m:sup>
                        <m:r>
                          <a:rPr lang="en-US" sz="2800" i="1" dirty="0">
                            <a:solidFill>
                              <a:prstClr val="white"/>
                            </a:solidFill>
                            <a:latin typeface="Cambria Math"/>
                          </a:rPr>
                          <m:t>3</m:t>
                        </m:r>
                      </m:sup>
                    </m:sSup>
                    <m:r>
                      <a:rPr lang="en-US" sz="2800" i="1" dirty="0">
                        <a:solidFill>
                          <a:prstClr val="white"/>
                        </a:solidFill>
                        <a:latin typeface="Cambria Math"/>
                      </a:rPr>
                      <m:t>𝑦</m:t>
                    </m:r>
                    <m:r>
                      <a:rPr lang="en-US" sz="2800" i="1" dirty="0">
                        <a:solidFill>
                          <a:prstClr val="white"/>
                        </a:solidFill>
                        <a:latin typeface="Cambria Math"/>
                      </a:rPr>
                      <m:t>−3</m:t>
                    </m:r>
                    <m:sSup>
                      <m:sSupPr>
                        <m:ctrlPr>
                          <a:rPr lang="en-US" sz="2800" i="1" dirty="0">
                            <a:solidFill>
                              <a:prstClr val="white"/>
                            </a:solidFill>
                            <a:latin typeface="Cambria Math"/>
                          </a:rPr>
                        </m:ctrlPr>
                      </m:sSupPr>
                      <m:e>
                        <m:r>
                          <a:rPr lang="en-US" sz="2800" i="1" dirty="0">
                            <a:solidFill>
                              <a:prstClr val="white"/>
                            </a:solidFill>
                            <a:latin typeface="Cambria Math"/>
                          </a:rPr>
                          <m:t>𝐷</m:t>
                        </m:r>
                      </m:e>
                      <m:sup>
                        <m:r>
                          <a:rPr lang="en-US" sz="2800" i="1" dirty="0">
                            <a:solidFill>
                              <a:prstClr val="white"/>
                            </a:solidFill>
                            <a:latin typeface="Cambria Math"/>
                          </a:rPr>
                          <m:t>2</m:t>
                        </m:r>
                      </m:sup>
                    </m:sSup>
                    <m:r>
                      <a:rPr lang="en-US" sz="2800" i="1" dirty="0">
                        <a:solidFill>
                          <a:prstClr val="white"/>
                        </a:solidFill>
                        <a:latin typeface="Cambria Math"/>
                      </a:rPr>
                      <m:t>𝑦</m:t>
                    </m:r>
                    <m:r>
                      <a:rPr lang="en-US" sz="2800" i="1" dirty="0">
                        <a:solidFill>
                          <a:prstClr val="white"/>
                        </a:solidFill>
                        <a:latin typeface="Cambria Math"/>
                      </a:rPr>
                      <m:t>+3</m:t>
                    </m:r>
                    <m:r>
                      <a:rPr lang="en-US" sz="2800" i="1" dirty="0">
                        <a:solidFill>
                          <a:prstClr val="white"/>
                        </a:solidFill>
                        <a:latin typeface="Cambria Math"/>
                      </a:rPr>
                      <m:t>𝐷𝑦</m:t>
                    </m:r>
                    <m:r>
                      <a:rPr lang="en-US" sz="2800" dirty="0">
                        <a:solidFill>
                          <a:prstClr val="white"/>
                        </a:solidFill>
                        <a:latin typeface="Cambria Math"/>
                      </a:rPr>
                      <m:t>−</m:t>
                    </m:r>
                    <m:r>
                      <m:rPr>
                        <m:sty m:val="p"/>
                      </m:rPr>
                      <a:rPr lang="en-US" sz="2800" dirty="0">
                        <a:solidFill>
                          <a:prstClr val="white"/>
                        </a:solidFill>
                        <a:latin typeface="Cambria Math"/>
                      </a:rPr>
                      <m:t>y</m:t>
                    </m:r>
                    <m:r>
                      <a:rPr lang="en-US" sz="2800" dirty="0">
                        <a:solidFill>
                          <a:prstClr val="white"/>
                        </a:solidFill>
                        <a:latin typeface="Cambria Math"/>
                      </a:rPr>
                      <m:t>=0</m:t>
                    </m:r>
                    <m:r>
                      <a:rPr lang="en-US" sz="2800" i="1" dirty="0">
                        <a:solidFill>
                          <a:prstClr val="white"/>
                        </a:solidFill>
                        <a:latin typeface="Cambria Math"/>
                      </a:rPr>
                      <m:t>                      </m:t>
                    </m:r>
                  </m:oMath>
                </a14:m>
                <a:endParaRPr lang="en-US" sz="2800" i="1" dirty="0">
                  <a:solidFill>
                    <a:prstClr val="white"/>
                  </a:solidFill>
                  <a:latin typeface="Cambria Math"/>
                </a:endParaRPr>
              </a:p>
              <a:p>
                <a:pPr marL="137160" lvl="0" indent="0">
                  <a:buClr>
                    <a:srgbClr val="6EA0B0"/>
                  </a:buClr>
                  <a:buNone/>
                </a:pPr>
                <a:r>
                  <a:rPr lang="en-US" sz="2800" dirty="0">
                    <a:solidFill>
                      <a:prstClr val="white"/>
                    </a:solidFill>
                    <a:ea typeface="Cambria Math"/>
                  </a:rPr>
                  <a:t/>
                </a:r>
                <a14:m>
                  <m:oMath xmlns:m="http://schemas.openxmlformats.org/officeDocument/2006/math">
                    <m:r>
                      <a:rPr lang="en-US" sz="2800" i="1" dirty="0">
                        <a:solidFill>
                          <a:prstClr val="white"/>
                        </a:solidFill>
                        <a:latin typeface="Cambria Math"/>
                        <a:ea typeface="Cambria Math"/>
                      </a:rPr>
                      <m:t>∴</m:t>
                    </m:r>
                    <m:r>
                      <a:rPr lang="en-US" sz="2800" i="1" dirty="0">
                        <a:solidFill>
                          <a:prstClr val="white"/>
                        </a:solidFill>
                        <a:latin typeface="Cambria Math"/>
                        <a:ea typeface="Cambria Math"/>
                      </a:rPr>
                      <m:t>𝐴</m:t>
                    </m:r>
                    <m:r>
                      <a:rPr lang="en-US" sz="2800" i="1" dirty="0">
                        <a:solidFill>
                          <a:prstClr val="white"/>
                        </a:solidFill>
                        <a:latin typeface="Cambria Math"/>
                        <a:ea typeface="Cambria Math"/>
                      </a:rPr>
                      <m:t>.</m:t>
                    </m:r>
                    <m:r>
                      <a:rPr lang="en-US" sz="2800" i="1" dirty="0">
                        <a:solidFill>
                          <a:prstClr val="white"/>
                        </a:solidFill>
                        <a:latin typeface="Cambria Math"/>
                        <a:ea typeface="Cambria Math"/>
                      </a:rPr>
                      <m:t>𝐸</m:t>
                    </m:r>
                    <m:r>
                      <a:rPr lang="en-US" sz="2800" i="1" dirty="0">
                        <a:solidFill>
                          <a:prstClr val="white"/>
                        </a:solidFill>
                        <a:latin typeface="Cambria Math"/>
                        <a:ea typeface="Cambria Math"/>
                      </a:rPr>
                      <m:t>. = </m:t>
                    </m:r>
                    <m:d>
                      <m:dPr>
                        <m:ctrlPr>
                          <a:rPr lang="en-US" sz="2800" i="1" dirty="0">
                            <a:solidFill>
                              <a:prstClr val="white"/>
                            </a:solidFill>
                            <a:latin typeface="Cambria Math"/>
                          </a:rPr>
                        </m:ctrlPr>
                      </m:dPr>
                      <m:e>
                        <m:sSup>
                          <m:sSupPr>
                            <m:ctrlPr>
                              <a:rPr lang="en-US" sz="2800" i="1" dirty="0">
                                <a:solidFill>
                                  <a:prstClr val="white"/>
                                </a:solidFill>
                                <a:latin typeface="Cambria Math"/>
                              </a:rPr>
                            </m:ctrlPr>
                          </m:sSupPr>
                          <m:e>
                            <m:r>
                              <a:rPr lang="en-US" sz="2800" i="1" dirty="0">
                                <a:solidFill>
                                  <a:prstClr val="white"/>
                                </a:solidFill>
                                <a:latin typeface="Cambria Math"/>
                              </a:rPr>
                              <m:t>𝐷</m:t>
                            </m:r>
                          </m:e>
                          <m:sup>
                            <m:r>
                              <a:rPr lang="en-US" sz="2800" i="1" dirty="0">
                                <a:solidFill>
                                  <a:prstClr val="white"/>
                                </a:solidFill>
                                <a:latin typeface="Cambria Math"/>
                              </a:rPr>
                              <m:t>3</m:t>
                            </m:r>
                          </m:sup>
                        </m:sSup>
                        <m:r>
                          <a:rPr lang="en-US" sz="2800" i="1" dirty="0">
                            <a:solidFill>
                              <a:prstClr val="white"/>
                            </a:solidFill>
                            <a:latin typeface="Cambria Math"/>
                          </a:rPr>
                          <m:t>−3</m:t>
                        </m:r>
                        <m:sSup>
                          <m:sSupPr>
                            <m:ctrlPr>
                              <a:rPr lang="en-US" sz="2800" i="1" dirty="0">
                                <a:solidFill>
                                  <a:prstClr val="white"/>
                                </a:solidFill>
                                <a:latin typeface="Cambria Math"/>
                              </a:rPr>
                            </m:ctrlPr>
                          </m:sSupPr>
                          <m:e>
                            <m:r>
                              <a:rPr lang="en-US" sz="2800" i="1" dirty="0">
                                <a:solidFill>
                                  <a:prstClr val="white"/>
                                </a:solidFill>
                                <a:latin typeface="Cambria Math"/>
                              </a:rPr>
                              <m:t>𝐷</m:t>
                            </m:r>
                          </m:e>
                          <m:sup>
                            <m:r>
                              <a:rPr lang="en-US" sz="2800" i="1" dirty="0">
                                <a:solidFill>
                                  <a:prstClr val="white"/>
                                </a:solidFill>
                                <a:latin typeface="Cambria Math"/>
                              </a:rPr>
                              <m:t>2</m:t>
                            </m:r>
                          </m:sup>
                        </m:sSup>
                        <m:r>
                          <a:rPr lang="en-US" sz="2800" i="1" dirty="0">
                            <a:solidFill>
                              <a:prstClr val="white"/>
                            </a:solidFill>
                            <a:latin typeface="Cambria Math"/>
                          </a:rPr>
                          <m:t>+3</m:t>
                        </m:r>
                        <m:r>
                          <a:rPr lang="en-US" sz="2800" i="1" dirty="0">
                            <a:solidFill>
                              <a:prstClr val="white"/>
                            </a:solidFill>
                            <a:latin typeface="Cambria Math"/>
                          </a:rPr>
                          <m:t>𝐷</m:t>
                        </m:r>
                        <m:r>
                          <a:rPr lang="en-US" sz="2800" i="1" dirty="0">
                            <a:solidFill>
                              <a:prstClr val="white"/>
                            </a:solidFill>
                            <a:latin typeface="Cambria Math"/>
                          </a:rPr>
                          <m:t>−1</m:t>
                        </m:r>
                      </m:e>
                    </m:d>
                    <m:r>
                      <a:rPr lang="en-US" sz="2800" dirty="0">
                        <a:solidFill>
                          <a:prstClr val="white"/>
                        </a:solidFill>
                        <a:latin typeface="Cambria Math"/>
                      </a:rPr>
                      <m:t>=0 </m:t>
                    </m:r>
                  </m:oMath>
                </a14:m>
                <a:endParaRPr lang="en-US" sz="2800" dirty="0">
                  <a:solidFill>
                    <a:prstClr val="white"/>
                  </a:solidFill>
                  <a:latin typeface="Cambria Math"/>
                </a:endParaRPr>
              </a:p>
              <a:p>
                <a:pPr marL="137160" lvl="0" indent="0">
                  <a:buClr>
                    <a:srgbClr val="6EA0B0"/>
                  </a:buClr>
                  <a:buNone/>
                </a:pPr>
                <a:r>
                  <a:rPr lang="en-US" sz="2800" dirty="0">
                    <a:solidFill>
                      <a:prstClr val="white"/>
                    </a:solidFill>
                    <a:latin typeface="Cambria Math"/>
                  </a:rPr>
                  <a:t>               by using synthetic division we find roots </a:t>
                </a:r>
              </a:p>
              <a:p>
                <a:pPr marL="137160" lvl="0" indent="0">
                  <a:buClr>
                    <a:srgbClr val="6EA0B0"/>
                  </a:buClr>
                  <a:buNone/>
                </a:pPr>
                <a:r>
                  <a:rPr lang="en-US" sz="2800" dirty="0">
                    <a:solidFill>
                      <a:prstClr val="white"/>
                    </a:solidFill>
                    <a:latin typeface="Cambria Math"/>
                  </a:rPr>
                  <a:t>roots  are -1 ,-1,-1.     </a:t>
                </a:r>
              </a:p>
              <a:p>
                <a:pPr marL="137160" lvl="0" indent="0">
                  <a:buClr>
                    <a:srgbClr val="6EA0B0"/>
                  </a:buClr>
                  <a:buNone/>
                </a:pPr>
                <a:r>
                  <a:rPr lang="en-US" sz="2800" dirty="0">
                    <a:solidFill>
                      <a:prstClr val="white"/>
                    </a:solidFill>
                    <a:latin typeface="Cambria Math"/>
                  </a:rPr>
                  <a:t>General solution is </a:t>
                </a:r>
                <a14:m>
                  <m:oMath xmlns:m="http://schemas.openxmlformats.org/officeDocument/2006/math">
                    <m:r>
                      <a:rPr lang="en-US" sz="2800" i="1">
                        <a:solidFill>
                          <a:prstClr val="white"/>
                        </a:solidFill>
                        <a:latin typeface="Cambria Math"/>
                      </a:rPr>
                      <m:t>𝑦</m:t>
                    </m:r>
                    <m:r>
                      <a:rPr lang="en-US" sz="2800" i="1">
                        <a:solidFill>
                          <a:prstClr val="white"/>
                        </a:solidFill>
                        <a:latin typeface="Cambria Math"/>
                      </a:rPr>
                      <m:t>=</m:t>
                    </m:r>
                    <m:sSub>
                      <m:sSubPr>
                        <m:ctrlPr>
                          <a:rPr lang="en-US" sz="2800" i="1">
                            <a:solidFill>
                              <a:prstClr val="white"/>
                            </a:solidFill>
                            <a:latin typeface="Cambria Math"/>
                          </a:rPr>
                        </m:ctrlPr>
                      </m:sSubPr>
                      <m:e>
                        <m:r>
                          <a:rPr lang="en-US" sz="2800" i="1">
                            <a:solidFill>
                              <a:prstClr val="white"/>
                            </a:solidFill>
                            <a:latin typeface="Cambria Math"/>
                          </a:rPr>
                          <m:t>(</m:t>
                        </m:r>
                        <m:r>
                          <a:rPr lang="en-US" sz="2800" i="1">
                            <a:solidFill>
                              <a:prstClr val="white"/>
                            </a:solidFill>
                            <a:latin typeface="Cambria Math"/>
                          </a:rPr>
                          <m:t>𝐶</m:t>
                        </m:r>
                      </m:e>
                      <m:sub>
                        <m:r>
                          <a:rPr lang="en-US" sz="2800" i="1">
                            <a:solidFill>
                              <a:prstClr val="white"/>
                            </a:solidFill>
                            <a:latin typeface="Cambria Math"/>
                          </a:rPr>
                          <m:t>1</m:t>
                        </m:r>
                      </m:sub>
                    </m:sSub>
                  </m:oMath>
                </a14:m>
                <a:r>
                  <a:rPr lang="en-US" sz="2800" dirty="0">
                    <a:solidFill>
                      <a:prstClr val="white"/>
                    </a:solidFill>
                  </a:rPr>
                  <a:t>+</a:t>
                </a:r>
                <a14:m>
                  <m:oMath xmlns:m="http://schemas.openxmlformats.org/officeDocument/2006/math">
                    <m:sSub>
                      <m:sSubPr>
                        <m:ctrlPr>
                          <a:rPr lang="en-US" sz="2800" i="1">
                            <a:solidFill>
                              <a:prstClr val="white"/>
                            </a:solidFill>
                            <a:latin typeface="Cambria Math"/>
                          </a:rPr>
                        </m:ctrlPr>
                      </m:sSubPr>
                      <m:e>
                        <m:r>
                          <a:rPr lang="en-US" sz="2800" i="1">
                            <a:solidFill>
                              <a:prstClr val="white"/>
                            </a:solidFill>
                            <a:latin typeface="Cambria Math"/>
                          </a:rPr>
                          <m:t>𝐶</m:t>
                        </m:r>
                      </m:e>
                      <m:sub>
                        <m:r>
                          <a:rPr lang="en-US" sz="2800" i="1">
                            <a:solidFill>
                              <a:prstClr val="white"/>
                            </a:solidFill>
                            <a:latin typeface="Cambria Math"/>
                          </a:rPr>
                          <m:t>2</m:t>
                        </m:r>
                      </m:sub>
                    </m:sSub>
                    <m:r>
                      <a:rPr lang="en-US" sz="2800" i="1">
                        <a:solidFill>
                          <a:prstClr val="white"/>
                        </a:solidFill>
                        <a:latin typeface="Cambria Math"/>
                      </a:rPr>
                      <m:t>𝑥</m:t>
                    </m:r>
                    <m:r>
                      <a:rPr lang="en-US" sz="2800" i="1">
                        <a:solidFill>
                          <a:prstClr val="white"/>
                        </a:solidFill>
                        <a:latin typeface="Cambria Math"/>
                      </a:rPr>
                      <m:t>+</m:t>
                    </m:r>
                    <m:sSub>
                      <m:sSubPr>
                        <m:ctrlPr>
                          <a:rPr lang="en-US" sz="2800" i="1">
                            <a:solidFill>
                              <a:prstClr val="white"/>
                            </a:solidFill>
                            <a:latin typeface="Cambria Math"/>
                          </a:rPr>
                        </m:ctrlPr>
                      </m:sSubPr>
                      <m:e>
                        <m:r>
                          <a:rPr lang="en-US" sz="2800" i="1">
                            <a:solidFill>
                              <a:prstClr val="white"/>
                            </a:solidFill>
                            <a:latin typeface="Cambria Math"/>
                          </a:rPr>
                          <m:t>𝐶</m:t>
                        </m:r>
                      </m:e>
                      <m:sub>
                        <m:r>
                          <a:rPr lang="en-US" sz="2800" i="1">
                            <a:solidFill>
                              <a:prstClr val="white"/>
                            </a:solidFill>
                            <a:latin typeface="Cambria Math"/>
                          </a:rPr>
                          <m:t>3</m:t>
                        </m:r>
                      </m:sub>
                    </m:sSub>
                    <m:sSup>
                      <m:sSupPr>
                        <m:ctrlPr>
                          <a:rPr lang="en-US" sz="2800" i="1">
                            <a:solidFill>
                              <a:prstClr val="white"/>
                            </a:solidFill>
                            <a:latin typeface="Cambria Math"/>
                          </a:rPr>
                        </m:ctrlPr>
                      </m:sSupPr>
                      <m:e>
                        <m:r>
                          <a:rPr lang="en-US" sz="2800" i="1">
                            <a:solidFill>
                              <a:prstClr val="white"/>
                            </a:solidFill>
                            <a:latin typeface="Cambria Math"/>
                          </a:rPr>
                          <m:t>𝑥</m:t>
                        </m:r>
                      </m:e>
                      <m:sup>
                        <m:r>
                          <a:rPr lang="en-US" sz="2800" i="1">
                            <a:solidFill>
                              <a:prstClr val="white"/>
                            </a:solidFill>
                            <a:latin typeface="Cambria Math"/>
                          </a:rPr>
                          <m:t>2</m:t>
                        </m:r>
                      </m:sup>
                    </m:sSup>
                    <m:r>
                      <a:rPr lang="en-US" sz="2800" i="1">
                        <a:solidFill>
                          <a:prstClr val="white"/>
                        </a:solidFill>
                        <a:latin typeface="Cambria Math"/>
                      </a:rPr>
                      <m:t>)</m:t>
                    </m:r>
                    <m:sSup>
                      <m:sSupPr>
                        <m:ctrlPr>
                          <a:rPr lang="en-US" sz="2800" i="1">
                            <a:solidFill>
                              <a:prstClr val="white"/>
                            </a:solidFill>
                            <a:latin typeface="Cambria Math"/>
                          </a:rPr>
                        </m:ctrlPr>
                      </m:sSupPr>
                      <m:e>
                        <m:r>
                          <a:rPr lang="en-US" sz="2800" i="1">
                            <a:solidFill>
                              <a:prstClr val="white"/>
                            </a:solidFill>
                            <a:latin typeface="Cambria Math"/>
                          </a:rPr>
                          <m:t>𝑒</m:t>
                        </m:r>
                      </m:e>
                      <m:sup>
                        <m:r>
                          <a:rPr lang="en-US" sz="2800" i="1">
                            <a:solidFill>
                              <a:prstClr val="white"/>
                            </a:solidFill>
                            <a:latin typeface="Cambria Math"/>
                          </a:rPr>
                          <m:t>−</m:t>
                        </m:r>
                        <m:r>
                          <a:rPr lang="en-US" sz="2800" i="1">
                            <a:solidFill>
                              <a:prstClr val="white"/>
                            </a:solidFill>
                            <a:latin typeface="Cambria Math"/>
                          </a:rPr>
                          <m:t>𝑥</m:t>
                        </m:r>
                      </m:sup>
                    </m:sSup>
                  </m:oMath>
                </a14:m>
                <a:r>
                  <a:rPr lang="en-US" sz="2800" dirty="0">
                    <a:solidFill>
                      <a:prstClr val="white"/>
                    </a:solidFill>
                    <a:latin typeface="Cambria Math"/>
                  </a:rPr>
                  <a:t/>
                </a:r>
              </a:p>
              <a:p>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99476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28601"/>
                <a:ext cx="8229600" cy="533399"/>
              </a:xfrm>
            </p:spPr>
            <p:txBody>
              <a:bodyPr>
                <a:normAutofit/>
              </a:bodyPr>
              <a:lstStyle/>
              <a:p>
                <a:r>
                  <a:rPr lang="en-US" sz="2800" dirty="0">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rPr>
                  <a:t>General solution of linear D.E. </a:t>
                </a:r>
                <a14:m>
                  <m:oMath xmlns:m="http://schemas.openxmlformats.org/officeDocument/2006/math">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d>
                      <m:dPr>
                        <m:ctrlP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ctrlPr>
                      </m:dPr>
                      <m:e>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𝑫</m:t>
                        </m:r>
                      </m:e>
                    </m:d>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𝒚</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𝟎</m:t>
                    </m:r>
                  </m:oMath>
                </a14:m>
                <a:endParaRPr lang="en-US" sz="28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28601"/>
                <a:ext cx="8229600" cy="533399"/>
              </a:xfrm>
              <a:blipFill rotWithShape="1">
                <a:blip r:embed="rId2"/>
                <a:stretch>
                  <a:fillRect t="-17241" b="-51724"/>
                </a:stretch>
              </a:blipFill>
            </p:spPr>
            <p:txBody>
              <a:bodyPr>
                <a:normAutofit fontScale="90000"/>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964505"/>
                <a:ext cx="8229600" cy="5344856"/>
              </a:xfrm>
            </p:spPr>
            <p:txBody>
              <a:bodyPr>
                <a:normAutofit/>
              </a:bodyPr>
              <a:lstStyle/>
              <a:p>
                <a:r>
                  <a:rPr lang="en-US" sz="2000" dirty="0" smtClean="0"/>
                  <a:t>Case – III:  Roots of A.E. are imaginary</a:t>
                </a:r>
              </a:p>
              <a:p>
                <a:pPr marL="137160" indent="0">
                  <a:buNone/>
                </a:pPr>
                <a:r>
                  <a:rPr lang="en-US" sz="2000" dirty="0" smtClean="0"/>
                  <a:t>Let D = </a:t>
                </a:r>
                <a14:m>
                  <m:oMath xmlns:m="http://schemas.openxmlformats.org/officeDocument/2006/math">
                    <m:r>
                      <a:rPr lang="en-US" sz="2000" i="1" smtClean="0">
                        <a:latin typeface="Cambria Math"/>
                        <a:ea typeface="Cambria Math"/>
                      </a:rPr>
                      <m:t>𝛼</m:t>
                    </m:r>
                    <m:r>
                      <a:rPr lang="en-US" sz="2000" i="1" smtClean="0">
                        <a:latin typeface="Cambria Math"/>
                        <a:ea typeface="Cambria Math"/>
                      </a:rPr>
                      <m:t>±</m:t>
                    </m:r>
                    <m:r>
                      <a:rPr lang="en-US" sz="2000" b="0" i="1" smtClean="0">
                        <a:latin typeface="Cambria Math"/>
                        <a:ea typeface="Cambria Math"/>
                      </a:rPr>
                      <m:t>𝑖</m:t>
                    </m:r>
                    <m:r>
                      <a:rPr lang="en-US" sz="2000" i="1" smtClean="0">
                        <a:latin typeface="Cambria Math"/>
                        <a:ea typeface="Cambria Math"/>
                      </a:rPr>
                      <m:t>𝛽</m:t>
                    </m:r>
                  </m:oMath>
                </a14:m>
                <a:r>
                  <a:rPr lang="en-US" sz="2000" dirty="0" smtClean="0"/>
                  <a:t> are two roots of A.E. </a:t>
                </a:r>
              </a:p>
              <a:p>
                <a:pPr marL="137160" indent="0">
                  <a:buNone/>
                </a:pPr>
                <a:r>
                  <a:rPr lang="en-US" sz="2000" dirty="0" smtClean="0"/>
                  <a:t>Then G.S. </a:t>
                </a:r>
                <a:r>
                  <a:rPr lang="en-US" sz="2000" dirty="0"/>
                  <a:t>of ∅(𝑫)𝒚=</a:t>
                </a:r>
                <a:r>
                  <a:rPr lang="en-US" sz="2000" dirty="0" smtClean="0"/>
                  <a:t>𝟎 is </a:t>
                </a:r>
              </a:p>
              <a:p>
                <a:pPr marL="137160" indent="0">
                  <a:buNone/>
                </a:pPr>
                <a14:m>
                  <m:oMathPara xmlns:m="http://schemas.openxmlformats.org/officeDocument/2006/math">
                    <m:oMathParaPr>
                      <m:jc m:val="centerGroup"/>
                    </m:oMathParaPr>
                    <m:oMath xmlns:m="http://schemas.openxmlformats.org/officeDocument/2006/math">
                      <m:r>
                        <a:rPr lang="en-US" sz="2000" b="1" i="1" smtClean="0">
                          <a:latin typeface="Cambria Math"/>
                        </a:rPr>
                        <m:t>𝒚</m:t>
                      </m:r>
                      <m:r>
                        <a:rPr lang="en-US" sz="2000" b="1" i="1" smtClean="0">
                          <a:latin typeface="Cambria Math"/>
                        </a:rPr>
                        <m:t>=</m:t>
                      </m:r>
                      <m:sSup>
                        <m:sSupPr>
                          <m:ctrlPr>
                            <a:rPr lang="en-US" sz="2000" b="1" i="1" smtClean="0">
                              <a:latin typeface="Cambria Math"/>
                            </a:rPr>
                          </m:ctrlPr>
                        </m:sSupPr>
                        <m:e>
                          <m:r>
                            <a:rPr lang="en-US" sz="2000" b="1" i="1" smtClean="0">
                              <a:latin typeface="Cambria Math"/>
                            </a:rPr>
                            <m:t>𝒆</m:t>
                          </m:r>
                        </m:e>
                        <m:sup>
                          <m:r>
                            <a:rPr lang="en-US" sz="2000" b="1" i="1" smtClean="0">
                              <a:latin typeface="Cambria Math"/>
                              <a:ea typeface="Cambria Math"/>
                            </a:rPr>
                            <m:t>𝜶</m:t>
                          </m:r>
                          <m:r>
                            <a:rPr lang="en-US" sz="2000" b="1" i="1" smtClean="0">
                              <a:latin typeface="Cambria Math"/>
                              <a:ea typeface="Cambria Math"/>
                            </a:rPr>
                            <m:t>𝒙</m:t>
                          </m:r>
                        </m:sup>
                      </m:sSup>
                      <m:r>
                        <a:rPr lang="en-US" sz="2000" b="1" i="1" smtClean="0">
                          <a:latin typeface="Cambria Math"/>
                        </a:rPr>
                        <m:t>(</m:t>
                      </m:r>
                      <m:sSub>
                        <m:sSubPr>
                          <m:ctrlPr>
                            <a:rPr lang="en-US" sz="2000" b="1" i="1" smtClean="0">
                              <a:latin typeface="Cambria Math"/>
                            </a:rPr>
                          </m:ctrlPr>
                        </m:sSubPr>
                        <m:e>
                          <m:r>
                            <a:rPr lang="en-US" sz="2000" b="1" i="1" smtClean="0">
                              <a:latin typeface="Cambria Math"/>
                            </a:rPr>
                            <m:t>𝒄</m:t>
                          </m:r>
                        </m:e>
                        <m:sub>
                          <m:r>
                            <a:rPr lang="en-US" sz="2000" b="1" i="1" smtClean="0">
                              <a:latin typeface="Cambria Math"/>
                            </a:rPr>
                            <m:t>𝟏</m:t>
                          </m:r>
                        </m:sub>
                      </m:sSub>
                      <m:func>
                        <m:funcPr>
                          <m:ctrlPr>
                            <a:rPr lang="en-US" sz="2000" b="1" i="1" smtClean="0">
                              <a:latin typeface="Cambria Math"/>
                            </a:rPr>
                          </m:ctrlPr>
                        </m:funcPr>
                        <m:fName>
                          <m:r>
                            <a:rPr lang="en-US" sz="2000" b="1" i="0" smtClean="0">
                              <a:latin typeface="Cambria Math"/>
                            </a:rPr>
                            <m:t>𝐜𝐨𝐬</m:t>
                          </m:r>
                        </m:fName>
                        <m:e>
                          <m:r>
                            <a:rPr lang="en-US" sz="2000" b="1" i="1" smtClean="0">
                              <a:latin typeface="Cambria Math"/>
                              <a:ea typeface="Cambria Math"/>
                            </a:rPr>
                            <m:t>𝜷</m:t>
                          </m:r>
                          <m:r>
                            <a:rPr lang="en-US" sz="2000" b="1" i="1" smtClean="0">
                              <a:latin typeface="Cambria Math"/>
                              <a:ea typeface="Cambria Math"/>
                            </a:rPr>
                            <m:t>𝒙</m:t>
                          </m:r>
                        </m:e>
                      </m:func>
                      <m:r>
                        <a:rPr lang="en-US" sz="2000" b="1" i="1" smtClean="0">
                          <a:latin typeface="Cambria Math"/>
                        </a:rPr>
                        <m:t>+</m:t>
                      </m:r>
                      <m:sSub>
                        <m:sSubPr>
                          <m:ctrlPr>
                            <a:rPr lang="en-US" sz="2000" b="1" i="1" smtClean="0">
                              <a:latin typeface="Cambria Math"/>
                            </a:rPr>
                          </m:ctrlPr>
                        </m:sSubPr>
                        <m:e>
                          <m:r>
                            <a:rPr lang="en-US" sz="2000" b="1" i="1" smtClean="0">
                              <a:latin typeface="Cambria Math"/>
                            </a:rPr>
                            <m:t>𝒄</m:t>
                          </m:r>
                        </m:e>
                        <m:sub>
                          <m:r>
                            <a:rPr lang="en-US" sz="2000" b="1" i="1" smtClean="0">
                              <a:latin typeface="Cambria Math"/>
                            </a:rPr>
                            <m:t>𝟐</m:t>
                          </m:r>
                        </m:sub>
                      </m:sSub>
                      <m:func>
                        <m:funcPr>
                          <m:ctrlPr>
                            <a:rPr lang="en-US" sz="2000" b="1" i="1" smtClean="0">
                              <a:latin typeface="Cambria Math"/>
                            </a:rPr>
                          </m:ctrlPr>
                        </m:funcPr>
                        <m:fName>
                          <m:r>
                            <a:rPr lang="en-US" sz="2000" b="1" i="0" smtClean="0">
                              <a:latin typeface="Cambria Math"/>
                            </a:rPr>
                            <m:t>𝐬𝐢𝐧</m:t>
                          </m:r>
                        </m:fName>
                        <m:e>
                          <m:r>
                            <a:rPr lang="en-US" sz="2000" b="1" i="1" smtClean="0">
                              <a:latin typeface="Cambria Math"/>
                              <a:ea typeface="Cambria Math"/>
                            </a:rPr>
                            <m:t>𝜷</m:t>
                          </m:r>
                          <m:r>
                            <a:rPr lang="en-US" sz="2000" b="1" i="1" smtClean="0">
                              <a:latin typeface="Cambria Math"/>
                              <a:ea typeface="Cambria Math"/>
                            </a:rPr>
                            <m:t>𝒙</m:t>
                          </m:r>
                        </m:e>
                      </m:func>
                      <m:r>
                        <a:rPr lang="en-US" sz="2000" b="1" i="1" smtClean="0">
                          <a:latin typeface="Cambria Math"/>
                        </a:rPr>
                        <m:t>)</m:t>
                      </m:r>
                    </m:oMath>
                  </m:oMathPara>
                </a14:m>
                <a:endParaRPr lang="en-US" sz="2000" b="1" dirty="0" smtClean="0"/>
              </a:p>
              <a:p>
                <a:pPr marL="137160" indent="0">
                  <a:buNone/>
                </a:pPr>
                <a:r>
                  <a:rPr lang="en-US" sz="2000" dirty="0" smtClean="0"/>
                  <a:t>e.g. If  </a:t>
                </a:r>
                <a14:m>
                  <m:oMath xmlns:m="http://schemas.openxmlformats.org/officeDocument/2006/math">
                    <m:r>
                      <a:rPr lang="en-US" sz="2000" b="0" i="1" smtClean="0">
                        <a:latin typeface="Cambria Math"/>
                      </a:rPr>
                      <m:t>𝐷</m:t>
                    </m:r>
                    <m:r>
                      <a:rPr lang="en-US" sz="2000" b="0" i="1" smtClean="0">
                        <a:latin typeface="Cambria Math"/>
                      </a:rPr>
                      <m:t>=2±3</m:t>
                    </m:r>
                    <m:r>
                      <a:rPr lang="en-US" sz="2000" b="0" i="1" smtClean="0">
                        <a:latin typeface="Cambria Math"/>
                        <a:ea typeface="Cambria Math"/>
                      </a:rPr>
                      <m:t>𝑖</m:t>
                    </m:r>
                  </m:oMath>
                </a14:m>
                <a:r>
                  <a:rPr lang="en-US" sz="2000" dirty="0" smtClean="0"/>
                  <a:t> roots then </a:t>
                </a:r>
                <a14:m>
                  <m:oMath xmlns:m="http://schemas.openxmlformats.org/officeDocument/2006/math">
                    <m:r>
                      <a:rPr lang="en-US" sz="2000" i="1" smtClean="0">
                        <a:latin typeface="Cambria Math"/>
                        <a:ea typeface="Cambria Math"/>
                      </a:rPr>
                      <m:t>𝛼</m:t>
                    </m:r>
                    <m:r>
                      <a:rPr lang="en-US" sz="2000" b="0" i="1" smtClean="0">
                        <a:latin typeface="Cambria Math"/>
                        <a:ea typeface="Cambria Math"/>
                      </a:rPr>
                      <m:t>=2,</m:t>
                    </m:r>
                    <m:r>
                      <a:rPr lang="en-US" sz="2000" b="0" i="1" smtClean="0">
                        <a:latin typeface="Cambria Math"/>
                        <a:ea typeface="Cambria Math"/>
                      </a:rPr>
                      <m:t>𝛽</m:t>
                    </m:r>
                    <m:r>
                      <a:rPr lang="en-US" sz="2000" b="0" i="1" smtClean="0">
                        <a:latin typeface="Cambria Math"/>
                        <a:ea typeface="Cambria Math"/>
                      </a:rPr>
                      <m:t>=3</m:t>
                    </m:r>
                  </m:oMath>
                </a14:m>
                <a:endParaRPr lang="en-US" sz="2000" b="0" dirty="0" smtClean="0">
                  <a:ea typeface="Cambria Math"/>
                </a:endParaRPr>
              </a:p>
              <a:p>
                <a:pPr marL="137160" indent="0">
                  <a:buNone/>
                </a:pPr>
                <a:r>
                  <a:rPr lang="en-US" sz="2000" dirty="0" smtClean="0"/>
                  <a:t>G.S.                          </a:t>
                </a:r>
                <a14:m>
                  <m:oMath xmlns:m="http://schemas.openxmlformats.org/officeDocument/2006/math">
                    <m:r>
                      <a:rPr lang="en-US" sz="2000" i="1">
                        <a:latin typeface="Cambria Math"/>
                      </a:rPr>
                      <m:t>𝑦</m:t>
                    </m:r>
                    <m:r>
                      <a:rPr lang="en-US" sz="2000" i="1">
                        <a:latin typeface="Cambria Math"/>
                      </a:rPr>
                      <m:t>=</m:t>
                    </m:r>
                    <m:sSup>
                      <m:sSupPr>
                        <m:ctrlPr>
                          <a:rPr lang="en-US" sz="2000" i="1">
                            <a:latin typeface="Cambria Math"/>
                          </a:rPr>
                        </m:ctrlPr>
                      </m:sSupPr>
                      <m:e>
                        <m:r>
                          <a:rPr lang="en-US" sz="2000" i="1">
                            <a:latin typeface="Cambria Math"/>
                          </a:rPr>
                          <m:t>𝑒</m:t>
                        </m:r>
                      </m:e>
                      <m:sup>
                        <m:r>
                          <a:rPr lang="en-US" sz="2000" b="0" i="1" smtClean="0">
                            <a:latin typeface="Cambria Math"/>
                          </a:rPr>
                          <m:t>2</m:t>
                        </m:r>
                        <m:r>
                          <a:rPr lang="en-US" sz="2000" i="1">
                            <a:latin typeface="Cambria Math"/>
                            <a:ea typeface="Cambria Math"/>
                          </a:rPr>
                          <m:t>𝑥</m:t>
                        </m:r>
                      </m:sup>
                    </m:sSup>
                    <m:r>
                      <a:rPr lang="en-US" sz="2000" i="1">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1</m:t>
                        </m:r>
                      </m:sub>
                    </m:sSub>
                    <m:func>
                      <m:funcPr>
                        <m:ctrlPr>
                          <a:rPr lang="en-US" sz="2000" i="1">
                            <a:latin typeface="Cambria Math"/>
                          </a:rPr>
                        </m:ctrlPr>
                      </m:funcPr>
                      <m:fName>
                        <m:r>
                          <m:rPr>
                            <m:sty m:val="p"/>
                          </m:rPr>
                          <a:rPr lang="en-US" sz="2000">
                            <a:latin typeface="Cambria Math"/>
                          </a:rPr>
                          <m:t>cos</m:t>
                        </m:r>
                      </m:fName>
                      <m:e>
                        <m:r>
                          <a:rPr lang="en-US" sz="2000" b="0" i="1" smtClean="0">
                            <a:latin typeface="Cambria Math"/>
                          </a:rPr>
                          <m:t>3</m:t>
                        </m:r>
                        <m:r>
                          <a:rPr lang="en-US" sz="2000" i="1">
                            <a:latin typeface="Cambria Math"/>
                            <a:ea typeface="Cambria Math"/>
                          </a:rPr>
                          <m:t>𝑥</m:t>
                        </m:r>
                      </m:e>
                    </m:func>
                    <m:r>
                      <a:rPr lang="en-US" sz="2000" i="1">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2</m:t>
                        </m:r>
                      </m:sub>
                    </m:sSub>
                    <m:func>
                      <m:funcPr>
                        <m:ctrlPr>
                          <a:rPr lang="en-US" sz="2000" i="1">
                            <a:latin typeface="Cambria Math"/>
                          </a:rPr>
                        </m:ctrlPr>
                      </m:funcPr>
                      <m:fName>
                        <m:r>
                          <m:rPr>
                            <m:sty m:val="p"/>
                          </m:rPr>
                          <a:rPr lang="en-US" sz="2000">
                            <a:latin typeface="Cambria Math"/>
                          </a:rPr>
                          <m:t>sin</m:t>
                        </m:r>
                      </m:fName>
                      <m:e>
                        <m:r>
                          <a:rPr lang="en-US" sz="2000" b="0" i="1" smtClean="0">
                            <a:latin typeface="Cambria Math"/>
                          </a:rPr>
                          <m:t>3</m:t>
                        </m:r>
                        <m:r>
                          <a:rPr lang="en-US" sz="2000" i="1">
                            <a:latin typeface="Cambria Math"/>
                            <a:ea typeface="Cambria Math"/>
                          </a:rPr>
                          <m:t>𝑥</m:t>
                        </m:r>
                      </m:e>
                    </m:func>
                    <m:r>
                      <a:rPr lang="en-US" sz="2000" i="1">
                        <a:latin typeface="Cambria Math"/>
                      </a:rPr>
                      <m:t>)</m:t>
                    </m:r>
                  </m:oMath>
                </a14:m>
                <a:endParaRPr lang="en-US" sz="2000" dirty="0" smtClean="0"/>
              </a:p>
              <a:p>
                <a:pPr marL="137160" indent="0">
                  <a:buNone/>
                </a:pPr>
                <a:r>
                  <a:rPr lang="en-US" sz="2000" dirty="0" smtClean="0"/>
                  <a:t>Example:</a:t>
                </a:r>
                <a:r>
                  <a:rPr lang="en-US" sz="2000" dirty="0">
                    <a:solidFill>
                      <a:prstClr val="white"/>
                    </a:solidFill>
                  </a:rPr>
                  <a:t>(</a:t>
                </a:r>
                <a14:m>
                  <m:oMath xmlns:m="http://schemas.openxmlformats.org/officeDocument/2006/math">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+2</m:t>
                    </m:r>
                    <m:r>
                      <a:rPr lang="en-US" sz="2000" i="1" dirty="0">
                        <a:solidFill>
                          <a:prstClr val="white"/>
                        </a:solidFill>
                        <a:latin typeface="Cambria Math"/>
                      </a:rPr>
                      <m:t>𝐷</m:t>
                    </m:r>
                    <m:r>
                      <a:rPr lang="en-US" sz="2000" i="1" dirty="0">
                        <a:solidFill>
                          <a:prstClr val="white"/>
                        </a:solidFill>
                        <a:latin typeface="Cambria Math"/>
                      </a:rPr>
                      <m:t>+</m:t>
                    </m:r>
                    <m:r>
                      <a:rPr lang="en-US" sz="2000" b="0" i="0" dirty="0" smtClean="0">
                        <a:solidFill>
                          <a:prstClr val="white"/>
                        </a:solidFill>
                        <a:latin typeface="Cambria Math"/>
                      </a:rPr>
                      <m:t>5</m:t>
                    </m:r>
                    <m:r>
                      <a:rPr lang="en-US" sz="2000" dirty="0">
                        <a:solidFill>
                          <a:prstClr val="white"/>
                        </a:solidFill>
                        <a:latin typeface="Cambria Math"/>
                      </a:rPr>
                      <m:t>)</m:t>
                    </m:r>
                    <m:r>
                      <m:rPr>
                        <m:sty m:val="p"/>
                      </m:rPr>
                      <a:rPr lang="en-US" sz="2000" dirty="0">
                        <a:solidFill>
                          <a:prstClr val="white"/>
                        </a:solidFill>
                        <a:latin typeface="Cambria Math"/>
                      </a:rPr>
                      <m:t>y</m:t>
                    </m:r>
                    <m:r>
                      <a:rPr lang="en-US" sz="2000" dirty="0">
                        <a:solidFill>
                          <a:prstClr val="white"/>
                        </a:solidFill>
                        <a:latin typeface="Cambria Math"/>
                      </a:rPr>
                      <m:t>=0</m:t>
                    </m:r>
                  </m:oMath>
                </a14:m>
                <a:endParaRPr lang="en-US" sz="2000" dirty="0" smtClean="0"/>
              </a:p>
              <a:p>
                <a:pPr marL="137160" indent="0">
                  <a:buNone/>
                </a:pPr>
                <a:r>
                  <a:rPr lang="en-US" sz="2000" dirty="0" smtClean="0"/>
                  <a:t>Solution:</a:t>
                </a:r>
                <a:r>
                  <a:rPr lang="en-US" sz="2000" dirty="0">
                    <a:solidFill>
                      <a:prstClr val="white"/>
                    </a:solidFill>
                  </a:rPr>
                  <a:t>(</a:t>
                </a:r>
                <a14:m>
                  <m:oMath xmlns:m="http://schemas.openxmlformats.org/officeDocument/2006/math">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+2</m:t>
                    </m:r>
                    <m:r>
                      <a:rPr lang="en-US" sz="2000" i="1" dirty="0">
                        <a:solidFill>
                          <a:prstClr val="white"/>
                        </a:solidFill>
                        <a:latin typeface="Cambria Math"/>
                      </a:rPr>
                      <m:t>𝐷</m:t>
                    </m:r>
                    <m:r>
                      <a:rPr lang="en-US" sz="2000" i="1" dirty="0">
                        <a:solidFill>
                          <a:prstClr val="white"/>
                        </a:solidFill>
                        <a:latin typeface="Cambria Math"/>
                      </a:rPr>
                      <m:t>+</m:t>
                    </m:r>
                    <m:r>
                      <a:rPr lang="en-US" sz="2000" b="0" i="0" dirty="0" smtClean="0">
                        <a:solidFill>
                          <a:prstClr val="white"/>
                        </a:solidFill>
                        <a:latin typeface="Cambria Math"/>
                      </a:rPr>
                      <m:t>5</m:t>
                    </m:r>
                    <m:r>
                      <a:rPr lang="en-US" sz="2000" dirty="0">
                        <a:solidFill>
                          <a:prstClr val="white"/>
                        </a:solidFill>
                        <a:latin typeface="Cambria Math"/>
                      </a:rPr>
                      <m:t>)</m:t>
                    </m:r>
                    <m:r>
                      <m:rPr>
                        <m:sty m:val="p"/>
                      </m:rPr>
                      <a:rPr lang="en-US" sz="2000" dirty="0">
                        <a:solidFill>
                          <a:prstClr val="white"/>
                        </a:solidFill>
                        <a:latin typeface="Cambria Math"/>
                      </a:rPr>
                      <m:t>y</m:t>
                    </m:r>
                    <m:r>
                      <a:rPr lang="en-US" sz="2000" dirty="0">
                        <a:solidFill>
                          <a:prstClr val="white"/>
                        </a:solidFill>
                        <a:latin typeface="Cambria Math"/>
                      </a:rPr>
                      <m:t>=0</m:t>
                    </m:r>
                  </m:oMath>
                </a14:m>
                <a:endParaRPr lang="en-US" sz="2000" dirty="0" smtClean="0"/>
              </a:p>
              <a:p>
                <a:pPr marL="137160" indent="0">
                  <a:buNone/>
                </a:pPr>
                <a:r>
                  <a:rPr lang="en-US" sz="2000" dirty="0"/>
                  <a:t/>
                </a:r>
                <a:r>
                  <a:rPr lang="en-US" sz="2000" dirty="0" smtClean="0"/>
                  <a:t>   A.E.         </a:t>
                </a:r>
                <a14:m>
                  <m:oMath xmlns:m="http://schemas.openxmlformats.org/officeDocument/2006/math">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+2</m:t>
                    </m:r>
                    <m:r>
                      <a:rPr lang="en-US" sz="2000" i="1" dirty="0">
                        <a:solidFill>
                          <a:prstClr val="white"/>
                        </a:solidFill>
                        <a:latin typeface="Cambria Math"/>
                      </a:rPr>
                      <m:t>𝐷</m:t>
                    </m:r>
                    <m:r>
                      <a:rPr lang="en-US" sz="2000" i="1" dirty="0">
                        <a:solidFill>
                          <a:prstClr val="white"/>
                        </a:solidFill>
                        <a:latin typeface="Cambria Math"/>
                      </a:rPr>
                      <m:t>+</m:t>
                    </m:r>
                    <m:r>
                      <a:rPr lang="en-US" sz="2000" b="0" i="0" dirty="0" smtClean="0">
                        <a:solidFill>
                          <a:prstClr val="white"/>
                        </a:solidFill>
                        <a:latin typeface="Cambria Math"/>
                      </a:rPr>
                      <m:t>5</m:t>
                    </m:r>
                    <m:r>
                      <a:rPr lang="en-US" sz="2000" dirty="0">
                        <a:solidFill>
                          <a:prstClr val="white"/>
                        </a:solidFill>
                        <a:latin typeface="Cambria Math"/>
                      </a:rPr>
                      <m:t>=0</m:t>
                    </m:r>
                    <m:r>
                      <a:rPr lang="en-US" sz="2000" b="0" i="0" dirty="0" smtClean="0">
                        <a:solidFill>
                          <a:prstClr val="white"/>
                        </a:solidFill>
                        <a:latin typeface="Cambria Math"/>
                      </a:rPr>
                      <m:t> </m:t>
                    </m:r>
                  </m:oMath>
                </a14:m>
                <a:endParaRPr lang="en-US" sz="2000" b="0" dirty="0" smtClean="0">
                  <a:solidFill>
                    <a:prstClr val="white"/>
                  </a:solidFill>
                </a:endParaRPr>
              </a:p>
              <a:p>
                <a:pPr marL="137160" indent="0">
                  <a:buNone/>
                </a:pPr>
                <a:r>
                  <a:rPr lang="en-US" sz="2000" dirty="0" smtClean="0"/>
                  <a:t>By using the formula    D= </a:t>
                </a:r>
                <a14:m>
                  <m:oMath xmlns:m="http://schemas.openxmlformats.org/officeDocument/2006/math">
                    <m:f>
                      <m:fPr>
                        <m:ctrlPr>
                          <a:rPr lang="en-US" sz="2000" i="1" smtClean="0">
                            <a:latin typeface="Cambria Math"/>
                          </a:rPr>
                        </m:ctrlPr>
                      </m:fPr>
                      <m:num>
                        <m:r>
                          <a:rPr lang="en-US" sz="2000" i="1" smtClean="0">
                            <a:latin typeface="Cambria Math"/>
                          </a:rPr>
                          <m:t>−</m:t>
                        </m:r>
                        <m:r>
                          <a:rPr lang="en-US" sz="2000" i="1" smtClean="0">
                            <a:latin typeface="Cambria Math"/>
                          </a:rPr>
                          <m:t>𝑏</m:t>
                        </m:r>
                        <m:r>
                          <a:rPr lang="en-US" sz="2000" i="1" smtClean="0">
                            <a:latin typeface="Cambria Math"/>
                          </a:rPr>
                          <m:t>±</m:t>
                        </m:r>
                        <m:rad>
                          <m:radPr>
                            <m:degHide m:val="on"/>
                            <m:ctrlPr>
                              <a:rPr lang="en-US" sz="2000" i="1" smtClean="0">
                                <a:latin typeface="Cambria Math"/>
                              </a:rPr>
                            </m:ctrlPr>
                          </m:radPr>
                          <m:deg/>
                          <m:e>
                            <m:sSup>
                              <m:sSupPr>
                                <m:ctrlPr>
                                  <a:rPr lang="en-US" sz="2000" i="1" smtClean="0">
                                    <a:latin typeface="Cambria Math"/>
                                  </a:rPr>
                                </m:ctrlPr>
                              </m:sSupPr>
                              <m:e>
                                <m:r>
                                  <a:rPr lang="en-US" sz="2000" i="1" smtClean="0">
                                    <a:latin typeface="Cambria Math"/>
                                  </a:rPr>
                                  <m:t>𝑏</m:t>
                                </m:r>
                              </m:e>
                              <m:sup>
                                <m:r>
                                  <a:rPr lang="en-US" sz="2000" i="1" smtClean="0">
                                    <a:latin typeface="Cambria Math"/>
                                  </a:rPr>
                                  <m:t>2</m:t>
                                </m:r>
                              </m:sup>
                            </m:sSup>
                            <m:r>
                              <a:rPr lang="en-US" sz="2000" i="1" smtClean="0">
                                <a:latin typeface="Cambria Math"/>
                              </a:rPr>
                              <m:t>−4</m:t>
                            </m:r>
                            <m:r>
                              <a:rPr lang="en-US" sz="2000" i="1" smtClean="0">
                                <a:latin typeface="Cambria Math"/>
                              </a:rPr>
                              <m:t>𝑎𝑐</m:t>
                            </m:r>
                          </m:e>
                        </m:rad>
                      </m:num>
                      <m:den>
                        <m:r>
                          <a:rPr lang="en-US" sz="2000" i="1" smtClean="0">
                            <a:latin typeface="Cambria Math"/>
                          </a:rPr>
                          <m:t>2</m:t>
                        </m:r>
                        <m:r>
                          <a:rPr lang="en-US" sz="2000" i="1" smtClean="0">
                            <a:latin typeface="Cambria Math"/>
                          </a:rPr>
                          <m:t>𝑎</m:t>
                        </m:r>
                      </m:den>
                    </m:f>
                  </m:oMath>
                </a14:m>
                <a:r>
                  <a:rPr lang="en-US" sz="2000" dirty="0" smtClean="0"/>
                  <a:t>    we get D=</a:t>
                </a:r>
                <a:r>
                  <a:rPr lang="en-US" sz="2000" dirty="0"/>
                  <a:t/>
                </a:r>
                <a14:m>
                  <m:oMath xmlns:m="http://schemas.openxmlformats.org/officeDocument/2006/math">
                    <m:r>
                      <a:rPr lang="en-US" sz="2000" i="1" dirty="0" smtClean="0">
                        <a:latin typeface="Cambria Math"/>
                      </a:rPr>
                      <m:t>−</m:t>
                    </m:r>
                    <m:r>
                      <a:rPr lang="en-US" sz="2000" b="0" i="1" dirty="0" smtClean="0">
                        <a:latin typeface="Cambria Math"/>
                      </a:rPr>
                      <m:t>1</m:t>
                    </m:r>
                    <m:r>
                      <a:rPr lang="en-US" sz="2000" i="1">
                        <a:latin typeface="Cambria Math"/>
                        <a:ea typeface="Cambria Math"/>
                      </a:rPr>
                      <m:t>±</m:t>
                    </m:r>
                    <m:r>
                      <a:rPr lang="en-US" sz="2000" b="0" i="1" smtClean="0">
                        <a:latin typeface="Cambria Math"/>
                        <a:ea typeface="Cambria Math"/>
                      </a:rPr>
                      <m:t>2</m:t>
                    </m:r>
                    <m:r>
                      <a:rPr lang="en-US" sz="2000" i="1">
                        <a:latin typeface="Cambria Math"/>
                        <a:ea typeface="Cambria Math"/>
                      </a:rPr>
                      <m:t>𝑖</m:t>
                    </m:r>
                  </m:oMath>
                </a14:m>
                <a:endParaRPr lang="en-US" sz="2000" dirty="0"/>
              </a:p>
              <a:p>
                <a:pPr marL="137160" indent="0">
                  <a:buNone/>
                </a:pPr>
                <a:r>
                  <a:rPr lang="en-US" sz="2000" dirty="0" smtClean="0"/>
                  <a:t>Here </a:t>
                </a:r>
                <a14:m>
                  <m:oMath xmlns:m="http://schemas.openxmlformats.org/officeDocument/2006/math">
                    <m:r>
                      <a:rPr lang="en-US" sz="2000" i="1">
                        <a:latin typeface="Cambria Math"/>
                        <a:ea typeface="Cambria Math"/>
                      </a:rPr>
                      <m:t>𝛼</m:t>
                    </m:r>
                    <m:r>
                      <a:rPr lang="en-US" sz="2000" i="1">
                        <a:latin typeface="Cambria Math"/>
                        <a:ea typeface="Cambria Math"/>
                      </a:rPr>
                      <m:t>=−1,</m:t>
                    </m:r>
                    <m:r>
                      <a:rPr lang="en-US" sz="2000" i="1">
                        <a:latin typeface="Cambria Math"/>
                        <a:ea typeface="Cambria Math"/>
                      </a:rPr>
                      <m:t>𝛽</m:t>
                    </m:r>
                    <m:r>
                      <a:rPr lang="en-US" sz="2000" i="1">
                        <a:latin typeface="Cambria Math"/>
                        <a:ea typeface="Cambria Math"/>
                      </a:rPr>
                      <m:t>=2</m:t>
                    </m:r>
                  </m:oMath>
                </a14:m>
                <a:endParaRPr lang="en-US" sz="2000" dirty="0" smtClean="0"/>
              </a:p>
              <a:p>
                <a:pPr marL="137160" indent="0">
                  <a:buNone/>
                </a:pPr>
                <a:r>
                  <a:rPr lang="en-US" sz="2000" dirty="0" smtClean="0"/>
                  <a:t>G.S. </a:t>
                </a:r>
                <a14:m>
                  <m:oMath xmlns:m="http://schemas.openxmlformats.org/officeDocument/2006/math">
                    <m:r>
                      <a:rPr lang="en-US" sz="2000" i="1">
                        <a:latin typeface="Cambria Math"/>
                      </a:rPr>
                      <m:t>𝑦</m:t>
                    </m:r>
                    <m:r>
                      <a:rPr lang="en-US" sz="2000" i="1">
                        <a:latin typeface="Cambria Math"/>
                      </a:rPr>
                      <m:t>=</m:t>
                    </m:r>
                    <m:sSup>
                      <m:sSupPr>
                        <m:ctrlPr>
                          <a:rPr lang="en-US" sz="2000" i="1">
                            <a:latin typeface="Cambria Math"/>
                          </a:rPr>
                        </m:ctrlPr>
                      </m:sSupPr>
                      <m:e>
                        <m:r>
                          <a:rPr lang="en-US" sz="2000" i="1">
                            <a:latin typeface="Cambria Math"/>
                          </a:rPr>
                          <m:t>𝑒</m:t>
                        </m:r>
                      </m:e>
                      <m:sup>
                        <m:r>
                          <a:rPr lang="en-US" sz="2000" b="0" i="1" smtClean="0">
                            <a:latin typeface="Cambria Math"/>
                          </a:rPr>
                          <m:t>−1</m:t>
                        </m:r>
                        <m:r>
                          <a:rPr lang="en-US" sz="2000" i="1">
                            <a:latin typeface="Cambria Math"/>
                            <a:ea typeface="Cambria Math"/>
                          </a:rPr>
                          <m:t>𝑥</m:t>
                        </m:r>
                      </m:sup>
                    </m:sSup>
                    <m:r>
                      <a:rPr lang="en-US" sz="2000" i="1">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1</m:t>
                        </m:r>
                      </m:sub>
                    </m:sSub>
                    <m:func>
                      <m:funcPr>
                        <m:ctrlPr>
                          <a:rPr lang="en-US" sz="2000" i="1">
                            <a:latin typeface="Cambria Math"/>
                          </a:rPr>
                        </m:ctrlPr>
                      </m:funcPr>
                      <m:fName>
                        <m:r>
                          <m:rPr>
                            <m:sty m:val="p"/>
                          </m:rPr>
                          <a:rPr lang="en-US" sz="2000">
                            <a:latin typeface="Cambria Math"/>
                          </a:rPr>
                          <m:t>cos</m:t>
                        </m:r>
                      </m:fName>
                      <m:e>
                        <m:r>
                          <a:rPr lang="en-US" sz="2000" b="0" i="1" smtClean="0">
                            <a:latin typeface="Cambria Math"/>
                          </a:rPr>
                          <m:t>2</m:t>
                        </m:r>
                        <m:r>
                          <a:rPr lang="en-US" sz="2000" i="1">
                            <a:latin typeface="Cambria Math"/>
                            <a:ea typeface="Cambria Math"/>
                          </a:rPr>
                          <m:t>𝑥</m:t>
                        </m:r>
                      </m:e>
                    </m:func>
                    <m:r>
                      <a:rPr lang="en-US" sz="2000" i="1">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2</m:t>
                        </m:r>
                      </m:sub>
                    </m:sSub>
                    <m:func>
                      <m:funcPr>
                        <m:ctrlPr>
                          <a:rPr lang="en-US" sz="2000" i="1">
                            <a:latin typeface="Cambria Math"/>
                          </a:rPr>
                        </m:ctrlPr>
                      </m:funcPr>
                      <m:fName>
                        <m:r>
                          <m:rPr>
                            <m:sty m:val="p"/>
                          </m:rPr>
                          <a:rPr lang="en-US" sz="2000">
                            <a:latin typeface="Cambria Math"/>
                          </a:rPr>
                          <m:t>sin</m:t>
                        </m:r>
                      </m:fName>
                      <m:e>
                        <m:r>
                          <a:rPr lang="en-US" sz="2000" b="0" i="1" smtClean="0">
                            <a:latin typeface="Cambria Math"/>
                            <a:ea typeface="Cambria Math"/>
                          </a:rPr>
                          <m:t>2</m:t>
                        </m:r>
                        <m:r>
                          <a:rPr lang="en-US" sz="2000" b="0" i="1" smtClean="0">
                            <a:latin typeface="Cambria Math"/>
                            <a:ea typeface="Cambria Math"/>
                          </a:rPr>
                          <m:t>𝑥</m:t>
                        </m:r>
                      </m:e>
                    </m:func>
                    <m:r>
                      <a:rPr lang="en-US" sz="2000" i="1">
                        <a:latin typeface="Cambria Math"/>
                      </a:rPr>
                      <m:t>)</m:t>
                    </m:r>
                  </m:oMath>
                </a14:m>
                <a:endParaRPr lang="en-US" sz="2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64505"/>
                <a:ext cx="8229600" cy="5344856"/>
              </a:xfrm>
              <a:blipFill rotWithShape="1">
                <a:blip r:embed="rId3"/>
                <a:stretch>
                  <a:fillRect t="-456"/>
                </a:stretch>
              </a:blipFill>
            </p:spPr>
            <p:txBody>
              <a:bodyPr/>
              <a:lstStyle/>
              <a:p>
                <a:r>
                  <a:rPr lang="en-US">
                    <a:noFill/>
                  </a:rPr>
                  <a:t> </a:t>
                </a:r>
              </a:p>
            </p:txBody>
          </p:sp>
        </mc:Fallback>
      </mc:AlternateContent>
    </p:spTree>
    <p:extLst>
      <p:ext uri="{BB962C8B-B14F-4D97-AF65-F5344CB8AC3E}">
        <p14:creationId xmlns:p14="http://schemas.microsoft.com/office/powerpoint/2010/main" xmlns="" val="305995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 calcmode="lin" valueType="num">
                                      <p:cBhvr additive="base">
                                        <p:cTn id="8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74638"/>
                <a:ext cx="8229600" cy="614710"/>
              </a:xfrm>
            </p:spPr>
            <p:txBody>
              <a:bodyPr>
                <a:normAutofit/>
              </a:bodyPr>
              <a:lstStyle/>
              <a:p>
                <a:r>
                  <a:rPr lang="en-US" sz="2800" dirty="0">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rPr>
                  <a:t>General solution of linear D.E. </a:t>
                </a:r>
                <a14:m>
                  <m:oMath xmlns:m="http://schemas.openxmlformats.org/officeDocument/2006/math">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d>
                      <m:dPr>
                        <m:ctrlP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ctrlPr>
                      </m:dPr>
                      <m:e>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𝑫</m:t>
                        </m:r>
                      </m:e>
                    </m:d>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𝒚</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𝟎</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8"/>
                <a:ext cx="8229600" cy="614710"/>
              </a:xfrm>
              <a:blipFill rotWithShape="1">
                <a:blip r:embed="rId2"/>
                <a:stretch>
                  <a:fillRect t="-7921" b="-37624"/>
                </a:stretch>
              </a:blipFill>
            </p:spPr>
            <p:txBody>
              <a:bodyPr>
                <a:normAutofit fontScale="90000"/>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990601"/>
                <a:ext cx="8229600" cy="5318760"/>
              </a:xfrm>
            </p:spPr>
            <p:txBody>
              <a:bodyPr>
                <a:normAutofit/>
              </a:bodyPr>
              <a:lstStyle/>
              <a:p>
                <a:pPr marL="137160" indent="0">
                  <a:buNone/>
                </a:pPr>
                <a:r>
                  <a:rPr lang="en-US" sz="2000" dirty="0" smtClean="0"/>
                  <a:t>Example:</a:t>
                </a:r>
                <a:r>
                  <a:rPr lang="en-US" sz="2400" dirty="0">
                    <a:solidFill>
                      <a:prstClr val="white"/>
                    </a:solidFill>
                  </a:rPr>
                  <a:t/>
                </a:r>
                <a14:m>
                  <m:oMath xmlns:m="http://schemas.openxmlformats.org/officeDocument/2006/math">
                    <m:f>
                      <m:fPr>
                        <m:ctrlPr>
                          <a:rPr lang="en-US" sz="2400" i="1">
                            <a:solidFill>
                              <a:prstClr val="white"/>
                            </a:solidFill>
                            <a:latin typeface="Cambria Math"/>
                          </a:rPr>
                        </m:ctrlPr>
                      </m:fPr>
                      <m:num>
                        <m:sSup>
                          <m:sSupPr>
                            <m:ctrlPr>
                              <a:rPr lang="en-US" sz="2400" i="1">
                                <a:solidFill>
                                  <a:prstClr val="white"/>
                                </a:solidFill>
                                <a:latin typeface="Cambria Math"/>
                              </a:rPr>
                            </m:ctrlPr>
                          </m:sSupPr>
                          <m:e>
                            <m:r>
                              <a:rPr lang="en-US" sz="2400" i="1">
                                <a:solidFill>
                                  <a:prstClr val="white"/>
                                </a:solidFill>
                                <a:latin typeface="Cambria Math"/>
                              </a:rPr>
                              <m:t>𝑑</m:t>
                            </m:r>
                          </m:e>
                          <m:sup>
                            <m:r>
                              <a:rPr lang="en-US" sz="2400" i="1">
                                <a:solidFill>
                                  <a:prstClr val="white"/>
                                </a:solidFill>
                                <a:latin typeface="Cambria Math"/>
                              </a:rPr>
                              <m:t>2</m:t>
                            </m:r>
                          </m:sup>
                        </m:sSup>
                        <m:r>
                          <a:rPr lang="en-US" sz="2400" i="1">
                            <a:solidFill>
                              <a:prstClr val="white"/>
                            </a:solidFill>
                            <a:latin typeface="Cambria Math"/>
                          </a:rPr>
                          <m:t>𝑦</m:t>
                        </m:r>
                      </m:num>
                      <m:den>
                        <m:r>
                          <a:rPr lang="en-US" sz="2400" i="1">
                            <a:solidFill>
                              <a:prstClr val="white"/>
                            </a:solidFill>
                            <a:latin typeface="Cambria Math"/>
                          </a:rPr>
                          <m:t>𝑑</m:t>
                        </m:r>
                        <m:sSup>
                          <m:sSupPr>
                            <m:ctrlPr>
                              <a:rPr lang="en-US" sz="2400" i="1">
                                <a:solidFill>
                                  <a:prstClr val="white"/>
                                </a:solidFill>
                                <a:latin typeface="Cambria Math"/>
                              </a:rPr>
                            </m:ctrlPr>
                          </m:sSupPr>
                          <m:e>
                            <m:r>
                              <a:rPr lang="en-US" sz="2400" i="1">
                                <a:solidFill>
                                  <a:prstClr val="white"/>
                                </a:solidFill>
                                <a:latin typeface="Cambria Math"/>
                              </a:rPr>
                              <m:t>𝑥</m:t>
                            </m:r>
                          </m:e>
                          <m:sup>
                            <m:r>
                              <a:rPr lang="en-US" sz="2400" i="1">
                                <a:solidFill>
                                  <a:prstClr val="white"/>
                                </a:solidFill>
                                <a:latin typeface="Cambria Math"/>
                              </a:rPr>
                              <m:t>2</m:t>
                            </m:r>
                          </m:sup>
                        </m:sSup>
                      </m:den>
                    </m:f>
                    <m:r>
                      <a:rPr lang="en-US" sz="2400" i="1">
                        <a:solidFill>
                          <a:prstClr val="white"/>
                        </a:solidFill>
                        <a:latin typeface="Cambria Math"/>
                      </a:rPr>
                      <m:t>+</m:t>
                    </m:r>
                    <m:r>
                      <a:rPr lang="en-US" sz="2400" b="0" i="1" smtClean="0">
                        <a:solidFill>
                          <a:prstClr val="white"/>
                        </a:solidFill>
                        <a:latin typeface="Cambria Math"/>
                      </a:rPr>
                      <m:t>4</m:t>
                    </m:r>
                    <m:r>
                      <a:rPr lang="en-US" sz="2400" i="1">
                        <a:solidFill>
                          <a:prstClr val="white"/>
                        </a:solidFill>
                        <a:latin typeface="Cambria Math"/>
                      </a:rPr>
                      <m:t>𝑦</m:t>
                    </m:r>
                    <m:r>
                      <a:rPr lang="en-US" sz="2400" i="1">
                        <a:solidFill>
                          <a:prstClr val="white"/>
                        </a:solidFill>
                        <a:latin typeface="Cambria Math"/>
                      </a:rPr>
                      <m:t>=0</m:t>
                    </m:r>
                  </m:oMath>
                </a14:m>
                <a:endParaRPr lang="en-US" sz="2400" dirty="0" smtClean="0"/>
              </a:p>
              <a:p>
                <a:pPr marL="137160" indent="0">
                  <a:buNone/>
                </a:pPr>
                <a:endParaRPr lang="en-US" sz="2000" dirty="0" smtClean="0"/>
              </a:p>
              <a:p>
                <a:pPr marL="0" lvl="0" indent="0" algn="just">
                  <a:spcBef>
                    <a:spcPts val="0"/>
                  </a:spcBef>
                  <a:buClr>
                    <a:prstClr val="white">
                      <a:shade val="95000"/>
                    </a:prstClr>
                  </a:buClr>
                  <a:buNone/>
                </a:pPr>
                <a:r>
                  <a:rPr lang="en-US" sz="2000" dirty="0" smtClean="0"/>
                  <a:t>Solution:</a:t>
                </a:r>
                <a:r>
                  <a:rPr lang="en-US" sz="2400" dirty="0" smtClean="0"/>
                  <a:t/>
                </a:r>
                <a14:m>
                  <m:oMath xmlns:m="http://schemas.openxmlformats.org/officeDocument/2006/math">
                    <m:f>
                      <m:fPr>
                        <m:ctrlPr>
                          <a:rPr lang="en-US" sz="2400" i="1">
                            <a:solidFill>
                              <a:prstClr val="white"/>
                            </a:solidFill>
                            <a:latin typeface="Cambria Math"/>
                          </a:rPr>
                        </m:ctrlPr>
                      </m:fPr>
                      <m:num>
                        <m:sSup>
                          <m:sSupPr>
                            <m:ctrlPr>
                              <a:rPr lang="en-US" sz="2400" i="1">
                                <a:solidFill>
                                  <a:prstClr val="white"/>
                                </a:solidFill>
                                <a:latin typeface="Cambria Math"/>
                              </a:rPr>
                            </m:ctrlPr>
                          </m:sSupPr>
                          <m:e>
                            <m:r>
                              <a:rPr lang="en-US" sz="2400" i="1">
                                <a:solidFill>
                                  <a:prstClr val="white"/>
                                </a:solidFill>
                                <a:latin typeface="Cambria Math"/>
                              </a:rPr>
                              <m:t>𝑑</m:t>
                            </m:r>
                          </m:e>
                          <m:sup>
                            <m:r>
                              <a:rPr lang="en-US" sz="2400" i="1">
                                <a:solidFill>
                                  <a:prstClr val="white"/>
                                </a:solidFill>
                                <a:latin typeface="Cambria Math"/>
                              </a:rPr>
                              <m:t>2</m:t>
                            </m:r>
                          </m:sup>
                        </m:sSup>
                        <m:r>
                          <a:rPr lang="en-US" sz="2400" i="1">
                            <a:solidFill>
                              <a:prstClr val="white"/>
                            </a:solidFill>
                            <a:latin typeface="Cambria Math"/>
                          </a:rPr>
                          <m:t>𝑦</m:t>
                        </m:r>
                      </m:num>
                      <m:den>
                        <m:r>
                          <a:rPr lang="en-US" sz="2400" i="1">
                            <a:solidFill>
                              <a:prstClr val="white"/>
                            </a:solidFill>
                            <a:latin typeface="Cambria Math"/>
                          </a:rPr>
                          <m:t>𝑑</m:t>
                        </m:r>
                        <m:sSup>
                          <m:sSupPr>
                            <m:ctrlPr>
                              <a:rPr lang="en-US" sz="2400" i="1">
                                <a:solidFill>
                                  <a:prstClr val="white"/>
                                </a:solidFill>
                                <a:latin typeface="Cambria Math"/>
                              </a:rPr>
                            </m:ctrlPr>
                          </m:sSupPr>
                          <m:e>
                            <m:r>
                              <a:rPr lang="en-US" sz="2400" i="1">
                                <a:solidFill>
                                  <a:prstClr val="white"/>
                                </a:solidFill>
                                <a:latin typeface="Cambria Math"/>
                              </a:rPr>
                              <m:t>𝑥</m:t>
                            </m:r>
                          </m:e>
                          <m:sup>
                            <m:r>
                              <a:rPr lang="en-US" sz="2400" i="1">
                                <a:solidFill>
                                  <a:prstClr val="white"/>
                                </a:solidFill>
                                <a:latin typeface="Cambria Math"/>
                              </a:rPr>
                              <m:t>2</m:t>
                            </m:r>
                          </m:sup>
                        </m:sSup>
                      </m:den>
                    </m:f>
                    <m:r>
                      <a:rPr lang="en-US" sz="2400" i="1">
                        <a:solidFill>
                          <a:prstClr val="white"/>
                        </a:solidFill>
                        <a:latin typeface="Cambria Math"/>
                      </a:rPr>
                      <m:t>+</m:t>
                    </m:r>
                    <m:r>
                      <a:rPr lang="en-US" sz="2400" b="0" i="1" smtClean="0">
                        <a:solidFill>
                          <a:prstClr val="white"/>
                        </a:solidFill>
                        <a:latin typeface="Cambria Math"/>
                      </a:rPr>
                      <m:t>4</m:t>
                    </m:r>
                    <m:r>
                      <a:rPr lang="en-US" sz="2400" i="1">
                        <a:solidFill>
                          <a:prstClr val="white"/>
                        </a:solidFill>
                        <a:latin typeface="Cambria Math"/>
                      </a:rPr>
                      <m:t>𝑦</m:t>
                    </m:r>
                    <m:r>
                      <a:rPr lang="en-US" sz="2400" i="1">
                        <a:solidFill>
                          <a:prstClr val="white"/>
                        </a:solidFill>
                        <a:latin typeface="Cambria Math"/>
                      </a:rPr>
                      <m:t>=0</m:t>
                    </m:r>
                  </m:oMath>
                </a14:m>
                <a:r>
                  <a:rPr lang="en-US" sz="2000" dirty="0">
                    <a:solidFill>
                      <a:prstClr val="white"/>
                    </a:solidFill>
                  </a:rPr>
                  <a:t/>
                </a:r>
                <a:endParaRPr lang="en-US" sz="2000" dirty="0" smtClean="0">
                  <a:solidFill>
                    <a:prstClr val="white"/>
                  </a:solidFill>
                </a:endParaRPr>
              </a:p>
              <a:p>
                <a:pPr marL="0" lvl="0" indent="0" algn="just">
                  <a:spcBef>
                    <a:spcPts val="0"/>
                  </a:spcBef>
                  <a:buClr>
                    <a:prstClr val="white">
                      <a:shade val="95000"/>
                    </a:prstClr>
                  </a:buClr>
                  <a:buNone/>
                </a:pPr>
                <a:endParaRPr lang="en-US" sz="2000" dirty="0" smtClean="0">
                  <a:solidFill>
                    <a:prstClr val="white"/>
                  </a:solidFill>
                </a:endParaRPr>
              </a:p>
              <a:p>
                <a:pPr marL="0" lvl="0" indent="0" algn="just">
                  <a:spcBef>
                    <a:spcPts val="0"/>
                  </a:spcBef>
                  <a:buClr>
                    <a:prstClr val="white">
                      <a:shade val="95000"/>
                    </a:prstClr>
                  </a:buClr>
                  <a:buNone/>
                </a:pPr>
                <a:r>
                  <a:rPr lang="en-US" sz="2000" dirty="0" smtClean="0">
                    <a:solidFill>
                      <a:prstClr val="white"/>
                    </a:solidFill>
                  </a:rPr>
                  <a:t/>
                </a:r>
                <a:r>
                  <a:rPr lang="en-US" sz="2000" dirty="0">
                    <a:solidFill>
                      <a:prstClr val="white"/>
                    </a:solidFill>
                  </a:rPr>
                  <a:t>(</a:t>
                </a:r>
                <a14:m>
                  <m:oMath xmlns:m="http://schemas.openxmlformats.org/officeDocument/2006/math">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b="0" i="0" dirty="0" smtClean="0">
                        <a:solidFill>
                          <a:prstClr val="white"/>
                        </a:solidFill>
                        <a:latin typeface="Cambria Math"/>
                      </a:rPr>
                      <m:t>4</m:t>
                    </m:r>
                    <m:r>
                      <a:rPr lang="en-US" sz="2000" dirty="0">
                        <a:solidFill>
                          <a:prstClr val="white"/>
                        </a:solidFill>
                        <a:latin typeface="Cambria Math"/>
                      </a:rPr>
                      <m:t>)</m:t>
                    </m:r>
                    <m:r>
                      <m:rPr>
                        <m:sty m:val="p"/>
                      </m:rPr>
                      <a:rPr lang="en-US" sz="2000" dirty="0">
                        <a:solidFill>
                          <a:prstClr val="white"/>
                        </a:solidFill>
                        <a:latin typeface="Cambria Math"/>
                      </a:rPr>
                      <m:t>y</m:t>
                    </m:r>
                    <m:r>
                      <a:rPr lang="en-US" sz="2000" dirty="0">
                        <a:solidFill>
                          <a:prstClr val="white"/>
                        </a:solidFill>
                        <a:latin typeface="Cambria Math"/>
                      </a:rPr>
                      <m:t>=0</m:t>
                    </m:r>
                    <m:r>
                      <a:rPr lang="en-US" sz="2000" i="1" dirty="0">
                        <a:solidFill>
                          <a:prstClr val="white"/>
                        </a:solidFill>
                        <a:latin typeface="Cambria Math"/>
                      </a:rPr>
                      <m:t> </m:t>
                    </m:r>
                  </m:oMath>
                </a14:m>
                <a:endParaRPr lang="en-US" sz="2000" dirty="0">
                  <a:solidFill>
                    <a:prstClr val="white"/>
                  </a:solidFill>
                </a:endParaRPr>
              </a:p>
              <a:p>
                <a:pPr marL="0" lvl="0" indent="0" algn="just">
                  <a:spcBef>
                    <a:spcPts val="0"/>
                  </a:spcBef>
                  <a:buClr>
                    <a:prstClr val="white">
                      <a:shade val="95000"/>
                    </a:prstClr>
                  </a:buClr>
                  <a:buNone/>
                </a:pPr>
                <a:endParaRPr lang="en-US" sz="2000" dirty="0">
                  <a:solidFill>
                    <a:prstClr val="white"/>
                  </a:solidFill>
                </a:endParaRPr>
              </a:p>
              <a:p>
                <a:pPr marL="0" lvl="0" indent="0" algn="just">
                  <a:spcBef>
                    <a:spcPts val="0"/>
                  </a:spcBef>
                  <a:buClr>
                    <a:prstClr val="white">
                      <a:shade val="95000"/>
                    </a:prstClr>
                  </a:buClr>
                  <a:buNone/>
                </a:pPr>
                <a:r>
                  <a:rPr lang="en-US" sz="2000" dirty="0">
                    <a:solidFill>
                      <a:prstClr val="white"/>
                    </a:solidFill>
                  </a:rPr>
                  <a:t>A.E. </a:t>
                </a:r>
                <a14:m>
                  <m:oMath xmlns:m="http://schemas.openxmlformats.org/officeDocument/2006/math">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b="0" i="1" dirty="0" smtClean="0">
                        <a:solidFill>
                          <a:prstClr val="white"/>
                        </a:solidFill>
                        <a:latin typeface="Cambria Math"/>
                      </a:rPr>
                      <m:t>4</m:t>
                    </m:r>
                  </m:oMath>
                </a14:m>
                <a:r>
                  <a:rPr lang="en-US" sz="2000" dirty="0">
                    <a:solidFill>
                      <a:prstClr val="white"/>
                    </a:solidFill>
                  </a:rPr>
                  <a:t>= 0   </a:t>
                </a:r>
                <a:endParaRPr lang="en-US" sz="2000" dirty="0" smtClean="0">
                  <a:solidFill>
                    <a:prstClr val="white"/>
                  </a:solidFill>
                </a:endParaRPr>
              </a:p>
              <a:p>
                <a:pPr marL="0" lvl="0" indent="0" algn="just">
                  <a:spcBef>
                    <a:spcPts val="0"/>
                  </a:spcBef>
                  <a:buClr>
                    <a:prstClr val="white">
                      <a:shade val="95000"/>
                    </a:prstClr>
                  </a:buClr>
                  <a:buNone/>
                </a:pPr>
                <a:r>
                  <a:rPr lang="en-US" sz="2000" dirty="0">
                    <a:solidFill>
                      <a:prstClr val="white"/>
                    </a:solidFill>
                  </a:rPr>
                  <a:t/>
                </a:r>
                <a14:m>
                  <m:oMath xmlns:m="http://schemas.openxmlformats.org/officeDocument/2006/math">
                    <m:r>
                      <a:rPr lang="en-US" sz="2000">
                        <a:solidFill>
                          <a:prstClr val="white"/>
                        </a:solidFill>
                        <a:latin typeface="Cambria Math"/>
                        <a:ea typeface="Cambria Math"/>
                      </a:rPr>
                      <m:t>    </m:t>
                    </m:r>
                  </m:oMath>
                </a14:m>
                <a:endParaRPr lang="en-US" sz="2000" dirty="0" smtClean="0">
                  <a:solidFill>
                    <a:prstClr val="white"/>
                  </a:solidFill>
                  <a:latin typeface="Cambria Math"/>
                  <a:ea typeface="Cambria Math"/>
                </a:endParaRPr>
              </a:p>
              <a:p>
                <a:pPr marL="0" lvl="0" indent="0" algn="just">
                  <a:spcBef>
                    <a:spcPts val="0"/>
                  </a:spcBef>
                  <a:buClr>
                    <a:prstClr val="white">
                      <a:shade val="95000"/>
                    </a:prstClr>
                  </a:buClr>
                  <a:buNone/>
                </a:pPr>
                <a:r>
                  <a:rPr lang="en-US" sz="2000" dirty="0" smtClean="0">
                    <a:solidFill>
                      <a:prstClr val="white"/>
                    </a:solidFill>
                    <a:ea typeface="Cambria Math"/>
                  </a:rPr>
                  <a:t/>
                </a:r>
                <a14:m>
                  <m:oMath xmlns:m="http://schemas.openxmlformats.org/officeDocument/2006/math">
                    <m:r>
                      <a:rPr lang="en-US" sz="2000" i="1">
                        <a:solidFill>
                          <a:prstClr val="white"/>
                        </a:solidFill>
                        <a:latin typeface="Cambria Math"/>
                        <a:ea typeface="Cambria Math"/>
                      </a:rPr>
                      <m:t>∴</m:t>
                    </m:r>
                    <m:r>
                      <m:rPr>
                        <m:sty m:val="p"/>
                      </m:rPr>
                      <a:rPr lang="en-US" sz="2000">
                        <a:solidFill>
                          <a:prstClr val="white"/>
                        </a:solidFill>
                        <a:latin typeface="Cambria Math"/>
                        <a:ea typeface="Cambria Math"/>
                      </a:rPr>
                      <m:t>D</m:t>
                    </m:r>
                    <m:r>
                      <a:rPr lang="en-US" sz="2000">
                        <a:solidFill>
                          <a:prstClr val="white"/>
                        </a:solidFill>
                        <a:latin typeface="Cambria Math"/>
                        <a:ea typeface="Cambria Math"/>
                      </a:rPr>
                      <m:t>=0</m:t>
                    </m:r>
                    <m:r>
                      <a:rPr lang="en-US" sz="2000" b="0" i="1" smtClean="0">
                        <a:solidFill>
                          <a:prstClr val="white"/>
                        </a:solidFill>
                        <a:latin typeface="Cambria Math"/>
                        <a:ea typeface="Cambria Math"/>
                      </a:rPr>
                      <m:t>±2</m:t>
                    </m:r>
                    <m:r>
                      <a:rPr lang="en-US" sz="2000" b="0" i="1" smtClean="0">
                        <a:solidFill>
                          <a:prstClr val="white"/>
                        </a:solidFill>
                        <a:latin typeface="Cambria Math"/>
                        <a:ea typeface="Cambria Math"/>
                      </a:rPr>
                      <m:t>𝑖</m:t>
                    </m:r>
                  </m:oMath>
                </a14:m>
                <a:endParaRPr lang="en-US" sz="2000" b="0" i="1" dirty="0" smtClean="0">
                  <a:solidFill>
                    <a:prstClr val="white"/>
                  </a:solidFill>
                  <a:latin typeface="Cambria Math"/>
                  <a:ea typeface="Cambria Math"/>
                </a:endParaRPr>
              </a:p>
              <a:p>
                <a:pPr marL="0" lvl="0" indent="0" algn="just">
                  <a:spcBef>
                    <a:spcPts val="0"/>
                  </a:spcBef>
                  <a:buClr>
                    <a:prstClr val="white">
                      <a:shade val="95000"/>
                    </a:prstClr>
                  </a:buClr>
                  <a:buNone/>
                </a:pPr>
                <a:endParaRPr lang="en-US" sz="2000" b="0" i="1" dirty="0" smtClean="0">
                  <a:solidFill>
                    <a:prstClr val="white"/>
                  </a:solidFill>
                  <a:latin typeface="Cambria Math"/>
                  <a:ea typeface="Cambria Math"/>
                </a:endParaRPr>
              </a:p>
              <a:p>
                <a:pPr marL="0" lvl="0" indent="0" algn="just">
                  <a:spcBef>
                    <a:spcPts val="0"/>
                  </a:spcBef>
                  <a:buClr>
                    <a:prstClr val="white">
                      <a:shade val="95000"/>
                    </a:prstClr>
                  </a:buClr>
                  <a:buNone/>
                </a:pPr>
                <a:r>
                  <a:rPr lang="en-US" sz="2000" dirty="0" smtClean="0"/>
                  <a:t>G.S. </a:t>
                </a:r>
                <a14:m>
                  <m:oMath xmlns:m="http://schemas.openxmlformats.org/officeDocument/2006/math">
                    <m:r>
                      <a:rPr lang="en-US" sz="2000" i="1">
                        <a:latin typeface="Cambria Math"/>
                      </a:rPr>
                      <m:t>𝑦</m:t>
                    </m:r>
                    <m:r>
                      <a:rPr lang="en-US" sz="2000" i="1">
                        <a:latin typeface="Cambria Math"/>
                      </a:rPr>
                      <m:t>=</m:t>
                    </m:r>
                    <m:sSup>
                      <m:sSupPr>
                        <m:ctrlPr>
                          <a:rPr lang="en-US" sz="2000" i="1">
                            <a:latin typeface="Cambria Math"/>
                          </a:rPr>
                        </m:ctrlPr>
                      </m:sSupPr>
                      <m:e>
                        <m:r>
                          <a:rPr lang="en-US" sz="2000" i="1">
                            <a:latin typeface="Cambria Math"/>
                          </a:rPr>
                          <m:t>𝑒</m:t>
                        </m:r>
                      </m:e>
                      <m:sup>
                        <m:r>
                          <a:rPr lang="en-US" sz="2000" b="0" i="1" smtClean="0">
                            <a:latin typeface="Cambria Math"/>
                          </a:rPr>
                          <m:t>0</m:t>
                        </m:r>
                        <m:r>
                          <a:rPr lang="en-US" sz="2000" i="1">
                            <a:latin typeface="Cambria Math"/>
                            <a:ea typeface="Cambria Math"/>
                          </a:rPr>
                          <m:t>𝑥</m:t>
                        </m:r>
                      </m:sup>
                    </m:sSup>
                    <m:r>
                      <a:rPr lang="en-US" sz="2000" i="1">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1</m:t>
                        </m:r>
                      </m:sub>
                    </m:sSub>
                    <m:func>
                      <m:funcPr>
                        <m:ctrlPr>
                          <a:rPr lang="en-US" sz="2000" i="1">
                            <a:latin typeface="Cambria Math"/>
                          </a:rPr>
                        </m:ctrlPr>
                      </m:funcPr>
                      <m:fName>
                        <m:r>
                          <m:rPr>
                            <m:sty m:val="p"/>
                          </m:rPr>
                          <a:rPr lang="en-US" sz="2000">
                            <a:latin typeface="Cambria Math"/>
                          </a:rPr>
                          <m:t>cos</m:t>
                        </m:r>
                      </m:fName>
                      <m:e>
                        <m:r>
                          <a:rPr lang="en-US" sz="2000" i="1">
                            <a:latin typeface="Cambria Math"/>
                          </a:rPr>
                          <m:t>2</m:t>
                        </m:r>
                        <m:r>
                          <a:rPr lang="en-US" sz="2000" i="1">
                            <a:latin typeface="Cambria Math"/>
                            <a:ea typeface="Cambria Math"/>
                          </a:rPr>
                          <m:t>𝑥</m:t>
                        </m:r>
                      </m:e>
                    </m:func>
                    <m:r>
                      <a:rPr lang="en-US" sz="2000" i="1">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2</m:t>
                        </m:r>
                      </m:sub>
                    </m:sSub>
                    <m:func>
                      <m:funcPr>
                        <m:ctrlPr>
                          <a:rPr lang="en-US" sz="2000" i="1">
                            <a:latin typeface="Cambria Math"/>
                          </a:rPr>
                        </m:ctrlPr>
                      </m:funcPr>
                      <m:fName>
                        <m:r>
                          <m:rPr>
                            <m:sty m:val="p"/>
                          </m:rPr>
                          <a:rPr lang="en-US" sz="2000">
                            <a:latin typeface="Cambria Math"/>
                          </a:rPr>
                          <m:t>sin</m:t>
                        </m:r>
                        <m:r>
                          <a:rPr lang="en-US" sz="2000" b="0" i="1" smtClean="0">
                            <a:latin typeface="Cambria Math"/>
                          </a:rPr>
                          <m:t>2</m:t>
                        </m:r>
                      </m:fName>
                      <m:e>
                        <m:r>
                          <a:rPr lang="en-US" sz="2000" i="1">
                            <a:latin typeface="Cambria Math"/>
                            <a:ea typeface="Cambria Math"/>
                          </a:rPr>
                          <m:t>𝑥</m:t>
                        </m:r>
                      </m:e>
                    </m:func>
                    <m:r>
                      <a:rPr lang="en-US" sz="2000" i="1">
                        <a:latin typeface="Cambria Math"/>
                      </a:rPr>
                      <m:t>)</m:t>
                    </m:r>
                    <m:r>
                      <a:rPr lang="en-US" sz="2000" i="1" smtClean="0">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1</m:t>
                        </m:r>
                      </m:sub>
                    </m:sSub>
                    <m:func>
                      <m:funcPr>
                        <m:ctrlPr>
                          <a:rPr lang="en-US" sz="2000" i="1">
                            <a:latin typeface="Cambria Math"/>
                          </a:rPr>
                        </m:ctrlPr>
                      </m:funcPr>
                      <m:fName>
                        <m:r>
                          <m:rPr>
                            <m:sty m:val="p"/>
                          </m:rPr>
                          <a:rPr lang="en-US" sz="2000">
                            <a:latin typeface="Cambria Math"/>
                          </a:rPr>
                          <m:t>cos</m:t>
                        </m:r>
                      </m:fName>
                      <m:e>
                        <m:r>
                          <a:rPr lang="en-US" sz="2000" i="1">
                            <a:latin typeface="Cambria Math"/>
                          </a:rPr>
                          <m:t>2</m:t>
                        </m:r>
                        <m:r>
                          <a:rPr lang="en-US" sz="2000" i="1">
                            <a:latin typeface="Cambria Math"/>
                            <a:ea typeface="Cambria Math"/>
                          </a:rPr>
                          <m:t>𝑥</m:t>
                        </m:r>
                      </m:e>
                    </m:func>
                    <m:r>
                      <a:rPr lang="en-US" sz="2000" i="1">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2</m:t>
                        </m:r>
                      </m:sub>
                    </m:sSub>
                    <m:func>
                      <m:funcPr>
                        <m:ctrlPr>
                          <a:rPr lang="en-US" sz="2000" i="1">
                            <a:latin typeface="Cambria Math"/>
                          </a:rPr>
                        </m:ctrlPr>
                      </m:funcPr>
                      <m:fName>
                        <m:r>
                          <m:rPr>
                            <m:sty m:val="p"/>
                          </m:rPr>
                          <a:rPr lang="en-US" sz="2000">
                            <a:latin typeface="Cambria Math"/>
                          </a:rPr>
                          <m:t>sin</m:t>
                        </m:r>
                        <m:r>
                          <a:rPr lang="en-US" sz="2000" i="1">
                            <a:latin typeface="Cambria Math"/>
                          </a:rPr>
                          <m:t>2</m:t>
                        </m:r>
                      </m:fName>
                      <m:e>
                        <m:r>
                          <a:rPr lang="en-US" sz="2000" i="1">
                            <a:latin typeface="Cambria Math"/>
                            <a:ea typeface="Cambria Math"/>
                          </a:rPr>
                          <m:t>𝑥</m:t>
                        </m:r>
                      </m:e>
                    </m:func>
                  </m:oMath>
                </a14:m>
                <a:endParaRPr lang="en-US" sz="2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1"/>
                <a:ext cx="8229600" cy="5318760"/>
              </a:xfrm>
              <a:blipFill rotWithShape="1">
                <a:blip r:embed="rId3"/>
                <a:stretch>
                  <a:fillRect l="-741"/>
                </a:stretch>
              </a:blipFill>
            </p:spPr>
            <p:txBody>
              <a:bodyPr/>
              <a:lstStyle/>
              <a:p>
                <a:r>
                  <a:rPr lang="en-US">
                    <a:noFill/>
                  </a:rPr>
                  <a:t> </a:t>
                </a:r>
              </a:p>
            </p:txBody>
          </p:sp>
        </mc:Fallback>
      </mc:AlternateContent>
    </p:spTree>
    <p:extLst>
      <p:ext uri="{BB962C8B-B14F-4D97-AF65-F5344CB8AC3E}">
        <p14:creationId xmlns:p14="http://schemas.microsoft.com/office/powerpoint/2010/main" xmlns="" val="26238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74638"/>
                <a:ext cx="7467600" cy="563562"/>
              </a:xfrm>
            </p:spPr>
            <p:txBody>
              <a:bodyPr>
                <a:normAutofit/>
              </a:bodyPr>
              <a:lstStyle/>
              <a:p>
                <a:r>
                  <a:rPr lang="en-US" sz="2800" dirty="0">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rPr>
                  <a:t>General solution of linear D.E. </a:t>
                </a:r>
                <a14:m>
                  <m:oMath xmlns:m="http://schemas.openxmlformats.org/officeDocument/2006/math">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d>
                      <m:dPr>
                        <m:ctrlP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ctrlPr>
                      </m:dPr>
                      <m:e>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𝑫</m:t>
                        </m:r>
                      </m:e>
                    </m:d>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𝒚</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𝟎</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8"/>
                <a:ext cx="7467600" cy="563562"/>
              </a:xfrm>
              <a:blipFill rotWithShape="1">
                <a:blip r:embed="rId2"/>
                <a:stretch>
                  <a:fillRect l="-2286" t="-5376" b="-26882"/>
                </a:stretch>
              </a:blipFill>
            </p:spPr>
            <p:txBody>
              <a:bodyPr>
                <a:normAutofit fontScale="90000"/>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066800"/>
                <a:ext cx="7467600" cy="5059363"/>
              </a:xfrm>
            </p:spPr>
            <p:txBody>
              <a:bodyPr>
                <a:normAutofit/>
              </a:bodyPr>
              <a:lstStyle/>
              <a:p>
                <a:r>
                  <a:rPr lang="en-US" sz="2400" dirty="0" smtClean="0"/>
                  <a:t>Example: </a:t>
                </a:r>
                <a14:m>
                  <m:oMath xmlns:m="http://schemas.openxmlformats.org/officeDocument/2006/math">
                    <m:sSup>
                      <m:sSupPr>
                        <m:ctrlPr>
                          <a:rPr lang="en-US" sz="2400" i="1" dirty="0">
                            <a:solidFill>
                              <a:prstClr val="white"/>
                            </a:solidFill>
                            <a:latin typeface="Cambria Math"/>
                          </a:rPr>
                        </m:ctrlPr>
                      </m:sSupPr>
                      <m:e>
                        <m:r>
                          <a:rPr lang="en-US" sz="2400" b="0" i="1" dirty="0" smtClean="0">
                            <a:solidFill>
                              <a:prstClr val="white"/>
                            </a:solidFill>
                            <a:latin typeface="Cambria Math"/>
                          </a:rPr>
                          <m:t>(</m:t>
                        </m:r>
                        <m:r>
                          <a:rPr lang="en-US" sz="2400" i="1" dirty="0">
                            <a:solidFill>
                              <a:prstClr val="white"/>
                            </a:solidFill>
                            <a:latin typeface="Cambria Math"/>
                          </a:rPr>
                          <m:t>𝐷</m:t>
                        </m:r>
                      </m:e>
                      <m:sup>
                        <m:r>
                          <a:rPr lang="en-US" sz="2400" i="1" dirty="0">
                            <a:solidFill>
                              <a:prstClr val="white"/>
                            </a:solidFill>
                            <a:latin typeface="Cambria Math"/>
                          </a:rPr>
                          <m:t>3</m:t>
                        </m:r>
                      </m:sup>
                    </m:sSup>
                    <m:r>
                      <a:rPr lang="en-US" sz="2400" b="0" i="1" dirty="0" smtClean="0">
                        <a:solidFill>
                          <a:prstClr val="white"/>
                        </a:solidFill>
                        <a:latin typeface="Cambria Math"/>
                      </a:rPr>
                      <m:t>+7</m:t>
                    </m:r>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2</m:t>
                        </m:r>
                      </m:sup>
                    </m:sSup>
                    <m:r>
                      <a:rPr lang="en-US" sz="2400" i="1" dirty="0">
                        <a:solidFill>
                          <a:prstClr val="white"/>
                        </a:solidFill>
                        <a:latin typeface="Cambria Math"/>
                      </a:rPr>
                      <m:t>+</m:t>
                    </m:r>
                    <m:r>
                      <a:rPr lang="en-US" sz="2400" b="0" i="1" dirty="0" smtClean="0">
                        <a:solidFill>
                          <a:prstClr val="white"/>
                        </a:solidFill>
                        <a:latin typeface="Cambria Math"/>
                      </a:rPr>
                      <m:t>16</m:t>
                    </m:r>
                    <m:r>
                      <a:rPr lang="en-US" sz="2400" i="1" dirty="0">
                        <a:solidFill>
                          <a:prstClr val="white"/>
                        </a:solidFill>
                        <a:latin typeface="Cambria Math"/>
                      </a:rPr>
                      <m:t>𝐷</m:t>
                    </m:r>
                    <m:r>
                      <a:rPr lang="en-US" sz="2400" b="0" i="1" dirty="0" smtClean="0">
                        <a:solidFill>
                          <a:prstClr val="white"/>
                        </a:solidFill>
                        <a:latin typeface="Cambria Math"/>
                      </a:rPr>
                      <m:t>+</m:t>
                    </m:r>
                    <m:r>
                      <a:rPr lang="en-US" sz="2400" i="1" dirty="0">
                        <a:solidFill>
                          <a:prstClr val="white"/>
                        </a:solidFill>
                        <a:latin typeface="Cambria Math"/>
                      </a:rPr>
                      <m:t>1</m:t>
                    </m:r>
                    <m:r>
                      <a:rPr lang="en-US" sz="2400" b="0" i="1" dirty="0" smtClean="0">
                        <a:solidFill>
                          <a:prstClr val="white"/>
                        </a:solidFill>
                        <a:latin typeface="Cambria Math"/>
                      </a:rPr>
                      <m:t>0)</m:t>
                    </m:r>
                  </m:oMath>
                </a14:m>
                <a:r>
                  <a:rPr lang="en-US" sz="2400" dirty="0" smtClean="0"/>
                  <a:t>y=0</a:t>
                </a:r>
                <a:endParaRPr lang="en-US" sz="2400" dirty="0"/>
              </a:p>
              <a:p>
                <a:pPr marL="36576" indent="0">
                  <a:buNone/>
                </a:pPr>
                <a:r>
                  <a:rPr lang="en-US" sz="2400" dirty="0" smtClean="0"/>
                  <a:t> Solution: </a:t>
                </a:r>
                <a14:m>
                  <m:oMath xmlns:m="http://schemas.openxmlformats.org/officeDocument/2006/math">
                    <m:sSup>
                      <m:sSupPr>
                        <m:ctrlPr>
                          <a:rPr lang="en-US" sz="2400" i="1" dirty="0">
                            <a:solidFill>
                              <a:prstClr val="white"/>
                            </a:solidFill>
                            <a:latin typeface="Cambria Math"/>
                          </a:rPr>
                        </m:ctrlPr>
                      </m:sSupPr>
                      <m:e>
                        <m:r>
                          <a:rPr lang="en-US" sz="2400" i="1" dirty="0">
                            <a:solidFill>
                              <a:prstClr val="white"/>
                            </a:solidFill>
                            <a:latin typeface="Cambria Math"/>
                          </a:rPr>
                          <m:t>(</m:t>
                        </m:r>
                        <m:r>
                          <a:rPr lang="en-US" sz="2400" i="1" dirty="0">
                            <a:solidFill>
                              <a:prstClr val="white"/>
                            </a:solidFill>
                            <a:latin typeface="Cambria Math"/>
                          </a:rPr>
                          <m:t>𝐷</m:t>
                        </m:r>
                      </m:e>
                      <m:sup>
                        <m:r>
                          <a:rPr lang="en-US" sz="2400" i="1" dirty="0">
                            <a:solidFill>
                              <a:prstClr val="white"/>
                            </a:solidFill>
                            <a:latin typeface="Cambria Math"/>
                          </a:rPr>
                          <m:t>3</m:t>
                        </m:r>
                      </m:sup>
                    </m:sSup>
                    <m:r>
                      <a:rPr lang="en-US" sz="2400" i="1" dirty="0">
                        <a:solidFill>
                          <a:prstClr val="white"/>
                        </a:solidFill>
                        <a:latin typeface="Cambria Math"/>
                      </a:rPr>
                      <m:t>+7</m:t>
                    </m:r>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2</m:t>
                        </m:r>
                      </m:sup>
                    </m:sSup>
                    <m:r>
                      <a:rPr lang="en-US" sz="2400" i="1" dirty="0">
                        <a:solidFill>
                          <a:prstClr val="white"/>
                        </a:solidFill>
                        <a:latin typeface="Cambria Math"/>
                      </a:rPr>
                      <m:t>+16</m:t>
                    </m:r>
                    <m:r>
                      <a:rPr lang="en-US" sz="2400" i="1" dirty="0">
                        <a:solidFill>
                          <a:prstClr val="white"/>
                        </a:solidFill>
                        <a:latin typeface="Cambria Math"/>
                      </a:rPr>
                      <m:t>𝐷</m:t>
                    </m:r>
                    <m:r>
                      <a:rPr lang="en-US" sz="2400" i="1" dirty="0">
                        <a:solidFill>
                          <a:prstClr val="white"/>
                        </a:solidFill>
                        <a:latin typeface="Cambria Math"/>
                      </a:rPr>
                      <m:t>+10)</m:t>
                    </m:r>
                  </m:oMath>
                </a14:m>
                <a:r>
                  <a:rPr lang="en-US" sz="2400" dirty="0" smtClean="0">
                    <a:solidFill>
                      <a:prstClr val="white"/>
                    </a:solidFill>
                  </a:rPr>
                  <a:t>y</a:t>
                </a:r>
                <a:r>
                  <a:rPr lang="en-US" sz="2400" dirty="0">
                    <a:solidFill>
                      <a:prstClr val="white"/>
                    </a:solidFill>
                  </a:rPr>
                  <a:t>=</a:t>
                </a:r>
                <a:r>
                  <a:rPr lang="en-US" sz="2400" dirty="0" smtClean="0">
                    <a:solidFill>
                      <a:prstClr val="white"/>
                    </a:solidFill>
                  </a:rPr>
                  <a:t>0</a:t>
                </a:r>
              </a:p>
              <a:p>
                <a:pPr marL="36576" indent="0">
                  <a:buNone/>
                </a:pPr>
                <a:r>
                  <a:rPr lang="en-US" sz="2400" dirty="0" smtClean="0">
                    <a:solidFill>
                      <a:prstClr val="white"/>
                    </a:solidFill>
                  </a:rPr>
                  <a:t>A.E.=</a:t>
                </a:r>
                <a:r>
                  <a:rPr lang="en-US" sz="2400" dirty="0">
                    <a:solidFill>
                      <a:prstClr val="white"/>
                    </a:solidFill>
                  </a:rPr>
                  <a:t/>
                </a:r>
                <a14:m>
                  <m:oMath xmlns:m="http://schemas.openxmlformats.org/officeDocument/2006/math">
                    <m:sSup>
                      <m:sSupPr>
                        <m:ctrlPr>
                          <a:rPr lang="en-US" sz="2400" i="1" dirty="0">
                            <a:solidFill>
                              <a:prstClr val="white"/>
                            </a:solidFill>
                            <a:latin typeface="Cambria Math"/>
                          </a:rPr>
                        </m:ctrlPr>
                      </m:sSupPr>
                      <m:e>
                        <m:r>
                          <a:rPr lang="en-US" sz="2400" i="1" dirty="0">
                            <a:solidFill>
                              <a:prstClr val="white"/>
                            </a:solidFill>
                            <a:latin typeface="Cambria Math"/>
                          </a:rPr>
                          <m:t>(</m:t>
                        </m:r>
                        <m:r>
                          <a:rPr lang="en-US" sz="2400" i="1" dirty="0">
                            <a:solidFill>
                              <a:prstClr val="white"/>
                            </a:solidFill>
                            <a:latin typeface="Cambria Math"/>
                          </a:rPr>
                          <m:t>𝐷</m:t>
                        </m:r>
                      </m:e>
                      <m:sup>
                        <m:r>
                          <a:rPr lang="en-US" sz="2400" i="1" dirty="0">
                            <a:solidFill>
                              <a:prstClr val="white"/>
                            </a:solidFill>
                            <a:latin typeface="Cambria Math"/>
                          </a:rPr>
                          <m:t>3</m:t>
                        </m:r>
                      </m:sup>
                    </m:sSup>
                    <m:r>
                      <a:rPr lang="en-US" sz="2400" i="1" dirty="0">
                        <a:solidFill>
                          <a:prstClr val="white"/>
                        </a:solidFill>
                        <a:latin typeface="Cambria Math"/>
                      </a:rPr>
                      <m:t>+7</m:t>
                    </m:r>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2</m:t>
                        </m:r>
                      </m:sup>
                    </m:sSup>
                    <m:r>
                      <a:rPr lang="en-US" sz="2400" i="1" dirty="0">
                        <a:solidFill>
                          <a:prstClr val="white"/>
                        </a:solidFill>
                        <a:latin typeface="Cambria Math"/>
                      </a:rPr>
                      <m:t>+16</m:t>
                    </m:r>
                    <m:r>
                      <a:rPr lang="en-US" sz="2400" i="1" dirty="0">
                        <a:solidFill>
                          <a:prstClr val="white"/>
                        </a:solidFill>
                        <a:latin typeface="Cambria Math"/>
                      </a:rPr>
                      <m:t>𝐷</m:t>
                    </m:r>
                    <m:r>
                      <a:rPr lang="en-US" sz="2400" i="1" dirty="0">
                        <a:solidFill>
                          <a:prstClr val="white"/>
                        </a:solidFill>
                        <a:latin typeface="Cambria Math"/>
                      </a:rPr>
                      <m:t>+10)</m:t>
                    </m:r>
                  </m:oMath>
                </a14:m>
                <a:r>
                  <a:rPr lang="en-US" sz="2400" dirty="0">
                    <a:solidFill>
                      <a:prstClr val="white"/>
                    </a:solidFill>
                  </a:rPr>
                  <a:t>=</a:t>
                </a:r>
                <a:r>
                  <a:rPr lang="en-US" sz="2400" dirty="0" smtClean="0">
                    <a:solidFill>
                      <a:prstClr val="white"/>
                    </a:solidFill>
                  </a:rPr>
                  <a:t>0</a:t>
                </a:r>
                <a:endParaRPr lang="en-US" sz="2400" dirty="0">
                  <a:solidFill>
                    <a:prstClr val="white"/>
                  </a:solidFill>
                </a:endParaRPr>
              </a:p>
              <a:p>
                <a:pPr marL="36576" indent="0">
                  <a:buNone/>
                </a:pPr>
                <a:r>
                  <a:rPr lang="en-US" sz="2400" dirty="0" smtClean="0">
                    <a:solidFill>
                      <a:prstClr val="white"/>
                    </a:solidFill>
                  </a:rPr>
                  <a:t>One root of the equation is -1, to find other roots use synthetic division we get quadratic equation having roots </a:t>
                </a:r>
                <a14:m>
                  <m:oMath xmlns:m="http://schemas.openxmlformats.org/officeDocument/2006/math">
                    <m:r>
                      <a:rPr lang="en-US" sz="2400" i="1" dirty="0" smtClean="0">
                        <a:solidFill>
                          <a:prstClr val="white"/>
                        </a:solidFill>
                        <a:latin typeface="Cambria Math"/>
                      </a:rPr>
                      <m:t>−3</m:t>
                    </m:r>
                    <m:r>
                      <a:rPr lang="en-US" sz="2400" i="1" smtClean="0">
                        <a:solidFill>
                          <a:prstClr val="white"/>
                        </a:solidFill>
                        <a:latin typeface="Cambria Math"/>
                        <a:ea typeface="Cambria Math"/>
                      </a:rPr>
                      <m:t>±</m:t>
                    </m:r>
                    <m:r>
                      <a:rPr lang="en-US" sz="2400" b="0" i="1" smtClean="0">
                        <a:solidFill>
                          <a:prstClr val="white"/>
                        </a:solidFill>
                        <a:latin typeface="Cambria Math"/>
                        <a:ea typeface="Cambria Math"/>
                      </a:rPr>
                      <m:t>𝑖</m:t>
                    </m:r>
                    <m:r>
                      <a:rPr lang="en-US" sz="2400" b="0" i="0" smtClean="0">
                        <a:solidFill>
                          <a:prstClr val="white"/>
                        </a:solidFill>
                        <a:latin typeface="Cambria Math"/>
                        <a:ea typeface="Cambria Math"/>
                      </a:rPr>
                      <m:t>.</m:t>
                    </m:r>
                  </m:oMath>
                </a14:m>
                <a:endParaRPr lang="en-US" sz="2400" i="1" dirty="0" smtClean="0">
                  <a:latin typeface="Cambria Math"/>
                  <a:ea typeface="Cambria Math"/>
                </a:endParaRPr>
              </a:p>
              <a:p>
                <a:pPr marL="36576" lvl="0" indent="0">
                  <a:buClr>
                    <a:srgbClr val="6EA0B0"/>
                  </a:buClr>
                  <a:buNone/>
                </a:pPr>
                <a14:m>
                  <m:oMath xmlns:m="http://schemas.openxmlformats.org/officeDocument/2006/math">
                    <m:r>
                      <a:rPr lang="en-US" sz="2400" i="1" smtClean="0">
                        <a:latin typeface="Cambria Math"/>
                        <a:ea typeface="Cambria Math"/>
                      </a:rPr>
                      <m:t>∴</m:t>
                    </m:r>
                  </m:oMath>
                </a14:m>
                <a:r>
                  <a:rPr lang="en-US" sz="2400" dirty="0" smtClean="0"/>
                  <a:t> roots of A.E. are -1,</a:t>
                </a:r>
                <a:r>
                  <a:rPr lang="en-US" sz="2400" dirty="0">
                    <a:solidFill>
                      <a:prstClr val="white"/>
                    </a:solidFill>
                  </a:rPr>
                  <a:t/>
                </a:r>
                <a14:m>
                  <m:oMath xmlns:m="http://schemas.openxmlformats.org/officeDocument/2006/math">
                    <m:r>
                      <a:rPr lang="en-US" sz="2400" i="1" dirty="0">
                        <a:solidFill>
                          <a:prstClr val="white"/>
                        </a:solidFill>
                        <a:latin typeface="Cambria Math"/>
                      </a:rPr>
                      <m:t>−3</m:t>
                    </m:r>
                    <m:r>
                      <a:rPr lang="en-US" sz="2400" i="1">
                        <a:solidFill>
                          <a:prstClr val="white"/>
                        </a:solidFill>
                        <a:latin typeface="Cambria Math"/>
                        <a:ea typeface="Cambria Math"/>
                      </a:rPr>
                      <m:t>±</m:t>
                    </m:r>
                    <m:r>
                      <a:rPr lang="en-US" sz="2400" i="1">
                        <a:solidFill>
                          <a:prstClr val="white"/>
                        </a:solidFill>
                        <a:latin typeface="Cambria Math"/>
                        <a:ea typeface="Cambria Math"/>
                      </a:rPr>
                      <m:t>𝑖</m:t>
                    </m:r>
                    <m:r>
                      <a:rPr lang="en-US" sz="2400">
                        <a:solidFill>
                          <a:prstClr val="white"/>
                        </a:solidFill>
                        <a:latin typeface="Cambria Math"/>
                        <a:ea typeface="Cambria Math"/>
                      </a:rPr>
                      <m:t>.</m:t>
                    </m:r>
                  </m:oMath>
                </a14:m>
                <a:endParaRPr lang="en-US" sz="2400" i="1" dirty="0">
                  <a:solidFill>
                    <a:prstClr val="white"/>
                  </a:solidFill>
                  <a:latin typeface="Cambria Math"/>
                  <a:ea typeface="Cambria Math"/>
                </a:endParaRPr>
              </a:p>
              <a:p>
                <a:pPr marL="36576" indent="0">
                  <a:buNone/>
                </a:pPr>
                <a:r>
                  <a:rPr lang="en-US" sz="2400" dirty="0" smtClean="0"/>
                  <a:t>Here </a:t>
                </a:r>
                <a14:m>
                  <m:oMath xmlns:m="http://schemas.openxmlformats.org/officeDocument/2006/math">
                    <m:r>
                      <a:rPr lang="en-US" sz="2400" i="1" smtClean="0">
                        <a:latin typeface="Cambria Math"/>
                        <a:ea typeface="Cambria Math"/>
                      </a:rPr>
                      <m:t>𝛼</m:t>
                    </m:r>
                    <m:r>
                      <a:rPr lang="en-US" sz="2400" b="0" i="1" smtClean="0">
                        <a:latin typeface="Cambria Math"/>
                        <a:ea typeface="Cambria Math"/>
                      </a:rPr>
                      <m:t>=−3,</m:t>
                    </m:r>
                    <m:r>
                      <a:rPr lang="en-US" sz="2400" b="0" i="1" smtClean="0">
                        <a:latin typeface="Cambria Math"/>
                        <a:ea typeface="Cambria Math"/>
                      </a:rPr>
                      <m:t>𝛽</m:t>
                    </m:r>
                  </m:oMath>
                </a14:m>
                <a:r>
                  <a:rPr lang="en-US" sz="2400" dirty="0" smtClean="0"/>
                  <a:t>=1</a:t>
                </a:r>
              </a:p>
              <a:p>
                <a:pPr marL="36576" indent="0">
                  <a:buNone/>
                </a:pPr>
                <a:r>
                  <a:rPr lang="en-US" sz="2400" dirty="0" smtClean="0"/>
                  <a:t>G.S.   y = </a:t>
                </a:r>
                <a14:m>
                  <m:oMath xmlns:m="http://schemas.openxmlformats.org/officeDocument/2006/math">
                    <m:sSup>
                      <m:sSupPr>
                        <m:ctrlPr>
                          <a:rPr lang="en-US" sz="2400" i="1">
                            <a:solidFill>
                              <a:prstClr val="white"/>
                            </a:solidFill>
                            <a:latin typeface="Cambria Math"/>
                          </a:rPr>
                        </m:ctrlPr>
                      </m:sSupPr>
                      <m:e>
                        <m:r>
                          <a:rPr lang="en-US" sz="2400" i="1">
                            <a:solidFill>
                              <a:prstClr val="white"/>
                            </a:solidFill>
                            <a:latin typeface="Cambria Math"/>
                          </a:rPr>
                          <m:t>𝑒</m:t>
                        </m:r>
                      </m:e>
                      <m:sup>
                        <m:r>
                          <a:rPr lang="en-US" sz="2400" b="0" i="1" smtClean="0">
                            <a:solidFill>
                              <a:prstClr val="white"/>
                            </a:solidFill>
                            <a:latin typeface="Cambria Math"/>
                          </a:rPr>
                          <m:t>−3</m:t>
                        </m:r>
                        <m:r>
                          <a:rPr lang="en-US" sz="2400" i="1">
                            <a:solidFill>
                              <a:prstClr val="white"/>
                            </a:solidFill>
                            <a:latin typeface="Cambria Math"/>
                            <a:ea typeface="Cambria Math"/>
                          </a:rPr>
                          <m:t>𝑥</m:t>
                        </m:r>
                      </m:sup>
                    </m:sSup>
                    <m:d>
                      <m:dPr>
                        <m:ctrlPr>
                          <a:rPr lang="en-US" sz="2400" i="1">
                            <a:solidFill>
                              <a:prstClr val="white"/>
                            </a:solidFill>
                            <a:latin typeface="Cambria Math"/>
                            <a:ea typeface="Cambria Math"/>
                          </a:rPr>
                        </m:ctrlPr>
                      </m:dPr>
                      <m:e>
                        <m:sSub>
                          <m:sSubPr>
                            <m:ctrlPr>
                              <a:rPr lang="en-US" sz="2400" i="1">
                                <a:solidFill>
                                  <a:prstClr val="white"/>
                                </a:solidFill>
                                <a:latin typeface="Cambria Math"/>
                              </a:rPr>
                            </m:ctrlPr>
                          </m:sSubPr>
                          <m:e>
                            <m:r>
                              <a:rPr lang="en-US" sz="2400" i="1">
                                <a:solidFill>
                                  <a:prstClr val="white"/>
                                </a:solidFill>
                                <a:latin typeface="Cambria Math"/>
                              </a:rPr>
                              <m:t>𝑐</m:t>
                            </m:r>
                          </m:e>
                          <m:sub>
                            <m:r>
                              <a:rPr lang="en-US" sz="2400" i="1">
                                <a:solidFill>
                                  <a:prstClr val="white"/>
                                </a:solidFill>
                                <a:latin typeface="Cambria Math"/>
                              </a:rPr>
                              <m:t>1</m:t>
                            </m:r>
                          </m:sub>
                        </m:sSub>
                        <m:func>
                          <m:funcPr>
                            <m:ctrlPr>
                              <a:rPr lang="en-US" sz="2400" i="1">
                                <a:solidFill>
                                  <a:prstClr val="white"/>
                                </a:solidFill>
                                <a:latin typeface="Cambria Math"/>
                              </a:rPr>
                            </m:ctrlPr>
                          </m:funcPr>
                          <m:fName>
                            <m:r>
                              <m:rPr>
                                <m:sty m:val="p"/>
                              </m:rPr>
                              <a:rPr lang="en-US" sz="2400">
                                <a:solidFill>
                                  <a:prstClr val="white"/>
                                </a:solidFill>
                                <a:latin typeface="Cambria Math"/>
                              </a:rPr>
                              <m:t>cos</m:t>
                            </m:r>
                          </m:fName>
                          <m:e>
                            <m:r>
                              <a:rPr lang="en-US" sz="2400" i="1">
                                <a:solidFill>
                                  <a:prstClr val="white"/>
                                </a:solidFill>
                                <a:latin typeface="Cambria Math"/>
                                <a:ea typeface="Cambria Math"/>
                              </a:rPr>
                              <m:t>𝑥</m:t>
                            </m:r>
                          </m:e>
                        </m:func>
                        <m:r>
                          <a:rPr lang="en-US" sz="2400" i="1">
                            <a:solidFill>
                              <a:prstClr val="white"/>
                            </a:solidFill>
                            <a:latin typeface="Cambria Math"/>
                          </a:rPr>
                          <m:t>+</m:t>
                        </m:r>
                        <m:sSub>
                          <m:sSubPr>
                            <m:ctrlPr>
                              <a:rPr lang="en-US" sz="2400" i="1">
                                <a:solidFill>
                                  <a:prstClr val="white"/>
                                </a:solidFill>
                                <a:latin typeface="Cambria Math"/>
                              </a:rPr>
                            </m:ctrlPr>
                          </m:sSubPr>
                          <m:e>
                            <m:r>
                              <a:rPr lang="en-US" sz="2400" i="1">
                                <a:solidFill>
                                  <a:prstClr val="white"/>
                                </a:solidFill>
                                <a:latin typeface="Cambria Math"/>
                              </a:rPr>
                              <m:t>𝑐</m:t>
                            </m:r>
                          </m:e>
                          <m:sub>
                            <m:r>
                              <a:rPr lang="en-US" sz="2400" i="1">
                                <a:solidFill>
                                  <a:prstClr val="white"/>
                                </a:solidFill>
                                <a:latin typeface="Cambria Math"/>
                              </a:rPr>
                              <m:t>2</m:t>
                            </m:r>
                          </m:sub>
                        </m:sSub>
                        <m:func>
                          <m:funcPr>
                            <m:ctrlPr>
                              <a:rPr lang="en-US" sz="2400" i="1">
                                <a:solidFill>
                                  <a:prstClr val="white"/>
                                </a:solidFill>
                                <a:latin typeface="Cambria Math"/>
                              </a:rPr>
                            </m:ctrlPr>
                          </m:funcPr>
                          <m:fName>
                            <m:r>
                              <m:rPr>
                                <m:sty m:val="p"/>
                              </m:rPr>
                              <a:rPr lang="en-US" sz="2400">
                                <a:solidFill>
                                  <a:prstClr val="white"/>
                                </a:solidFill>
                                <a:latin typeface="Cambria Math"/>
                              </a:rPr>
                              <m:t>sin</m:t>
                            </m:r>
                          </m:fName>
                          <m:e>
                            <m:r>
                              <a:rPr lang="en-US" sz="2400" i="1">
                                <a:solidFill>
                                  <a:prstClr val="white"/>
                                </a:solidFill>
                                <a:latin typeface="Cambria Math"/>
                                <a:ea typeface="Cambria Math"/>
                              </a:rPr>
                              <m:t>𝑥</m:t>
                            </m:r>
                          </m:e>
                        </m:func>
                      </m:e>
                    </m:d>
                    <m:r>
                      <a:rPr lang="en-US" sz="2400" b="0" i="0" smtClean="0">
                        <a:solidFill>
                          <a:prstClr val="white"/>
                        </a:solidFill>
                        <a:latin typeface="Cambria Math"/>
                      </a:rPr>
                      <m:t>+</m:t>
                    </m:r>
                    <m:sSub>
                      <m:sSubPr>
                        <m:ctrlPr>
                          <a:rPr lang="en-US" sz="2400" i="1">
                            <a:solidFill>
                              <a:prstClr val="white"/>
                            </a:solidFill>
                            <a:latin typeface="Cambria Math"/>
                          </a:rPr>
                        </m:ctrlPr>
                      </m:sSubPr>
                      <m:e>
                        <m:r>
                          <a:rPr lang="en-US" sz="2400" i="1">
                            <a:solidFill>
                              <a:prstClr val="white"/>
                            </a:solidFill>
                            <a:latin typeface="Cambria Math"/>
                          </a:rPr>
                          <m:t>𝐶</m:t>
                        </m:r>
                      </m:e>
                      <m:sub>
                        <m:r>
                          <a:rPr lang="en-US" sz="2400" i="1">
                            <a:solidFill>
                              <a:prstClr val="white"/>
                            </a:solidFill>
                            <a:latin typeface="Cambria Math"/>
                          </a:rPr>
                          <m:t>3</m:t>
                        </m:r>
                      </m:sub>
                    </m:sSub>
                    <m:sSup>
                      <m:sSupPr>
                        <m:ctrlPr>
                          <a:rPr lang="en-US" sz="2400" i="1">
                            <a:solidFill>
                              <a:prstClr val="white"/>
                            </a:solidFill>
                            <a:latin typeface="Cambria Math"/>
                          </a:rPr>
                        </m:ctrlPr>
                      </m:sSupPr>
                      <m:e>
                        <m:r>
                          <a:rPr lang="en-US" sz="2400" i="1">
                            <a:solidFill>
                              <a:prstClr val="white"/>
                            </a:solidFill>
                            <a:latin typeface="Cambria Math"/>
                          </a:rPr>
                          <m:t>𝑒</m:t>
                        </m:r>
                      </m:e>
                      <m:sup>
                        <m:r>
                          <a:rPr lang="en-US" sz="2400" i="1">
                            <a:solidFill>
                              <a:prstClr val="white"/>
                            </a:solidFill>
                            <a:latin typeface="Cambria Math"/>
                          </a:rPr>
                          <m:t>−</m:t>
                        </m:r>
                        <m:r>
                          <a:rPr lang="en-US" sz="2400" i="1">
                            <a:solidFill>
                              <a:prstClr val="white"/>
                            </a:solidFill>
                            <a:latin typeface="Cambria Math"/>
                          </a:rPr>
                          <m:t>𝑥</m:t>
                        </m:r>
                      </m:sup>
                    </m:sSup>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7467600" cy="5059363"/>
              </a:xfrm>
              <a:blipFill rotWithShape="1">
                <a:blip r:embed="rId3"/>
                <a:stretch>
                  <a:fillRect l="-735" t="-843"/>
                </a:stretch>
              </a:blipFill>
            </p:spPr>
            <p:txBody>
              <a:bodyPr/>
              <a:lstStyle/>
              <a:p>
                <a:r>
                  <a:rPr lang="en-US">
                    <a:noFill/>
                  </a:rPr>
                  <a:t> </a:t>
                </a:r>
              </a:p>
            </p:txBody>
          </p:sp>
        </mc:Fallback>
      </mc:AlternateContent>
    </p:spTree>
    <p:extLst>
      <p:ext uri="{BB962C8B-B14F-4D97-AF65-F5344CB8AC3E}">
        <p14:creationId xmlns:p14="http://schemas.microsoft.com/office/powerpoint/2010/main" xmlns="" val="233221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74638"/>
                <a:ext cx="7467600" cy="577132"/>
              </a:xfrm>
            </p:spPr>
            <p:txBody>
              <a:bodyPr/>
              <a:lstStyle/>
              <a:p>
                <a:r>
                  <a:rPr lang="en-US" sz="2800" dirty="0">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rPr>
                  <a:t>General solution of linear D.E. </a:t>
                </a:r>
                <a14:m>
                  <m:oMath xmlns:m="http://schemas.openxmlformats.org/officeDocument/2006/math">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d>
                      <m:dPr>
                        <m:ctrlP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ctrlPr>
                      </m:dPr>
                      <m:e>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𝑫</m:t>
                        </m:r>
                      </m:e>
                    </m:d>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𝒚</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𝟎</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8"/>
                <a:ext cx="7467600" cy="577132"/>
              </a:xfrm>
              <a:blipFill rotWithShape="1">
                <a:blip r:embed="rId2"/>
                <a:stretch>
                  <a:fillRect l="-2286" t="-4211" b="-25263"/>
                </a:stretch>
              </a:blipFill>
            </p:spPr>
            <p:txBody>
              <a:bodyPr>
                <a:normAutofit fontScale="90000"/>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914400"/>
                <a:ext cx="7467600" cy="5211763"/>
              </a:xfrm>
            </p:spPr>
            <p:txBody>
              <a:bodyPr/>
              <a:lstStyle/>
              <a:p>
                <a:pPr lvl="0">
                  <a:buClr>
                    <a:srgbClr val="6EA0B0"/>
                  </a:buClr>
                </a:pPr>
                <a:r>
                  <a:rPr lang="en-US" sz="2000" dirty="0" smtClean="0">
                    <a:solidFill>
                      <a:prstClr val="white"/>
                    </a:solidFill>
                  </a:rPr>
                  <a:t>Case – IV:  </a:t>
                </a:r>
                <a:r>
                  <a:rPr lang="en-US" sz="2000" dirty="0">
                    <a:solidFill>
                      <a:prstClr val="white"/>
                    </a:solidFill>
                  </a:rPr>
                  <a:t>Roots of A.E. are </a:t>
                </a:r>
                <a:r>
                  <a:rPr lang="en-US" sz="2000" dirty="0" smtClean="0">
                    <a:solidFill>
                      <a:prstClr val="white"/>
                    </a:solidFill>
                  </a:rPr>
                  <a:t>imaginary and repeated.</a:t>
                </a:r>
                <a:endParaRPr lang="en-US" sz="2000" dirty="0">
                  <a:solidFill>
                    <a:prstClr val="white"/>
                  </a:solidFill>
                </a:endParaRPr>
              </a:p>
              <a:p>
                <a:pPr marL="137160" lvl="0" indent="0">
                  <a:buClr>
                    <a:srgbClr val="6EA0B0"/>
                  </a:buClr>
                  <a:buNone/>
                </a:pPr>
                <a:r>
                  <a:rPr lang="en-US" sz="2000" dirty="0">
                    <a:solidFill>
                      <a:prstClr val="white"/>
                    </a:solidFill>
                  </a:rPr>
                  <a:t>Let D = </a:t>
                </a:r>
                <a14:m>
                  <m:oMath xmlns:m="http://schemas.openxmlformats.org/officeDocument/2006/math">
                    <m:r>
                      <a:rPr lang="en-US" sz="2000" i="1">
                        <a:solidFill>
                          <a:prstClr val="white"/>
                        </a:solidFill>
                        <a:latin typeface="Cambria Math"/>
                        <a:ea typeface="Cambria Math"/>
                      </a:rPr>
                      <m:t>𝛼</m:t>
                    </m:r>
                    <m:r>
                      <a:rPr lang="en-US" sz="2000" i="1">
                        <a:solidFill>
                          <a:prstClr val="white"/>
                        </a:solidFill>
                        <a:latin typeface="Cambria Math"/>
                        <a:ea typeface="Cambria Math"/>
                      </a:rPr>
                      <m:t>±</m:t>
                    </m:r>
                    <m:r>
                      <a:rPr lang="en-US" sz="2000" i="1">
                        <a:solidFill>
                          <a:prstClr val="white"/>
                        </a:solidFill>
                        <a:latin typeface="Cambria Math"/>
                        <a:ea typeface="Cambria Math"/>
                      </a:rPr>
                      <m:t>𝑖</m:t>
                    </m:r>
                    <m:r>
                      <a:rPr lang="en-US" sz="2000" i="1">
                        <a:solidFill>
                          <a:prstClr val="white"/>
                        </a:solidFill>
                        <a:latin typeface="Cambria Math"/>
                        <a:ea typeface="Cambria Math"/>
                      </a:rPr>
                      <m:t>𝛽</m:t>
                    </m:r>
                  </m:oMath>
                </a14:m>
                <a:r>
                  <a:rPr lang="en-US" sz="2000" dirty="0" smtClean="0">
                    <a:solidFill>
                      <a:prstClr val="white"/>
                    </a:solidFill>
                  </a:rPr>
                  <a:t>,</a:t>
                </a:r>
                <a:r>
                  <a:rPr lang="en-US" sz="2000" dirty="0">
                    <a:solidFill>
                      <a:prstClr val="white"/>
                    </a:solidFill>
                  </a:rPr>
                  <a:t> D </a:t>
                </a:r>
                <a14:m>
                  <m:oMath xmlns:m="http://schemas.openxmlformats.org/officeDocument/2006/math">
                    <m:r>
                      <a:rPr lang="en-US" sz="2000" i="1" dirty="0" smtClean="0">
                        <a:solidFill>
                          <a:prstClr val="white"/>
                        </a:solidFill>
                        <a:latin typeface="Cambria Math"/>
                      </a:rPr>
                      <m:t>=</m:t>
                    </m:r>
                  </m:oMath>
                </a14:m>
                <a:r>
                  <a:rPr lang="en-US" sz="2000" dirty="0">
                    <a:solidFill>
                      <a:prstClr val="white"/>
                    </a:solidFill>
                  </a:rPr>
                  <a:t/>
                </a:r>
                <a14:m>
                  <m:oMath xmlns:m="http://schemas.openxmlformats.org/officeDocument/2006/math">
                    <m:r>
                      <a:rPr lang="en-US" sz="2000" i="1">
                        <a:solidFill>
                          <a:prstClr val="white"/>
                        </a:solidFill>
                        <a:latin typeface="Cambria Math"/>
                        <a:ea typeface="Cambria Math"/>
                      </a:rPr>
                      <m:t>𝛼</m:t>
                    </m:r>
                    <m:r>
                      <a:rPr lang="en-US" sz="2000" i="1">
                        <a:solidFill>
                          <a:prstClr val="white"/>
                        </a:solidFill>
                        <a:latin typeface="Cambria Math"/>
                        <a:ea typeface="Cambria Math"/>
                      </a:rPr>
                      <m:t>±</m:t>
                    </m:r>
                    <m:r>
                      <a:rPr lang="en-US" sz="2000" i="1">
                        <a:solidFill>
                          <a:prstClr val="white"/>
                        </a:solidFill>
                        <a:latin typeface="Cambria Math"/>
                        <a:ea typeface="Cambria Math"/>
                      </a:rPr>
                      <m:t>𝑖</m:t>
                    </m:r>
                    <m:r>
                      <a:rPr lang="en-US" sz="2000" i="1">
                        <a:solidFill>
                          <a:prstClr val="white"/>
                        </a:solidFill>
                        <a:latin typeface="Cambria Math"/>
                        <a:ea typeface="Cambria Math"/>
                      </a:rPr>
                      <m:t>𝛽</m:t>
                    </m:r>
                    <m:r>
                      <a:rPr lang="en-US" sz="2000" i="1">
                        <a:solidFill>
                          <a:prstClr val="white"/>
                        </a:solidFill>
                        <a:latin typeface="Cambria Math"/>
                        <a:ea typeface="Cambria Math"/>
                      </a:rPr>
                      <m:t> </m:t>
                    </m:r>
                  </m:oMath>
                </a14:m>
                <a:r>
                  <a:rPr lang="en-US" sz="2000" dirty="0">
                    <a:solidFill>
                      <a:prstClr val="white"/>
                    </a:solidFill>
                  </a:rPr>
                  <a:t>are </a:t>
                </a:r>
                <a:r>
                  <a:rPr lang="en-US" sz="2000" dirty="0" smtClean="0">
                    <a:solidFill>
                      <a:prstClr val="white"/>
                    </a:solidFill>
                  </a:rPr>
                  <a:t>roots </a:t>
                </a:r>
                <a:r>
                  <a:rPr lang="en-US" sz="2000" dirty="0">
                    <a:solidFill>
                      <a:prstClr val="white"/>
                    </a:solidFill>
                  </a:rPr>
                  <a:t>of A.E. </a:t>
                </a:r>
                <a:endParaRPr lang="en-US" sz="2000" dirty="0" smtClean="0">
                  <a:solidFill>
                    <a:prstClr val="white"/>
                  </a:solidFill>
                </a:endParaRPr>
              </a:p>
              <a:p>
                <a:pPr marL="137160" lvl="0" indent="0">
                  <a:buClr>
                    <a:srgbClr val="6EA0B0"/>
                  </a:buClr>
                  <a:buNone/>
                </a:pPr>
                <a:endParaRPr lang="en-US" sz="2000" dirty="0" smtClean="0">
                  <a:solidFill>
                    <a:prstClr val="white"/>
                  </a:solidFill>
                </a:endParaRPr>
              </a:p>
              <a:p>
                <a:pPr marL="137160" lvl="0" indent="0">
                  <a:buClr>
                    <a:srgbClr val="6EA0B0"/>
                  </a:buClr>
                  <a:buNone/>
                </a:pPr>
                <a:r>
                  <a:rPr lang="en-US" sz="2000" dirty="0" smtClean="0">
                    <a:solidFill>
                      <a:prstClr val="white"/>
                    </a:solidFill>
                  </a:rPr>
                  <a:t>Then general solution is </a:t>
                </a:r>
              </a:p>
              <a:p>
                <a:pPr marL="137160" lvl="0" indent="0">
                  <a:buClr>
                    <a:srgbClr val="6EA0B0"/>
                  </a:buClr>
                  <a:buNone/>
                </a:pPr>
                <a:endParaRPr lang="en-US" sz="2000" b="0" i="1" dirty="0" smtClean="0">
                  <a:solidFill>
                    <a:prstClr val="white"/>
                  </a:solidFill>
                  <a:latin typeface="Cambria Math"/>
                </a:endParaRPr>
              </a:p>
              <a:p>
                <a:pPr marL="137160" lvl="0" indent="0">
                  <a:buClr>
                    <a:srgbClr val="6EA0B0"/>
                  </a:buClr>
                  <a:buNone/>
                </a:pPr>
                <a14:m>
                  <m:oMathPara xmlns:m="http://schemas.openxmlformats.org/officeDocument/2006/math">
                    <m:oMathParaPr>
                      <m:jc m:val="centerGroup"/>
                    </m:oMathParaPr>
                    <m:oMath xmlns:m="http://schemas.openxmlformats.org/officeDocument/2006/math">
                      <m:r>
                        <a:rPr lang="en-US" sz="2000" b="0" i="1" smtClean="0">
                          <a:solidFill>
                            <a:prstClr val="white"/>
                          </a:solidFill>
                          <a:latin typeface="Cambria Math"/>
                        </a:rPr>
                        <m:t>𝑦</m:t>
                      </m:r>
                      <m:r>
                        <a:rPr lang="en-US" sz="2000" b="0" i="1" smtClean="0">
                          <a:solidFill>
                            <a:prstClr val="white"/>
                          </a:solidFill>
                          <a:latin typeface="Cambria Math"/>
                        </a:rPr>
                        <m:t>=</m:t>
                      </m:r>
                      <m:sSup>
                        <m:sSupPr>
                          <m:ctrlPr>
                            <a:rPr lang="en-US" sz="2000" b="1" i="1">
                              <a:solidFill>
                                <a:prstClr val="white"/>
                              </a:solidFill>
                              <a:latin typeface="Cambria Math"/>
                            </a:rPr>
                          </m:ctrlPr>
                        </m:sSupPr>
                        <m:e>
                          <m:r>
                            <a:rPr lang="en-US" sz="2000" b="1" i="1">
                              <a:solidFill>
                                <a:prstClr val="white"/>
                              </a:solidFill>
                              <a:latin typeface="Cambria Math"/>
                            </a:rPr>
                            <m:t>𝒆</m:t>
                          </m:r>
                        </m:e>
                        <m:sup>
                          <m:r>
                            <a:rPr lang="en-US" sz="2000" b="1" i="1">
                              <a:solidFill>
                                <a:prstClr val="white"/>
                              </a:solidFill>
                              <a:latin typeface="Cambria Math"/>
                              <a:ea typeface="Cambria Math"/>
                            </a:rPr>
                            <m:t>𝜶</m:t>
                          </m:r>
                          <m:r>
                            <a:rPr lang="en-US" sz="2000" b="1" i="1">
                              <a:solidFill>
                                <a:prstClr val="white"/>
                              </a:solidFill>
                              <a:latin typeface="Cambria Math"/>
                              <a:ea typeface="Cambria Math"/>
                            </a:rPr>
                            <m:t>𝒙</m:t>
                          </m:r>
                        </m:sup>
                      </m:sSup>
                      <m:r>
                        <a:rPr lang="en-US" sz="2000" b="1" i="1" smtClean="0">
                          <a:solidFill>
                            <a:prstClr val="white"/>
                          </a:solidFill>
                          <a:latin typeface="Cambria Math"/>
                          <a:ea typeface="Cambria Math"/>
                        </a:rPr>
                        <m:t>[</m:t>
                      </m:r>
                      <m:d>
                        <m:dPr>
                          <m:ctrlPr>
                            <a:rPr lang="en-US" sz="2000" b="1" i="1">
                              <a:solidFill>
                                <a:prstClr val="white"/>
                              </a:solidFill>
                              <a:latin typeface="Cambria Math"/>
                            </a:rPr>
                          </m:ctrlPr>
                        </m:dPr>
                        <m:e>
                          <m:sSub>
                            <m:sSubPr>
                              <m:ctrlPr>
                                <a:rPr lang="en-US" sz="2000" b="1" i="1">
                                  <a:solidFill>
                                    <a:prstClr val="white"/>
                                  </a:solidFill>
                                  <a:latin typeface="Cambria Math"/>
                                </a:rPr>
                              </m:ctrlPr>
                            </m:sSubPr>
                            <m:e>
                              <m:r>
                                <a:rPr lang="en-US" sz="2000" b="1" i="1">
                                  <a:solidFill>
                                    <a:prstClr val="white"/>
                                  </a:solidFill>
                                  <a:latin typeface="Cambria Math"/>
                                </a:rPr>
                                <m:t>𝒄</m:t>
                              </m:r>
                            </m:e>
                            <m:sub>
                              <m:r>
                                <a:rPr lang="en-US" sz="2000" b="1" i="1">
                                  <a:solidFill>
                                    <a:prstClr val="white"/>
                                  </a:solidFill>
                                  <a:latin typeface="Cambria Math"/>
                                </a:rPr>
                                <m:t>𝟏</m:t>
                              </m:r>
                            </m:sub>
                          </m:sSub>
                          <m:r>
                            <a:rPr lang="en-US" sz="2000" b="1" i="1" smtClean="0">
                              <a:solidFill>
                                <a:prstClr val="white"/>
                              </a:solidFill>
                              <a:latin typeface="Cambria Math"/>
                            </a:rPr>
                            <m:t>+</m:t>
                          </m:r>
                          <m:sSub>
                            <m:sSubPr>
                              <m:ctrlPr>
                                <a:rPr lang="en-US" sz="2000" b="1" i="1">
                                  <a:solidFill>
                                    <a:prstClr val="white"/>
                                  </a:solidFill>
                                  <a:latin typeface="Cambria Math"/>
                                </a:rPr>
                              </m:ctrlPr>
                            </m:sSubPr>
                            <m:e>
                              <m:r>
                                <a:rPr lang="en-US" sz="2000" b="1" i="1">
                                  <a:solidFill>
                                    <a:prstClr val="white"/>
                                  </a:solidFill>
                                  <a:latin typeface="Cambria Math"/>
                                </a:rPr>
                                <m:t>𝒄</m:t>
                              </m:r>
                            </m:e>
                            <m:sub>
                              <m:r>
                                <a:rPr lang="en-US" sz="2000" b="1" i="1">
                                  <a:solidFill>
                                    <a:prstClr val="white"/>
                                  </a:solidFill>
                                  <a:latin typeface="Cambria Math"/>
                                </a:rPr>
                                <m:t>𝟐</m:t>
                              </m:r>
                            </m:sub>
                          </m:sSub>
                          <m:r>
                            <a:rPr lang="en-US" sz="2000" b="1" i="1" smtClean="0">
                              <a:solidFill>
                                <a:prstClr val="white"/>
                              </a:solidFill>
                              <a:latin typeface="Cambria Math"/>
                            </a:rPr>
                            <m:t>𝒙</m:t>
                          </m:r>
                        </m:e>
                      </m:d>
                      <m:func>
                        <m:funcPr>
                          <m:ctrlPr>
                            <a:rPr lang="en-US" sz="2000" b="1" i="1">
                              <a:solidFill>
                                <a:prstClr val="white"/>
                              </a:solidFill>
                              <a:latin typeface="Cambria Math"/>
                            </a:rPr>
                          </m:ctrlPr>
                        </m:funcPr>
                        <m:fName>
                          <m:r>
                            <a:rPr lang="en-US" sz="2000" b="1">
                              <a:solidFill>
                                <a:prstClr val="white"/>
                              </a:solidFill>
                              <a:latin typeface="Cambria Math"/>
                            </a:rPr>
                            <m:t>𝐜𝐨𝐬</m:t>
                          </m:r>
                        </m:fName>
                        <m:e>
                          <m:r>
                            <a:rPr lang="en-US" sz="2000" b="1" i="1">
                              <a:solidFill>
                                <a:prstClr val="white"/>
                              </a:solidFill>
                              <a:latin typeface="Cambria Math"/>
                              <a:ea typeface="Cambria Math"/>
                            </a:rPr>
                            <m:t>𝜷</m:t>
                          </m:r>
                          <m:r>
                            <a:rPr lang="en-US" sz="2000" b="1" i="1">
                              <a:solidFill>
                                <a:prstClr val="white"/>
                              </a:solidFill>
                              <a:latin typeface="Cambria Math"/>
                              <a:ea typeface="Cambria Math"/>
                            </a:rPr>
                            <m:t>𝒙</m:t>
                          </m:r>
                        </m:e>
                      </m:func>
                      <m:r>
                        <a:rPr lang="en-US" sz="2000" b="1" i="1">
                          <a:solidFill>
                            <a:prstClr val="white"/>
                          </a:solidFill>
                          <a:latin typeface="Cambria Math"/>
                        </a:rPr>
                        <m:t>+</m:t>
                      </m:r>
                      <m:d>
                        <m:dPr>
                          <m:ctrlPr>
                            <a:rPr lang="en-US" sz="2000" b="1" i="1" smtClean="0">
                              <a:solidFill>
                                <a:prstClr val="white"/>
                              </a:solidFill>
                              <a:latin typeface="Cambria Math"/>
                              <a:ea typeface="Cambria Math"/>
                            </a:rPr>
                          </m:ctrlPr>
                        </m:dPr>
                        <m:e>
                          <m:sSub>
                            <m:sSubPr>
                              <m:ctrlPr>
                                <a:rPr lang="en-US" sz="2000" b="1" i="1">
                                  <a:solidFill>
                                    <a:prstClr val="white"/>
                                  </a:solidFill>
                                  <a:latin typeface="Cambria Math"/>
                                </a:rPr>
                              </m:ctrlPr>
                            </m:sSubPr>
                            <m:e>
                              <m:r>
                                <a:rPr lang="en-US" sz="2000" b="1" i="1">
                                  <a:solidFill>
                                    <a:prstClr val="white"/>
                                  </a:solidFill>
                                  <a:latin typeface="Cambria Math"/>
                                </a:rPr>
                                <m:t>𝒄</m:t>
                              </m:r>
                            </m:e>
                            <m:sub>
                              <m:r>
                                <a:rPr lang="en-US" sz="2000" b="1" i="1" smtClean="0">
                                  <a:solidFill>
                                    <a:prstClr val="white"/>
                                  </a:solidFill>
                                  <a:latin typeface="Cambria Math"/>
                                </a:rPr>
                                <m:t>𝟑</m:t>
                              </m:r>
                            </m:sub>
                          </m:sSub>
                          <m:r>
                            <a:rPr lang="en-US" sz="2000" b="1" i="1">
                              <a:solidFill>
                                <a:prstClr val="white"/>
                              </a:solidFill>
                              <a:latin typeface="Cambria Math"/>
                            </a:rPr>
                            <m:t>+</m:t>
                          </m:r>
                          <m:sSub>
                            <m:sSubPr>
                              <m:ctrlPr>
                                <a:rPr lang="en-US" sz="2000" b="1" i="1">
                                  <a:solidFill>
                                    <a:prstClr val="white"/>
                                  </a:solidFill>
                                  <a:latin typeface="Cambria Math"/>
                                </a:rPr>
                              </m:ctrlPr>
                            </m:sSubPr>
                            <m:e>
                              <m:r>
                                <a:rPr lang="en-US" sz="2000" b="1" i="1">
                                  <a:solidFill>
                                    <a:prstClr val="white"/>
                                  </a:solidFill>
                                  <a:latin typeface="Cambria Math"/>
                                </a:rPr>
                                <m:t>𝒄</m:t>
                              </m:r>
                            </m:e>
                            <m:sub>
                              <m:r>
                                <a:rPr lang="en-US" sz="2000" b="1" i="1" smtClean="0">
                                  <a:solidFill>
                                    <a:prstClr val="white"/>
                                  </a:solidFill>
                                  <a:latin typeface="Cambria Math"/>
                                </a:rPr>
                                <m:t>𝟒</m:t>
                              </m:r>
                            </m:sub>
                          </m:sSub>
                          <m:r>
                            <a:rPr lang="en-US" sz="2000" b="1" i="1">
                              <a:solidFill>
                                <a:prstClr val="white"/>
                              </a:solidFill>
                              <a:latin typeface="Cambria Math"/>
                            </a:rPr>
                            <m:t>𝒙</m:t>
                          </m:r>
                        </m:e>
                      </m:d>
                      <m:func>
                        <m:funcPr>
                          <m:ctrlPr>
                            <a:rPr lang="en-US" sz="2000" b="1" i="1">
                              <a:solidFill>
                                <a:prstClr val="white"/>
                              </a:solidFill>
                              <a:latin typeface="Cambria Math"/>
                            </a:rPr>
                          </m:ctrlPr>
                        </m:funcPr>
                        <m:fName>
                          <m:r>
                            <a:rPr lang="en-US" sz="2000" b="1">
                              <a:solidFill>
                                <a:prstClr val="white"/>
                              </a:solidFill>
                              <a:latin typeface="Cambria Math"/>
                            </a:rPr>
                            <m:t>𝐬𝐢𝐧</m:t>
                          </m:r>
                        </m:fName>
                        <m:e>
                          <m:r>
                            <a:rPr lang="en-US" sz="2000" b="1" i="1">
                              <a:solidFill>
                                <a:prstClr val="white"/>
                              </a:solidFill>
                              <a:latin typeface="Cambria Math"/>
                              <a:ea typeface="Cambria Math"/>
                            </a:rPr>
                            <m:t>𝜷</m:t>
                          </m:r>
                          <m:r>
                            <a:rPr lang="en-US" sz="2000" b="1" i="1">
                              <a:solidFill>
                                <a:prstClr val="white"/>
                              </a:solidFill>
                              <a:latin typeface="Cambria Math"/>
                              <a:ea typeface="Cambria Math"/>
                            </a:rPr>
                            <m:t>𝒙</m:t>
                          </m:r>
                        </m:e>
                      </m:func>
                      <m:r>
                        <a:rPr lang="en-US" sz="2000" b="1" i="1" smtClean="0">
                          <a:solidFill>
                            <a:prstClr val="white"/>
                          </a:solidFill>
                          <a:latin typeface="Cambria Math"/>
                          <a:ea typeface="Cambria Math"/>
                        </a:rPr>
                        <m:t>]</m:t>
                      </m:r>
                    </m:oMath>
                  </m:oMathPara>
                </a14:m>
                <a:endParaRPr lang="en-US" sz="2000" dirty="0" smtClean="0">
                  <a:solidFill>
                    <a:prstClr val="white"/>
                  </a:solidFill>
                </a:endParaRPr>
              </a:p>
              <a:p>
                <a:pPr marL="36576" indent="0">
                  <a:buNone/>
                </a:pPr>
                <a:endParaRPr lang="en-US" sz="2000" dirty="0">
                  <a:solidFill>
                    <a:prstClr val="white"/>
                  </a:solidFill>
                </a:endParaRPr>
              </a:p>
              <a:p>
                <a:pPr marL="36576" indent="0">
                  <a:buNone/>
                </a:pPr>
                <a:r>
                  <a:rPr lang="en-US" sz="2000" dirty="0" smtClean="0"/>
                  <a:t>e.g. If </a:t>
                </a:r>
                <a:r>
                  <a:rPr lang="en-US" sz="2000" dirty="0">
                    <a:solidFill>
                      <a:prstClr val="white"/>
                    </a:solidFill>
                  </a:rPr>
                  <a:t>D </a:t>
                </a:r>
                <a14:m>
                  <m:oMath xmlns:m="http://schemas.openxmlformats.org/officeDocument/2006/math">
                    <m:r>
                      <a:rPr lang="en-US" sz="2000" i="1" dirty="0">
                        <a:solidFill>
                          <a:prstClr val="white"/>
                        </a:solidFill>
                        <a:latin typeface="Cambria Math"/>
                      </a:rPr>
                      <m:t>=</m:t>
                    </m:r>
                  </m:oMath>
                </a14:m>
                <a:r>
                  <a:rPr lang="en-US" sz="2000" dirty="0">
                    <a:solidFill>
                      <a:prstClr val="white"/>
                    </a:solidFill>
                  </a:rPr>
                  <a:t/>
                </a:r>
                <a:r>
                  <a:rPr lang="en-US" sz="2000" dirty="0" smtClean="0">
                    <a:solidFill>
                      <a:prstClr val="white"/>
                    </a:solidFill>
                  </a:rPr>
                  <a:t>2</a:t>
                </a:r>
                <a14:m>
                  <m:oMath xmlns:m="http://schemas.openxmlformats.org/officeDocument/2006/math">
                    <m:r>
                      <a:rPr lang="en-US" sz="2000" i="1">
                        <a:solidFill>
                          <a:prstClr val="white"/>
                        </a:solidFill>
                        <a:latin typeface="Cambria Math"/>
                        <a:ea typeface="Cambria Math"/>
                      </a:rPr>
                      <m:t>±</m:t>
                    </m:r>
                    <m:r>
                      <a:rPr lang="en-US" sz="2000" b="0" i="1" smtClean="0">
                        <a:solidFill>
                          <a:prstClr val="white"/>
                        </a:solidFill>
                        <a:latin typeface="Cambria Math"/>
                        <a:ea typeface="Cambria Math"/>
                      </a:rPr>
                      <m:t>3</m:t>
                    </m:r>
                    <m:r>
                      <a:rPr lang="en-US" sz="2000" i="1">
                        <a:solidFill>
                          <a:prstClr val="white"/>
                        </a:solidFill>
                        <a:latin typeface="Cambria Math"/>
                        <a:ea typeface="Cambria Math"/>
                      </a:rPr>
                      <m:t>𝑖</m:t>
                    </m:r>
                  </m:oMath>
                </a14:m>
                <a:r>
                  <a:rPr lang="en-US" sz="2000" dirty="0" smtClean="0"/>
                  <a:t>,</a:t>
                </a:r>
                <a:r>
                  <a:rPr lang="en-US" sz="2000" dirty="0">
                    <a:solidFill>
                      <a:prstClr val="white"/>
                    </a:solidFill>
                  </a:rPr>
                  <a:t> 2</a:t>
                </a:r>
                <a14:m>
                  <m:oMath xmlns:m="http://schemas.openxmlformats.org/officeDocument/2006/math">
                    <m:r>
                      <a:rPr lang="en-US" sz="2000" i="1">
                        <a:solidFill>
                          <a:prstClr val="white"/>
                        </a:solidFill>
                        <a:latin typeface="Cambria Math"/>
                        <a:ea typeface="Cambria Math"/>
                      </a:rPr>
                      <m:t>±3</m:t>
                    </m:r>
                    <m:r>
                      <a:rPr lang="en-US" sz="2000" i="1">
                        <a:solidFill>
                          <a:prstClr val="white"/>
                        </a:solidFill>
                        <a:latin typeface="Cambria Math"/>
                        <a:ea typeface="Cambria Math"/>
                      </a:rPr>
                      <m:t>𝑖</m:t>
                    </m:r>
                  </m:oMath>
                </a14:m>
                <a:endParaRPr lang="en-US" sz="2000" dirty="0" smtClean="0"/>
              </a:p>
              <a:p>
                <a:pPr marL="137160" lvl="0" indent="0">
                  <a:buClr>
                    <a:srgbClr val="6EA0B0"/>
                  </a:buClr>
                  <a:buNone/>
                </a:pPr>
                <a:endParaRPr lang="en-US" sz="2000" i="1" dirty="0" smtClean="0">
                  <a:solidFill>
                    <a:prstClr val="white"/>
                  </a:solidFill>
                  <a:latin typeface="Cambria Math"/>
                </a:endParaRPr>
              </a:p>
              <a:p>
                <a:pPr marL="137160" lvl="0" indent="0">
                  <a:buClr>
                    <a:srgbClr val="6EA0B0"/>
                  </a:buClr>
                  <a:buNone/>
                </a:pPr>
                <a14:m>
                  <m:oMathPara xmlns:m="http://schemas.openxmlformats.org/officeDocument/2006/math">
                    <m:oMathParaPr>
                      <m:jc m:val="centerGroup"/>
                    </m:oMathParaPr>
                    <m:oMath xmlns:m="http://schemas.openxmlformats.org/officeDocument/2006/math">
                      <m:r>
                        <a:rPr lang="en-US" sz="2000" i="1">
                          <a:solidFill>
                            <a:prstClr val="white"/>
                          </a:solidFill>
                          <a:latin typeface="Cambria Math"/>
                        </a:rPr>
                        <m:t>𝑦</m:t>
                      </m:r>
                      <m:r>
                        <a:rPr lang="en-US" sz="2000" i="1">
                          <a:solidFill>
                            <a:prstClr val="white"/>
                          </a:solidFill>
                          <a:latin typeface="Cambria Math"/>
                        </a:rPr>
                        <m:t>=</m:t>
                      </m:r>
                      <m:sSup>
                        <m:sSupPr>
                          <m:ctrlPr>
                            <a:rPr lang="en-US" sz="2000" b="1" i="1">
                              <a:solidFill>
                                <a:prstClr val="white"/>
                              </a:solidFill>
                              <a:latin typeface="Cambria Math"/>
                            </a:rPr>
                          </m:ctrlPr>
                        </m:sSupPr>
                        <m:e>
                          <m:r>
                            <a:rPr lang="en-US" sz="2000" b="1" i="1">
                              <a:solidFill>
                                <a:prstClr val="white"/>
                              </a:solidFill>
                              <a:latin typeface="Cambria Math"/>
                            </a:rPr>
                            <m:t>𝒆</m:t>
                          </m:r>
                        </m:e>
                        <m:sup>
                          <m:r>
                            <a:rPr lang="en-US" sz="2000" b="1" i="1" smtClean="0">
                              <a:solidFill>
                                <a:prstClr val="white"/>
                              </a:solidFill>
                              <a:latin typeface="Cambria Math"/>
                            </a:rPr>
                            <m:t>𝟐</m:t>
                          </m:r>
                          <m:r>
                            <a:rPr lang="en-US" sz="2000" b="1" i="1">
                              <a:solidFill>
                                <a:prstClr val="white"/>
                              </a:solidFill>
                              <a:latin typeface="Cambria Math"/>
                              <a:ea typeface="Cambria Math"/>
                            </a:rPr>
                            <m:t>𝒙</m:t>
                          </m:r>
                        </m:sup>
                      </m:sSup>
                      <m:r>
                        <a:rPr lang="en-US" sz="2000" b="1" i="1">
                          <a:solidFill>
                            <a:prstClr val="white"/>
                          </a:solidFill>
                          <a:latin typeface="Cambria Math"/>
                          <a:ea typeface="Cambria Math"/>
                        </a:rPr>
                        <m:t>[</m:t>
                      </m:r>
                      <m:d>
                        <m:dPr>
                          <m:ctrlPr>
                            <a:rPr lang="en-US" sz="2000" b="1" i="1">
                              <a:solidFill>
                                <a:prstClr val="white"/>
                              </a:solidFill>
                              <a:latin typeface="Cambria Math"/>
                            </a:rPr>
                          </m:ctrlPr>
                        </m:dPr>
                        <m:e>
                          <m:sSub>
                            <m:sSubPr>
                              <m:ctrlPr>
                                <a:rPr lang="en-US" sz="2000" b="1" i="1">
                                  <a:solidFill>
                                    <a:prstClr val="white"/>
                                  </a:solidFill>
                                  <a:latin typeface="Cambria Math"/>
                                </a:rPr>
                              </m:ctrlPr>
                            </m:sSubPr>
                            <m:e>
                              <m:r>
                                <a:rPr lang="en-US" sz="2000" b="1" i="1">
                                  <a:solidFill>
                                    <a:prstClr val="white"/>
                                  </a:solidFill>
                                  <a:latin typeface="Cambria Math"/>
                                </a:rPr>
                                <m:t>𝒄</m:t>
                              </m:r>
                            </m:e>
                            <m:sub>
                              <m:r>
                                <a:rPr lang="en-US" sz="2000" b="1" i="1">
                                  <a:solidFill>
                                    <a:prstClr val="white"/>
                                  </a:solidFill>
                                  <a:latin typeface="Cambria Math"/>
                                </a:rPr>
                                <m:t>𝟏</m:t>
                              </m:r>
                            </m:sub>
                          </m:sSub>
                          <m:r>
                            <a:rPr lang="en-US" sz="2000" b="1" i="1">
                              <a:solidFill>
                                <a:prstClr val="white"/>
                              </a:solidFill>
                              <a:latin typeface="Cambria Math"/>
                            </a:rPr>
                            <m:t>+</m:t>
                          </m:r>
                          <m:sSub>
                            <m:sSubPr>
                              <m:ctrlPr>
                                <a:rPr lang="en-US" sz="2000" b="1" i="1">
                                  <a:solidFill>
                                    <a:prstClr val="white"/>
                                  </a:solidFill>
                                  <a:latin typeface="Cambria Math"/>
                                </a:rPr>
                              </m:ctrlPr>
                            </m:sSubPr>
                            <m:e>
                              <m:r>
                                <a:rPr lang="en-US" sz="2000" b="1" i="1">
                                  <a:solidFill>
                                    <a:prstClr val="white"/>
                                  </a:solidFill>
                                  <a:latin typeface="Cambria Math"/>
                                </a:rPr>
                                <m:t>𝒄</m:t>
                              </m:r>
                            </m:e>
                            <m:sub>
                              <m:r>
                                <a:rPr lang="en-US" sz="2000" b="1" i="1">
                                  <a:solidFill>
                                    <a:prstClr val="white"/>
                                  </a:solidFill>
                                  <a:latin typeface="Cambria Math"/>
                                </a:rPr>
                                <m:t>𝟐</m:t>
                              </m:r>
                            </m:sub>
                          </m:sSub>
                          <m:r>
                            <a:rPr lang="en-US" sz="2000" b="1" i="1">
                              <a:solidFill>
                                <a:prstClr val="white"/>
                              </a:solidFill>
                              <a:latin typeface="Cambria Math"/>
                            </a:rPr>
                            <m:t>𝒙</m:t>
                          </m:r>
                        </m:e>
                      </m:d>
                      <m:func>
                        <m:funcPr>
                          <m:ctrlPr>
                            <a:rPr lang="en-US" sz="2000" b="1" i="1">
                              <a:solidFill>
                                <a:prstClr val="white"/>
                              </a:solidFill>
                              <a:latin typeface="Cambria Math"/>
                            </a:rPr>
                          </m:ctrlPr>
                        </m:funcPr>
                        <m:fName>
                          <m:r>
                            <a:rPr lang="en-US" sz="2000" b="1">
                              <a:solidFill>
                                <a:prstClr val="white"/>
                              </a:solidFill>
                              <a:latin typeface="Cambria Math"/>
                            </a:rPr>
                            <m:t>𝐜𝐨𝐬</m:t>
                          </m:r>
                        </m:fName>
                        <m:e>
                          <m:r>
                            <a:rPr lang="en-US" sz="2000" b="1" i="1" smtClean="0">
                              <a:solidFill>
                                <a:prstClr val="white"/>
                              </a:solidFill>
                              <a:latin typeface="Cambria Math"/>
                            </a:rPr>
                            <m:t>𝟑</m:t>
                          </m:r>
                          <m:r>
                            <a:rPr lang="en-US" sz="2000" b="1" i="1">
                              <a:solidFill>
                                <a:prstClr val="white"/>
                              </a:solidFill>
                              <a:latin typeface="Cambria Math"/>
                              <a:ea typeface="Cambria Math"/>
                            </a:rPr>
                            <m:t>𝒙</m:t>
                          </m:r>
                        </m:e>
                      </m:func>
                      <m:r>
                        <a:rPr lang="en-US" sz="2000" b="1" i="1">
                          <a:solidFill>
                            <a:prstClr val="white"/>
                          </a:solidFill>
                          <a:latin typeface="Cambria Math"/>
                        </a:rPr>
                        <m:t>+</m:t>
                      </m:r>
                      <m:d>
                        <m:dPr>
                          <m:ctrlPr>
                            <a:rPr lang="en-US" sz="2000" b="1" i="1">
                              <a:solidFill>
                                <a:prstClr val="white"/>
                              </a:solidFill>
                              <a:latin typeface="Cambria Math"/>
                              <a:ea typeface="Cambria Math"/>
                            </a:rPr>
                          </m:ctrlPr>
                        </m:dPr>
                        <m:e>
                          <m:sSub>
                            <m:sSubPr>
                              <m:ctrlPr>
                                <a:rPr lang="en-US" sz="2000" b="1" i="1">
                                  <a:solidFill>
                                    <a:prstClr val="white"/>
                                  </a:solidFill>
                                  <a:latin typeface="Cambria Math"/>
                                </a:rPr>
                              </m:ctrlPr>
                            </m:sSubPr>
                            <m:e>
                              <m:r>
                                <a:rPr lang="en-US" sz="2000" b="1" i="1">
                                  <a:solidFill>
                                    <a:prstClr val="white"/>
                                  </a:solidFill>
                                  <a:latin typeface="Cambria Math"/>
                                </a:rPr>
                                <m:t>𝒄</m:t>
                              </m:r>
                            </m:e>
                            <m:sub>
                              <m:r>
                                <a:rPr lang="en-US" sz="2000" b="1" i="1">
                                  <a:solidFill>
                                    <a:prstClr val="white"/>
                                  </a:solidFill>
                                  <a:latin typeface="Cambria Math"/>
                                </a:rPr>
                                <m:t>𝟑</m:t>
                              </m:r>
                            </m:sub>
                          </m:sSub>
                          <m:r>
                            <a:rPr lang="en-US" sz="2000" b="1" i="1">
                              <a:solidFill>
                                <a:prstClr val="white"/>
                              </a:solidFill>
                              <a:latin typeface="Cambria Math"/>
                            </a:rPr>
                            <m:t>+</m:t>
                          </m:r>
                          <m:sSub>
                            <m:sSubPr>
                              <m:ctrlPr>
                                <a:rPr lang="en-US" sz="2000" b="1" i="1">
                                  <a:solidFill>
                                    <a:prstClr val="white"/>
                                  </a:solidFill>
                                  <a:latin typeface="Cambria Math"/>
                                </a:rPr>
                              </m:ctrlPr>
                            </m:sSubPr>
                            <m:e>
                              <m:r>
                                <a:rPr lang="en-US" sz="2000" b="1" i="1">
                                  <a:solidFill>
                                    <a:prstClr val="white"/>
                                  </a:solidFill>
                                  <a:latin typeface="Cambria Math"/>
                                </a:rPr>
                                <m:t>𝒄</m:t>
                              </m:r>
                            </m:e>
                            <m:sub>
                              <m:r>
                                <a:rPr lang="en-US" sz="2000" b="1" i="1">
                                  <a:solidFill>
                                    <a:prstClr val="white"/>
                                  </a:solidFill>
                                  <a:latin typeface="Cambria Math"/>
                                </a:rPr>
                                <m:t>𝟒</m:t>
                              </m:r>
                            </m:sub>
                          </m:sSub>
                          <m:r>
                            <a:rPr lang="en-US" sz="2000" b="1" i="1">
                              <a:solidFill>
                                <a:prstClr val="white"/>
                              </a:solidFill>
                              <a:latin typeface="Cambria Math"/>
                            </a:rPr>
                            <m:t>𝒙</m:t>
                          </m:r>
                        </m:e>
                      </m:d>
                      <m:func>
                        <m:funcPr>
                          <m:ctrlPr>
                            <a:rPr lang="en-US" sz="2000" b="1" i="1">
                              <a:solidFill>
                                <a:prstClr val="white"/>
                              </a:solidFill>
                              <a:latin typeface="Cambria Math"/>
                            </a:rPr>
                          </m:ctrlPr>
                        </m:funcPr>
                        <m:fName>
                          <m:r>
                            <a:rPr lang="en-US" sz="2000" b="1">
                              <a:solidFill>
                                <a:prstClr val="white"/>
                              </a:solidFill>
                              <a:latin typeface="Cambria Math"/>
                            </a:rPr>
                            <m:t>𝐬𝐢𝐧</m:t>
                          </m:r>
                        </m:fName>
                        <m:e>
                          <m:r>
                            <a:rPr lang="en-US" sz="2000" b="1" i="1" smtClean="0">
                              <a:solidFill>
                                <a:prstClr val="white"/>
                              </a:solidFill>
                              <a:latin typeface="Cambria Math"/>
                            </a:rPr>
                            <m:t>𝟑</m:t>
                          </m:r>
                          <m:r>
                            <a:rPr lang="en-US" sz="2000" b="1" i="1">
                              <a:solidFill>
                                <a:prstClr val="white"/>
                              </a:solidFill>
                              <a:latin typeface="Cambria Math"/>
                              <a:ea typeface="Cambria Math"/>
                            </a:rPr>
                            <m:t>𝒙</m:t>
                          </m:r>
                        </m:e>
                      </m:func>
                      <m:r>
                        <a:rPr lang="en-US" sz="2000" b="1" i="1">
                          <a:solidFill>
                            <a:prstClr val="white"/>
                          </a:solidFill>
                          <a:latin typeface="Cambria Math"/>
                          <a:ea typeface="Cambria Math"/>
                        </a:rPr>
                        <m:t>]</m:t>
                      </m:r>
                    </m:oMath>
                  </m:oMathPara>
                </a14:m>
                <a:endParaRPr lang="en-US" sz="2000" dirty="0">
                  <a:solidFill>
                    <a:prstClr val="white"/>
                  </a:solidFill>
                </a:endParaRPr>
              </a:p>
              <a:p>
                <a:pPr marL="36576"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14400"/>
                <a:ext cx="7467600" cy="5211763"/>
              </a:xfrm>
              <a:blipFill rotWithShape="1">
                <a:blip r:embed="rId3"/>
                <a:stretch>
                  <a:fillRect l="-327" t="-468"/>
                </a:stretch>
              </a:blipFill>
            </p:spPr>
            <p:txBody>
              <a:bodyPr/>
              <a:lstStyle/>
              <a:p>
                <a:r>
                  <a:rPr lang="en-US">
                    <a:noFill/>
                  </a:rPr>
                  <a:t> </a:t>
                </a:r>
              </a:p>
            </p:txBody>
          </p:sp>
        </mc:Fallback>
      </mc:AlternateContent>
    </p:spTree>
    <p:extLst>
      <p:ext uri="{BB962C8B-B14F-4D97-AF65-F5344CB8AC3E}">
        <p14:creationId xmlns:p14="http://schemas.microsoft.com/office/powerpoint/2010/main" xmlns="" val="393517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74638"/>
                <a:ext cx="7467600" cy="614710"/>
              </a:xfrm>
            </p:spPr>
            <p:txBody>
              <a:bodyPr>
                <a:normAutofit/>
              </a:bodyPr>
              <a:lstStyle/>
              <a:p>
                <a:r>
                  <a:rPr lang="en-US" sz="2800" dirty="0">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rPr>
                  <a:t>General solution of linear D.E. </a:t>
                </a:r>
                <a14:m>
                  <m:oMath xmlns:m="http://schemas.openxmlformats.org/officeDocument/2006/math">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d>
                      <m:dPr>
                        <m:ctrlP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ctrlPr>
                      </m:dPr>
                      <m:e>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𝑫</m:t>
                        </m:r>
                      </m:e>
                    </m:d>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𝒚</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r>
                      <a:rPr lang="en-US" sz="28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𝟎</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8"/>
                <a:ext cx="7467600" cy="614710"/>
              </a:xfrm>
              <a:blipFill rotWithShape="1">
                <a:blip r:embed="rId2"/>
                <a:stretch>
                  <a:fillRect l="-2286" t="-990" b="-20792"/>
                </a:stretch>
              </a:blipFill>
            </p:spPr>
            <p:txBody>
              <a:bodyPr>
                <a:normAutofit fontScale="90000"/>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52400" y="1066800"/>
                <a:ext cx="8839200" cy="5059363"/>
              </a:xfrm>
            </p:spPr>
            <p:txBody>
              <a:bodyPr>
                <a:normAutofit/>
              </a:bodyPr>
              <a:lstStyle/>
              <a:p>
                <a:r>
                  <a:rPr lang="en-US" sz="2400" dirty="0" smtClean="0"/>
                  <a:t>Example: </a:t>
                </a:r>
                <a14:m>
                  <m:oMath xmlns:m="http://schemas.openxmlformats.org/officeDocument/2006/math">
                    <m:sSup>
                      <m:sSupPr>
                        <m:ctrlPr>
                          <a:rPr lang="en-US" sz="2400" i="1" smtClean="0">
                            <a:latin typeface="Cambria Math"/>
                          </a:rPr>
                        </m:ctrlPr>
                      </m:sSupPr>
                      <m:e>
                        <m:r>
                          <m:rPr>
                            <m:nor/>
                          </m:rPr>
                          <a:rPr lang="en-US" sz="2000" dirty="0">
                            <a:solidFill>
                              <a:prstClr val="white"/>
                            </a:solidFill>
                          </a:rPr>
                          <m:t>(</m:t>
                        </m:r>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b="0" i="0" dirty="0" smtClean="0">
                            <a:solidFill>
                              <a:prstClr val="white"/>
                            </a:solidFill>
                            <a:latin typeface="Cambria Math"/>
                          </a:rPr>
                          <m:t>9</m:t>
                        </m:r>
                        <m:r>
                          <a:rPr lang="en-US" sz="2000" dirty="0">
                            <a:solidFill>
                              <a:prstClr val="white"/>
                            </a:solidFill>
                            <a:latin typeface="Cambria Math"/>
                          </a:rPr>
                          <m:t>)</m:t>
                        </m:r>
                      </m:e>
                      <m:sup>
                        <m:r>
                          <a:rPr lang="en-US" sz="2400" b="0" i="1" smtClean="0">
                            <a:latin typeface="Cambria Math"/>
                          </a:rPr>
                          <m:t>3</m:t>
                        </m:r>
                      </m:sup>
                    </m:sSup>
                    <m:r>
                      <a:rPr lang="en-US" sz="2400" b="0" i="1" smtClean="0">
                        <a:latin typeface="Cambria Math"/>
                      </a:rPr>
                      <m:t>𝑦</m:t>
                    </m:r>
                    <m:r>
                      <a:rPr lang="en-US" sz="2400" b="0" i="1" smtClean="0">
                        <a:latin typeface="Cambria Math"/>
                      </a:rPr>
                      <m:t>=0</m:t>
                    </m:r>
                  </m:oMath>
                </a14:m>
                <a:endParaRPr lang="en-US" sz="2400" dirty="0" smtClean="0"/>
              </a:p>
              <a:p>
                <a:pPr marL="36576" lvl="0" indent="0">
                  <a:buClr>
                    <a:srgbClr val="6EA0B0"/>
                  </a:buClr>
                  <a:buNone/>
                </a:pPr>
                <a:r>
                  <a:rPr lang="en-US" sz="2400" dirty="0" smtClean="0"/>
                  <a:t>Solution: </a:t>
                </a:r>
                <a14:m>
                  <m:oMath xmlns:m="http://schemas.openxmlformats.org/officeDocument/2006/math">
                    <m:sSup>
                      <m:sSupPr>
                        <m:ctrlPr>
                          <a:rPr lang="en-US" sz="2400" i="1">
                            <a:solidFill>
                              <a:prstClr val="white"/>
                            </a:solidFill>
                            <a:latin typeface="Cambria Math"/>
                          </a:rPr>
                        </m:ctrlPr>
                      </m:sSupPr>
                      <m:e>
                        <m:r>
                          <m:rPr>
                            <m:nor/>
                          </m:rPr>
                          <a:rPr lang="en-US" sz="2000" dirty="0">
                            <a:solidFill>
                              <a:prstClr val="white"/>
                            </a:solidFill>
                          </a:rPr>
                          <m:t>(</m:t>
                        </m:r>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dirty="0">
                            <a:solidFill>
                              <a:prstClr val="white"/>
                            </a:solidFill>
                            <a:latin typeface="Cambria Math"/>
                          </a:rPr>
                          <m:t>9)</m:t>
                        </m:r>
                      </m:e>
                      <m:sup>
                        <m:r>
                          <a:rPr lang="en-US" sz="2400" i="1">
                            <a:solidFill>
                              <a:prstClr val="white"/>
                            </a:solidFill>
                            <a:latin typeface="Cambria Math"/>
                          </a:rPr>
                          <m:t>3</m:t>
                        </m:r>
                      </m:sup>
                    </m:sSup>
                    <m:r>
                      <a:rPr lang="en-US" sz="2400" i="1">
                        <a:solidFill>
                          <a:prstClr val="white"/>
                        </a:solidFill>
                        <a:latin typeface="Cambria Math"/>
                      </a:rPr>
                      <m:t>𝑦</m:t>
                    </m:r>
                    <m:r>
                      <a:rPr lang="en-US" sz="2400" i="1">
                        <a:solidFill>
                          <a:prstClr val="white"/>
                        </a:solidFill>
                        <a:latin typeface="Cambria Math"/>
                      </a:rPr>
                      <m:t>=0</m:t>
                    </m:r>
                  </m:oMath>
                </a14:m>
                <a:endParaRPr lang="en-US" sz="2400" dirty="0" smtClean="0">
                  <a:solidFill>
                    <a:prstClr val="white"/>
                  </a:solidFill>
                </a:endParaRPr>
              </a:p>
              <a:p>
                <a:pPr marL="36576" lvl="0" indent="0">
                  <a:buClr>
                    <a:srgbClr val="6EA0B0"/>
                  </a:buClr>
                  <a:buNone/>
                </a:pPr>
                <a:r>
                  <a:rPr lang="en-US" sz="2400" dirty="0" smtClean="0">
                    <a:solidFill>
                      <a:prstClr val="white"/>
                    </a:solidFill>
                  </a:rPr>
                  <a:t>A.E.           </a:t>
                </a:r>
                <a14:m>
                  <m:oMath xmlns:m="http://schemas.openxmlformats.org/officeDocument/2006/math">
                    <m:sSup>
                      <m:sSupPr>
                        <m:ctrlPr>
                          <a:rPr lang="en-US" sz="2400" i="1">
                            <a:solidFill>
                              <a:prstClr val="white"/>
                            </a:solidFill>
                            <a:latin typeface="Cambria Math"/>
                          </a:rPr>
                        </m:ctrlPr>
                      </m:sSupPr>
                      <m:e>
                        <m:r>
                          <m:rPr>
                            <m:nor/>
                          </m:rPr>
                          <a:rPr lang="en-US" sz="2000" dirty="0">
                            <a:solidFill>
                              <a:prstClr val="white"/>
                            </a:solidFill>
                          </a:rPr>
                          <m:t>(</m:t>
                        </m:r>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dirty="0">
                            <a:solidFill>
                              <a:prstClr val="white"/>
                            </a:solidFill>
                            <a:latin typeface="Cambria Math"/>
                          </a:rPr>
                          <m:t>9)</m:t>
                        </m:r>
                      </m:e>
                      <m:sup>
                        <m:r>
                          <a:rPr lang="en-US" sz="2400" i="1">
                            <a:solidFill>
                              <a:prstClr val="white"/>
                            </a:solidFill>
                            <a:latin typeface="Cambria Math"/>
                          </a:rPr>
                          <m:t>3</m:t>
                        </m:r>
                      </m:sup>
                    </m:sSup>
                    <m:r>
                      <a:rPr lang="en-US" sz="2400" i="1">
                        <a:solidFill>
                          <a:prstClr val="white"/>
                        </a:solidFill>
                        <a:latin typeface="Cambria Math"/>
                      </a:rPr>
                      <m:t>=0</m:t>
                    </m:r>
                  </m:oMath>
                </a14:m>
                <a:endParaRPr lang="en-US" sz="2400" dirty="0">
                  <a:solidFill>
                    <a:prstClr val="white"/>
                  </a:solidFill>
                </a:endParaRPr>
              </a:p>
              <a:p>
                <a:pPr marL="36576" lvl="0" indent="0">
                  <a:buClr>
                    <a:srgbClr val="6EA0B0"/>
                  </a:buClr>
                  <a:buNone/>
                </a:pPr>
                <a:r>
                  <a:rPr lang="en-US" sz="2400" dirty="0" smtClean="0">
                    <a:solidFill>
                      <a:prstClr val="white"/>
                    </a:solidFill>
                  </a:rPr>
                  <a:t/>
                </a:r>
                <a14:m>
                  <m:oMath xmlns:m="http://schemas.openxmlformats.org/officeDocument/2006/math">
                    <m:r>
                      <a:rPr lang="en-US" sz="2400" i="1" smtClean="0">
                        <a:solidFill>
                          <a:prstClr val="white"/>
                        </a:solidFill>
                        <a:latin typeface="Cambria Math"/>
                        <a:ea typeface="Cambria Math"/>
                      </a:rPr>
                      <m:t>∴</m:t>
                    </m:r>
                    <m:r>
                      <a:rPr lang="en-US" sz="2400" b="0" i="1" smtClean="0">
                        <a:solidFill>
                          <a:prstClr val="white"/>
                        </a:solidFill>
                        <a:latin typeface="Cambria Math"/>
                        <a:ea typeface="Cambria Math"/>
                      </a:rPr>
                      <m:t> </m:t>
                    </m:r>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dirty="0">
                        <a:solidFill>
                          <a:prstClr val="white"/>
                        </a:solidFill>
                        <a:latin typeface="Cambria Math"/>
                      </a:rPr>
                      <m:t>9</m:t>
                    </m:r>
                    <m:r>
                      <a:rPr lang="en-US" sz="2400" i="1" dirty="0" smtClean="0">
                        <a:latin typeface="Cambria Math"/>
                      </a:rPr>
                      <m:t>=0</m:t>
                    </m:r>
                  </m:oMath>
                </a14:m>
                <a:r>
                  <a:rPr lang="en-US" sz="2400" dirty="0" smtClean="0"/>
                  <a:t>,</a:t>
                </a:r>
                <a14:m>
                  <m:oMath xmlns:m="http://schemas.openxmlformats.org/officeDocument/2006/math">
                    <m:r>
                      <a:rPr lang="en-US" sz="2400" i="1">
                        <a:solidFill>
                          <a:prstClr val="white"/>
                        </a:solidFill>
                        <a:latin typeface="Cambria Math"/>
                        <a:ea typeface="Cambria Math"/>
                      </a:rPr>
                      <m:t> </m:t>
                    </m:r>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dirty="0">
                        <a:solidFill>
                          <a:prstClr val="white"/>
                        </a:solidFill>
                        <a:latin typeface="Cambria Math"/>
                      </a:rPr>
                      <m:t>9</m:t>
                    </m:r>
                    <m:r>
                      <a:rPr lang="en-US" sz="2400" i="1" dirty="0">
                        <a:solidFill>
                          <a:prstClr val="white"/>
                        </a:solidFill>
                        <a:latin typeface="Cambria Math"/>
                      </a:rPr>
                      <m:t>=0</m:t>
                    </m:r>
                  </m:oMath>
                </a14:m>
                <a:r>
                  <a:rPr lang="en-US" sz="2400" dirty="0" smtClean="0"/>
                  <a:t>,</a:t>
                </a:r>
                <a14:m>
                  <m:oMath xmlns:m="http://schemas.openxmlformats.org/officeDocument/2006/math">
                    <m:r>
                      <a:rPr lang="en-US" sz="2400" i="1">
                        <a:solidFill>
                          <a:prstClr val="white"/>
                        </a:solidFill>
                        <a:latin typeface="Cambria Math"/>
                        <a:ea typeface="Cambria Math"/>
                      </a:rPr>
                      <m:t> </m:t>
                    </m:r>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dirty="0">
                        <a:solidFill>
                          <a:prstClr val="white"/>
                        </a:solidFill>
                        <a:latin typeface="Cambria Math"/>
                      </a:rPr>
                      <m:t>9</m:t>
                    </m:r>
                    <m:r>
                      <a:rPr lang="en-US" sz="2400" i="1" dirty="0">
                        <a:solidFill>
                          <a:prstClr val="white"/>
                        </a:solidFill>
                        <a:latin typeface="Cambria Math"/>
                      </a:rPr>
                      <m:t>=0</m:t>
                    </m:r>
                  </m:oMath>
                </a14:m>
                <a:endParaRPr lang="en-US" sz="2400" dirty="0" smtClean="0"/>
              </a:p>
              <a:p>
                <a:pPr marL="36576" lvl="0" indent="0">
                  <a:buClr>
                    <a:srgbClr val="6EA0B0"/>
                  </a:buClr>
                  <a:buNone/>
                </a:pPr>
                <a:r>
                  <a:rPr lang="en-US" sz="2400" dirty="0" smtClean="0">
                    <a:solidFill>
                      <a:prstClr val="white"/>
                    </a:solidFill>
                    <a:ea typeface="Cambria Math"/>
                  </a:rPr>
                  <a:t/>
                </a:r>
                <a14:m>
                  <m:oMath xmlns:m="http://schemas.openxmlformats.org/officeDocument/2006/math">
                    <m:r>
                      <a:rPr lang="en-US" sz="2400" i="1">
                        <a:solidFill>
                          <a:prstClr val="white"/>
                        </a:solidFill>
                        <a:latin typeface="Cambria Math"/>
                        <a:ea typeface="Cambria Math"/>
                      </a:rPr>
                      <m:t>∴</m:t>
                    </m:r>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b="0" i="1" dirty="0" smtClean="0">
                        <a:solidFill>
                          <a:prstClr val="white"/>
                        </a:solidFill>
                        <a:latin typeface="Cambria Math"/>
                      </a:rPr>
                      <m:t>=−9 ,</m:t>
                    </m:r>
                  </m:oMath>
                </a14:m>
                <a:r>
                  <a:rPr lang="en-US" sz="2000" dirty="0">
                    <a:solidFill>
                      <a:prstClr val="white"/>
                    </a:solidFill>
                  </a:rPr>
                  <a:t/>
                </a:r>
                <a14:m>
                  <m:oMath xmlns:m="http://schemas.openxmlformats.org/officeDocument/2006/math">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=−9</m:t>
                    </m:r>
                  </m:oMath>
                </a14:m>
                <a:r>
                  <a:rPr lang="en-US" sz="2400" dirty="0" smtClean="0"/>
                  <a:t>, </a:t>
                </a:r>
                <a14:m>
                  <m:oMath xmlns:m="http://schemas.openxmlformats.org/officeDocument/2006/math">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i="1" dirty="0" smtClean="0">
                        <a:solidFill>
                          <a:prstClr val="white"/>
                        </a:solidFill>
                        <a:latin typeface="Cambria Math"/>
                      </a:rPr>
                      <m:t>9</m:t>
                    </m:r>
                  </m:oMath>
                </a14:m>
                <a:endParaRPr lang="en-US" sz="2400" dirty="0" smtClean="0"/>
              </a:p>
              <a:p>
                <a:pPr marL="36576" lvl="0" indent="0">
                  <a:buClr>
                    <a:srgbClr val="6EA0B0"/>
                  </a:buClr>
                  <a:buNone/>
                </a:pPr>
                <a:r>
                  <a:rPr lang="en-US" sz="2400" dirty="0" smtClean="0">
                    <a:solidFill>
                      <a:prstClr val="white"/>
                    </a:solidFill>
                    <a:ea typeface="Cambria Math"/>
                  </a:rPr>
                  <a:t/>
                </a:r>
                <a14:m>
                  <m:oMath xmlns:m="http://schemas.openxmlformats.org/officeDocument/2006/math">
                    <m:r>
                      <a:rPr lang="en-US" sz="2400" i="1">
                        <a:solidFill>
                          <a:prstClr val="white"/>
                        </a:solidFill>
                        <a:latin typeface="Cambria Math"/>
                        <a:ea typeface="Cambria Math"/>
                      </a:rPr>
                      <m:t>∴</m:t>
                    </m:r>
                    <m:r>
                      <a:rPr lang="en-US" sz="2400" b="0" i="1" smtClean="0">
                        <a:solidFill>
                          <a:prstClr val="white"/>
                        </a:solidFill>
                        <a:latin typeface="Cambria Math"/>
                        <a:ea typeface="Cambria Math"/>
                      </a:rPr>
                      <m:t>𝐷</m:t>
                    </m:r>
                    <m:r>
                      <a:rPr lang="en-US" sz="2400" b="0" i="1" smtClean="0">
                        <a:solidFill>
                          <a:prstClr val="white"/>
                        </a:solidFill>
                        <a:latin typeface="Cambria Math"/>
                        <a:ea typeface="Cambria Math"/>
                      </a:rPr>
                      <m:t>=±3</m:t>
                    </m:r>
                    <m:r>
                      <a:rPr lang="en-US" sz="2400" b="0" i="1" smtClean="0">
                        <a:solidFill>
                          <a:prstClr val="white"/>
                        </a:solidFill>
                        <a:latin typeface="Cambria Math"/>
                        <a:ea typeface="Cambria Math"/>
                      </a:rPr>
                      <m:t>𝑖</m:t>
                    </m:r>
                  </m:oMath>
                </a14:m>
                <a:r>
                  <a:rPr lang="en-US" sz="2400" dirty="0" smtClean="0"/>
                  <a:t>,</a:t>
                </a:r>
                <a:r>
                  <a:rPr lang="en-US" sz="2400" dirty="0">
                    <a:solidFill>
                      <a:prstClr val="white"/>
                    </a:solidFill>
                    <a:ea typeface="Cambria Math"/>
                  </a:rPr>
                  <a:t/>
                </a:r>
                <a14:m>
                  <m:oMath xmlns:m="http://schemas.openxmlformats.org/officeDocument/2006/math">
                    <m:r>
                      <a:rPr lang="en-US" sz="2400" i="1">
                        <a:solidFill>
                          <a:prstClr val="white"/>
                        </a:solidFill>
                        <a:latin typeface="Cambria Math"/>
                        <a:ea typeface="Cambria Math"/>
                      </a:rPr>
                      <m:t>𝐷</m:t>
                    </m:r>
                    <m:r>
                      <a:rPr lang="en-US" sz="2400" i="1">
                        <a:solidFill>
                          <a:prstClr val="white"/>
                        </a:solidFill>
                        <a:latin typeface="Cambria Math"/>
                        <a:ea typeface="Cambria Math"/>
                      </a:rPr>
                      <m:t>=±3</m:t>
                    </m:r>
                    <m:r>
                      <a:rPr lang="en-US" sz="2400" i="1">
                        <a:solidFill>
                          <a:prstClr val="white"/>
                        </a:solidFill>
                        <a:latin typeface="Cambria Math"/>
                        <a:ea typeface="Cambria Math"/>
                      </a:rPr>
                      <m:t>𝑖</m:t>
                    </m:r>
                  </m:oMath>
                </a14:m>
                <a:r>
                  <a:rPr lang="en-US" sz="2400" dirty="0" smtClean="0"/>
                  <a:t>,</a:t>
                </a:r>
                <a:r>
                  <a:rPr lang="en-US" sz="2400" dirty="0">
                    <a:solidFill>
                      <a:prstClr val="white"/>
                    </a:solidFill>
                    <a:ea typeface="Cambria Math"/>
                  </a:rPr>
                  <a:t/>
                </a:r>
                <a14:m>
                  <m:oMath xmlns:m="http://schemas.openxmlformats.org/officeDocument/2006/math">
                    <m:r>
                      <a:rPr lang="en-US" sz="2400" i="1">
                        <a:solidFill>
                          <a:prstClr val="white"/>
                        </a:solidFill>
                        <a:latin typeface="Cambria Math"/>
                        <a:ea typeface="Cambria Math"/>
                      </a:rPr>
                      <m:t>𝐷</m:t>
                    </m:r>
                    <m:r>
                      <a:rPr lang="en-US" sz="2400" i="1">
                        <a:solidFill>
                          <a:prstClr val="white"/>
                        </a:solidFill>
                        <a:latin typeface="Cambria Math"/>
                        <a:ea typeface="Cambria Math"/>
                      </a:rPr>
                      <m:t>=±3</m:t>
                    </m:r>
                    <m:r>
                      <a:rPr lang="en-US" sz="2400" i="1">
                        <a:solidFill>
                          <a:prstClr val="white"/>
                        </a:solidFill>
                        <a:latin typeface="Cambria Math"/>
                        <a:ea typeface="Cambria Math"/>
                      </a:rPr>
                      <m:t>𝑖</m:t>
                    </m:r>
                  </m:oMath>
                </a14:m>
                <a:endParaRPr lang="en-US" sz="2400" dirty="0" smtClean="0"/>
              </a:p>
              <a:p>
                <a:pPr marL="36576" lvl="0" indent="0">
                  <a:buClr>
                    <a:srgbClr val="6EA0B0"/>
                  </a:buClr>
                  <a:buNone/>
                </a:pPr>
                <a:r>
                  <a:rPr lang="en-US" sz="2400" dirty="0" smtClean="0"/>
                  <a:t>Roots are imaginary and repeated 3 times</a:t>
                </a:r>
              </a:p>
              <a:p>
                <a:pPr marL="36576" lvl="0" indent="0">
                  <a:buClr>
                    <a:srgbClr val="6EA0B0"/>
                  </a:buClr>
                  <a:buNone/>
                </a:pPr>
                <a:r>
                  <a:rPr lang="en-US" sz="2400" dirty="0" smtClean="0"/>
                  <a:t>General solution is </a:t>
                </a:r>
              </a:p>
              <a:p>
                <a:pPr marL="36576" lvl="0" indent="0">
                  <a:buClr>
                    <a:srgbClr val="6EA0B0"/>
                  </a:buClr>
                  <a:buNone/>
                </a:pPr>
                <a:r>
                  <a:rPr lang="en-US" sz="2400" dirty="0">
                    <a:solidFill>
                      <a:prstClr val="white"/>
                    </a:solidFill>
                  </a:rPr>
                  <a:t/>
                </a:r>
                <a14:m>
                  <m:oMath xmlns:m="http://schemas.openxmlformats.org/officeDocument/2006/math">
                    <m:r>
                      <a:rPr lang="en-US" sz="2400" i="1">
                        <a:solidFill>
                          <a:prstClr val="white"/>
                        </a:solidFill>
                        <a:latin typeface="Cambria Math"/>
                      </a:rPr>
                      <m:t>𝑦</m:t>
                    </m:r>
                    <m:r>
                      <a:rPr lang="en-US" sz="2400" i="1">
                        <a:solidFill>
                          <a:prstClr val="white"/>
                        </a:solidFill>
                        <a:latin typeface="Cambria Math"/>
                      </a:rPr>
                      <m:t>=</m:t>
                    </m:r>
                    <m:sSup>
                      <m:sSupPr>
                        <m:ctrlPr>
                          <a:rPr lang="en-US" sz="2400" b="1" i="1">
                            <a:solidFill>
                              <a:prstClr val="white"/>
                            </a:solidFill>
                            <a:latin typeface="Cambria Math"/>
                          </a:rPr>
                        </m:ctrlPr>
                      </m:sSupPr>
                      <m:e>
                        <m:r>
                          <a:rPr lang="en-US" sz="2400" b="1" i="1">
                            <a:solidFill>
                              <a:prstClr val="white"/>
                            </a:solidFill>
                            <a:latin typeface="Cambria Math"/>
                          </a:rPr>
                          <m:t>𝒆</m:t>
                        </m:r>
                      </m:e>
                      <m:sup>
                        <m:r>
                          <a:rPr lang="en-US" sz="2400" b="1" i="1" smtClean="0">
                            <a:solidFill>
                              <a:prstClr val="white"/>
                            </a:solidFill>
                            <a:latin typeface="Cambria Math"/>
                          </a:rPr>
                          <m:t>𝟎</m:t>
                        </m:r>
                        <m:r>
                          <a:rPr lang="en-US" sz="2400" b="1" i="1">
                            <a:solidFill>
                              <a:prstClr val="white"/>
                            </a:solidFill>
                            <a:latin typeface="Cambria Math"/>
                            <a:ea typeface="Cambria Math"/>
                          </a:rPr>
                          <m:t>𝒙</m:t>
                        </m:r>
                      </m:sup>
                    </m:sSup>
                    <m:r>
                      <a:rPr lang="en-US" sz="2400" b="1" i="1">
                        <a:solidFill>
                          <a:prstClr val="white"/>
                        </a:solidFill>
                        <a:latin typeface="Cambria Math"/>
                        <a:ea typeface="Cambria Math"/>
                      </a:rPr>
                      <m:t>[</m:t>
                    </m:r>
                    <m:d>
                      <m:dPr>
                        <m:ctrlPr>
                          <a:rPr lang="en-US" sz="2400" b="1" i="1">
                            <a:solidFill>
                              <a:prstClr val="white"/>
                            </a:solidFill>
                            <a:latin typeface="Cambria Math"/>
                          </a:rPr>
                        </m:ctrlPr>
                      </m:dPr>
                      <m:e>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a:solidFill>
                                  <a:prstClr val="white"/>
                                </a:solidFill>
                                <a:latin typeface="Cambria Math"/>
                              </a:rPr>
                              <m:t>𝟏</m:t>
                            </m:r>
                          </m:sub>
                        </m:sSub>
                        <m:r>
                          <a:rPr lang="en-US" sz="2400" b="1" i="1">
                            <a:solidFill>
                              <a:prstClr val="white"/>
                            </a:solidFill>
                            <a:latin typeface="Cambria Math"/>
                          </a:rPr>
                          <m:t>+</m:t>
                        </m:r>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a:solidFill>
                                  <a:prstClr val="white"/>
                                </a:solidFill>
                                <a:latin typeface="Cambria Math"/>
                              </a:rPr>
                              <m:t>𝟐</m:t>
                            </m:r>
                          </m:sub>
                        </m:sSub>
                        <m:r>
                          <a:rPr lang="en-US" sz="2400" b="1" i="1">
                            <a:solidFill>
                              <a:prstClr val="white"/>
                            </a:solidFill>
                            <a:latin typeface="Cambria Math"/>
                          </a:rPr>
                          <m:t>𝒙</m:t>
                        </m:r>
                        <m:r>
                          <a:rPr lang="en-US" sz="2400" b="1" i="1" smtClean="0">
                            <a:solidFill>
                              <a:prstClr val="white"/>
                            </a:solidFill>
                            <a:latin typeface="Cambria Math"/>
                          </a:rPr>
                          <m:t>+</m:t>
                        </m:r>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a:solidFill>
                                  <a:prstClr val="white"/>
                                </a:solidFill>
                                <a:latin typeface="Cambria Math"/>
                              </a:rPr>
                              <m:t>𝟑</m:t>
                            </m:r>
                          </m:sub>
                        </m:sSub>
                        <m:sSup>
                          <m:sSupPr>
                            <m:ctrlPr>
                              <a:rPr lang="en-US" sz="2400" b="1" i="1" smtClean="0">
                                <a:solidFill>
                                  <a:prstClr val="white"/>
                                </a:solidFill>
                                <a:latin typeface="Cambria Math"/>
                              </a:rPr>
                            </m:ctrlPr>
                          </m:sSupPr>
                          <m:e>
                            <m:r>
                              <a:rPr lang="en-US" sz="2400" b="1" i="1" smtClean="0">
                                <a:solidFill>
                                  <a:prstClr val="white"/>
                                </a:solidFill>
                                <a:latin typeface="Cambria Math"/>
                              </a:rPr>
                              <m:t>𝒙</m:t>
                            </m:r>
                          </m:e>
                          <m:sup>
                            <m:r>
                              <a:rPr lang="en-US" sz="2400" b="1" i="1" smtClean="0">
                                <a:solidFill>
                                  <a:prstClr val="white"/>
                                </a:solidFill>
                                <a:latin typeface="Cambria Math"/>
                              </a:rPr>
                              <m:t>𝟐</m:t>
                            </m:r>
                          </m:sup>
                        </m:sSup>
                      </m:e>
                    </m:d>
                    <m:func>
                      <m:funcPr>
                        <m:ctrlPr>
                          <a:rPr lang="en-US" sz="2400" b="1" i="1">
                            <a:solidFill>
                              <a:prstClr val="white"/>
                            </a:solidFill>
                            <a:latin typeface="Cambria Math"/>
                          </a:rPr>
                        </m:ctrlPr>
                      </m:funcPr>
                      <m:fName>
                        <m:r>
                          <a:rPr lang="en-US" sz="2400" b="1">
                            <a:solidFill>
                              <a:prstClr val="white"/>
                            </a:solidFill>
                            <a:latin typeface="Cambria Math"/>
                          </a:rPr>
                          <m:t>𝐜𝐨𝐬</m:t>
                        </m:r>
                      </m:fName>
                      <m:e>
                        <m:r>
                          <a:rPr lang="en-US" sz="2400" b="1" i="1">
                            <a:solidFill>
                              <a:prstClr val="white"/>
                            </a:solidFill>
                            <a:latin typeface="Cambria Math"/>
                          </a:rPr>
                          <m:t>𝟑</m:t>
                        </m:r>
                        <m:r>
                          <a:rPr lang="en-US" sz="2400" b="1" i="1">
                            <a:solidFill>
                              <a:prstClr val="white"/>
                            </a:solidFill>
                            <a:latin typeface="Cambria Math"/>
                            <a:ea typeface="Cambria Math"/>
                          </a:rPr>
                          <m:t>𝒙</m:t>
                        </m:r>
                      </m:e>
                    </m:func>
                    <m:r>
                      <a:rPr lang="en-US" sz="2400" b="1" i="1">
                        <a:solidFill>
                          <a:prstClr val="white"/>
                        </a:solidFill>
                        <a:latin typeface="Cambria Math"/>
                      </a:rPr>
                      <m:t>+</m:t>
                    </m:r>
                    <m:d>
                      <m:dPr>
                        <m:ctrlPr>
                          <a:rPr lang="en-US" sz="2400" b="1" i="1">
                            <a:solidFill>
                              <a:prstClr val="white"/>
                            </a:solidFill>
                            <a:latin typeface="Cambria Math"/>
                          </a:rPr>
                        </m:ctrlPr>
                      </m:dPr>
                      <m:e>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smtClean="0">
                                <a:solidFill>
                                  <a:prstClr val="white"/>
                                </a:solidFill>
                                <a:latin typeface="Cambria Math"/>
                              </a:rPr>
                              <m:t>𝟒</m:t>
                            </m:r>
                          </m:sub>
                        </m:sSub>
                        <m:r>
                          <a:rPr lang="en-US" sz="2400" b="1" i="1">
                            <a:solidFill>
                              <a:prstClr val="white"/>
                            </a:solidFill>
                            <a:latin typeface="Cambria Math"/>
                          </a:rPr>
                          <m:t>+</m:t>
                        </m:r>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smtClean="0">
                                <a:solidFill>
                                  <a:prstClr val="white"/>
                                </a:solidFill>
                                <a:latin typeface="Cambria Math"/>
                              </a:rPr>
                              <m:t>𝟓</m:t>
                            </m:r>
                          </m:sub>
                        </m:sSub>
                        <m:r>
                          <a:rPr lang="en-US" sz="2400" b="1" i="1">
                            <a:solidFill>
                              <a:prstClr val="white"/>
                            </a:solidFill>
                            <a:latin typeface="Cambria Math"/>
                          </a:rPr>
                          <m:t>𝒙</m:t>
                        </m:r>
                        <m:r>
                          <a:rPr lang="en-US" sz="2400" b="1" i="1">
                            <a:solidFill>
                              <a:prstClr val="white"/>
                            </a:solidFill>
                            <a:latin typeface="Cambria Math"/>
                          </a:rPr>
                          <m:t>+</m:t>
                        </m:r>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smtClean="0">
                                <a:solidFill>
                                  <a:prstClr val="white"/>
                                </a:solidFill>
                                <a:latin typeface="Cambria Math"/>
                              </a:rPr>
                              <m:t>𝟔</m:t>
                            </m:r>
                          </m:sub>
                        </m:sSub>
                        <m:sSup>
                          <m:sSupPr>
                            <m:ctrlPr>
                              <a:rPr lang="en-US" sz="2400" b="1" i="1">
                                <a:solidFill>
                                  <a:prstClr val="white"/>
                                </a:solidFill>
                                <a:latin typeface="Cambria Math"/>
                              </a:rPr>
                            </m:ctrlPr>
                          </m:sSupPr>
                          <m:e>
                            <m:r>
                              <a:rPr lang="en-US" sz="2400" b="1" i="1">
                                <a:solidFill>
                                  <a:prstClr val="white"/>
                                </a:solidFill>
                                <a:latin typeface="Cambria Math"/>
                              </a:rPr>
                              <m:t>𝒙</m:t>
                            </m:r>
                          </m:e>
                          <m:sup>
                            <m:r>
                              <a:rPr lang="en-US" sz="2400" b="1" i="1">
                                <a:solidFill>
                                  <a:prstClr val="white"/>
                                </a:solidFill>
                                <a:latin typeface="Cambria Math"/>
                              </a:rPr>
                              <m:t>𝟐</m:t>
                            </m:r>
                          </m:sup>
                        </m:sSup>
                      </m:e>
                    </m:d>
                    <m:func>
                      <m:funcPr>
                        <m:ctrlPr>
                          <a:rPr lang="en-US" sz="2400" b="1" i="1">
                            <a:solidFill>
                              <a:prstClr val="white"/>
                            </a:solidFill>
                            <a:latin typeface="Cambria Math"/>
                          </a:rPr>
                        </m:ctrlPr>
                      </m:funcPr>
                      <m:fName>
                        <m:r>
                          <a:rPr lang="en-US" sz="2400" b="1">
                            <a:solidFill>
                              <a:prstClr val="white"/>
                            </a:solidFill>
                            <a:latin typeface="Cambria Math"/>
                          </a:rPr>
                          <m:t>𝐬𝐢𝐧</m:t>
                        </m:r>
                      </m:fName>
                      <m:e>
                        <m:r>
                          <a:rPr lang="en-US" sz="2400" b="1" i="1">
                            <a:solidFill>
                              <a:prstClr val="white"/>
                            </a:solidFill>
                            <a:latin typeface="Cambria Math"/>
                          </a:rPr>
                          <m:t>𝟑</m:t>
                        </m:r>
                        <m:r>
                          <a:rPr lang="en-US" sz="2400" b="1" i="1">
                            <a:solidFill>
                              <a:prstClr val="white"/>
                            </a:solidFill>
                            <a:latin typeface="Cambria Math"/>
                            <a:ea typeface="Cambria Math"/>
                          </a:rPr>
                          <m:t>𝒙</m:t>
                        </m:r>
                      </m:e>
                    </m:func>
                    <m:r>
                      <a:rPr lang="en-US" sz="2400" b="1" i="1">
                        <a:solidFill>
                          <a:prstClr val="white"/>
                        </a:solidFill>
                        <a:latin typeface="Cambria Math"/>
                        <a:ea typeface="Cambria Math"/>
                      </a:rPr>
                      <m:t>]</m:t>
                    </m:r>
                  </m:oMath>
                </a14:m>
                <a:endParaRPr lang="en-US" sz="2400" dirty="0">
                  <a:solidFill>
                    <a:prstClr val="white"/>
                  </a:solidFill>
                </a:endParaRPr>
              </a:p>
              <a:p>
                <a:pPr marL="36576" lvl="0" indent="0">
                  <a:buClr>
                    <a:srgbClr val="6EA0B0"/>
                  </a:buClr>
                  <a:buNone/>
                </a:pPr>
                <a:endParaRPr lang="en-US" sz="2400" dirty="0" smtClean="0"/>
              </a:p>
              <a:p>
                <a:pPr marL="36576" lvl="0" indent="0">
                  <a:buClr>
                    <a:srgbClr val="6EA0B0"/>
                  </a:buClr>
                  <a:buNone/>
                </a:pPr>
                <a14:m>
                  <m:oMathPara xmlns:m="http://schemas.openxmlformats.org/officeDocument/2006/math">
                    <m:oMathParaPr>
                      <m:jc m:val="centerGroup"/>
                    </m:oMathParaPr>
                    <m:oMath xmlns:m="http://schemas.openxmlformats.org/officeDocument/2006/math">
                      <m:r>
                        <a:rPr lang="en-US" sz="2400" i="1">
                          <a:solidFill>
                            <a:prstClr val="white"/>
                          </a:solidFill>
                          <a:latin typeface="Cambria Math"/>
                        </a:rPr>
                        <m:t>𝑦</m:t>
                      </m:r>
                      <m:r>
                        <a:rPr lang="en-US" sz="2400" b="1" i="1" smtClean="0">
                          <a:solidFill>
                            <a:prstClr val="white"/>
                          </a:solidFill>
                          <a:latin typeface="Cambria Math"/>
                        </a:rPr>
                        <m:t>= </m:t>
                      </m:r>
                      <m:r>
                        <a:rPr lang="en-US" sz="2400" b="1" i="1">
                          <a:solidFill>
                            <a:prstClr val="white"/>
                          </a:solidFill>
                          <a:latin typeface="Cambria Math"/>
                          <a:ea typeface="Cambria Math"/>
                        </a:rPr>
                        <m:t>[</m:t>
                      </m:r>
                      <m:d>
                        <m:dPr>
                          <m:ctrlPr>
                            <a:rPr lang="en-US" sz="2400" b="1" i="1">
                              <a:solidFill>
                                <a:prstClr val="white"/>
                              </a:solidFill>
                              <a:latin typeface="Cambria Math"/>
                            </a:rPr>
                          </m:ctrlPr>
                        </m:dPr>
                        <m:e>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a:solidFill>
                                    <a:prstClr val="white"/>
                                  </a:solidFill>
                                  <a:latin typeface="Cambria Math"/>
                                </a:rPr>
                                <m:t>𝟏</m:t>
                              </m:r>
                            </m:sub>
                          </m:sSub>
                          <m:r>
                            <a:rPr lang="en-US" sz="2400" b="1" i="1">
                              <a:solidFill>
                                <a:prstClr val="white"/>
                              </a:solidFill>
                              <a:latin typeface="Cambria Math"/>
                            </a:rPr>
                            <m:t>+</m:t>
                          </m:r>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a:solidFill>
                                    <a:prstClr val="white"/>
                                  </a:solidFill>
                                  <a:latin typeface="Cambria Math"/>
                                </a:rPr>
                                <m:t>𝟐</m:t>
                              </m:r>
                            </m:sub>
                          </m:sSub>
                          <m:r>
                            <a:rPr lang="en-US" sz="2400" b="1" i="1">
                              <a:solidFill>
                                <a:prstClr val="white"/>
                              </a:solidFill>
                              <a:latin typeface="Cambria Math"/>
                            </a:rPr>
                            <m:t>𝒙</m:t>
                          </m:r>
                          <m:r>
                            <a:rPr lang="en-US" sz="2400" b="1" i="1">
                              <a:solidFill>
                                <a:prstClr val="white"/>
                              </a:solidFill>
                              <a:latin typeface="Cambria Math"/>
                            </a:rPr>
                            <m:t>+</m:t>
                          </m:r>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a:solidFill>
                                    <a:prstClr val="white"/>
                                  </a:solidFill>
                                  <a:latin typeface="Cambria Math"/>
                                </a:rPr>
                                <m:t>𝟑</m:t>
                              </m:r>
                            </m:sub>
                          </m:sSub>
                          <m:sSup>
                            <m:sSupPr>
                              <m:ctrlPr>
                                <a:rPr lang="en-US" sz="2400" b="1" i="1">
                                  <a:solidFill>
                                    <a:prstClr val="white"/>
                                  </a:solidFill>
                                  <a:latin typeface="Cambria Math"/>
                                </a:rPr>
                              </m:ctrlPr>
                            </m:sSupPr>
                            <m:e>
                              <m:r>
                                <a:rPr lang="en-US" sz="2400" b="1" i="1">
                                  <a:solidFill>
                                    <a:prstClr val="white"/>
                                  </a:solidFill>
                                  <a:latin typeface="Cambria Math"/>
                                </a:rPr>
                                <m:t>𝒙</m:t>
                              </m:r>
                            </m:e>
                            <m:sup>
                              <m:r>
                                <a:rPr lang="en-US" sz="2400" b="1" i="1">
                                  <a:solidFill>
                                    <a:prstClr val="white"/>
                                  </a:solidFill>
                                  <a:latin typeface="Cambria Math"/>
                                </a:rPr>
                                <m:t>𝟐</m:t>
                              </m:r>
                            </m:sup>
                          </m:sSup>
                        </m:e>
                      </m:d>
                      <m:func>
                        <m:funcPr>
                          <m:ctrlPr>
                            <a:rPr lang="en-US" sz="2400" b="1" i="1">
                              <a:solidFill>
                                <a:prstClr val="white"/>
                              </a:solidFill>
                              <a:latin typeface="Cambria Math"/>
                            </a:rPr>
                          </m:ctrlPr>
                        </m:funcPr>
                        <m:fName>
                          <m:r>
                            <a:rPr lang="en-US" sz="2400" b="1">
                              <a:solidFill>
                                <a:prstClr val="white"/>
                              </a:solidFill>
                              <a:latin typeface="Cambria Math"/>
                            </a:rPr>
                            <m:t>𝐜𝐨𝐬</m:t>
                          </m:r>
                        </m:fName>
                        <m:e>
                          <m:r>
                            <a:rPr lang="en-US" sz="2400" b="1" i="1">
                              <a:solidFill>
                                <a:prstClr val="white"/>
                              </a:solidFill>
                              <a:latin typeface="Cambria Math"/>
                            </a:rPr>
                            <m:t>𝟑</m:t>
                          </m:r>
                          <m:r>
                            <a:rPr lang="en-US" sz="2400" b="1" i="1">
                              <a:solidFill>
                                <a:prstClr val="white"/>
                              </a:solidFill>
                              <a:latin typeface="Cambria Math"/>
                              <a:ea typeface="Cambria Math"/>
                            </a:rPr>
                            <m:t>𝒙</m:t>
                          </m:r>
                        </m:e>
                      </m:func>
                      <m:r>
                        <a:rPr lang="en-US" sz="2400" b="1" i="1">
                          <a:solidFill>
                            <a:prstClr val="white"/>
                          </a:solidFill>
                          <a:latin typeface="Cambria Math"/>
                        </a:rPr>
                        <m:t>+</m:t>
                      </m:r>
                      <m:d>
                        <m:dPr>
                          <m:ctrlPr>
                            <a:rPr lang="en-US" sz="2400" b="1" i="1">
                              <a:solidFill>
                                <a:prstClr val="white"/>
                              </a:solidFill>
                              <a:latin typeface="Cambria Math"/>
                            </a:rPr>
                          </m:ctrlPr>
                        </m:dPr>
                        <m:e>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a:solidFill>
                                    <a:prstClr val="white"/>
                                  </a:solidFill>
                                  <a:latin typeface="Cambria Math"/>
                                </a:rPr>
                                <m:t>𝟒</m:t>
                              </m:r>
                            </m:sub>
                          </m:sSub>
                          <m:r>
                            <a:rPr lang="en-US" sz="2400" b="1" i="1">
                              <a:solidFill>
                                <a:prstClr val="white"/>
                              </a:solidFill>
                              <a:latin typeface="Cambria Math"/>
                            </a:rPr>
                            <m:t>+</m:t>
                          </m:r>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a:solidFill>
                                    <a:prstClr val="white"/>
                                  </a:solidFill>
                                  <a:latin typeface="Cambria Math"/>
                                </a:rPr>
                                <m:t>𝟓</m:t>
                              </m:r>
                            </m:sub>
                          </m:sSub>
                          <m:r>
                            <a:rPr lang="en-US" sz="2400" b="1" i="1">
                              <a:solidFill>
                                <a:prstClr val="white"/>
                              </a:solidFill>
                              <a:latin typeface="Cambria Math"/>
                            </a:rPr>
                            <m:t>𝒙</m:t>
                          </m:r>
                          <m:r>
                            <a:rPr lang="en-US" sz="2400" b="1" i="1">
                              <a:solidFill>
                                <a:prstClr val="white"/>
                              </a:solidFill>
                              <a:latin typeface="Cambria Math"/>
                            </a:rPr>
                            <m:t>+</m:t>
                          </m:r>
                          <m:sSub>
                            <m:sSubPr>
                              <m:ctrlPr>
                                <a:rPr lang="en-US" sz="2400" b="1" i="1">
                                  <a:solidFill>
                                    <a:prstClr val="white"/>
                                  </a:solidFill>
                                  <a:latin typeface="Cambria Math"/>
                                </a:rPr>
                              </m:ctrlPr>
                            </m:sSubPr>
                            <m:e>
                              <m:r>
                                <a:rPr lang="en-US" sz="2400" b="1" i="1">
                                  <a:solidFill>
                                    <a:prstClr val="white"/>
                                  </a:solidFill>
                                  <a:latin typeface="Cambria Math"/>
                                </a:rPr>
                                <m:t>𝒄</m:t>
                              </m:r>
                            </m:e>
                            <m:sub>
                              <m:r>
                                <a:rPr lang="en-US" sz="2400" b="1" i="1">
                                  <a:solidFill>
                                    <a:prstClr val="white"/>
                                  </a:solidFill>
                                  <a:latin typeface="Cambria Math"/>
                                </a:rPr>
                                <m:t>𝟔</m:t>
                              </m:r>
                            </m:sub>
                          </m:sSub>
                          <m:sSup>
                            <m:sSupPr>
                              <m:ctrlPr>
                                <a:rPr lang="en-US" sz="2400" b="1" i="1">
                                  <a:solidFill>
                                    <a:prstClr val="white"/>
                                  </a:solidFill>
                                  <a:latin typeface="Cambria Math"/>
                                </a:rPr>
                              </m:ctrlPr>
                            </m:sSupPr>
                            <m:e>
                              <m:r>
                                <a:rPr lang="en-US" sz="2400" b="1" i="1">
                                  <a:solidFill>
                                    <a:prstClr val="white"/>
                                  </a:solidFill>
                                  <a:latin typeface="Cambria Math"/>
                                </a:rPr>
                                <m:t>𝒙</m:t>
                              </m:r>
                            </m:e>
                            <m:sup>
                              <m:r>
                                <a:rPr lang="en-US" sz="2400" b="1" i="1">
                                  <a:solidFill>
                                    <a:prstClr val="white"/>
                                  </a:solidFill>
                                  <a:latin typeface="Cambria Math"/>
                                </a:rPr>
                                <m:t>𝟐</m:t>
                              </m:r>
                            </m:sup>
                          </m:sSup>
                        </m:e>
                      </m:d>
                      <m:func>
                        <m:funcPr>
                          <m:ctrlPr>
                            <a:rPr lang="en-US" sz="2400" b="1" i="1">
                              <a:solidFill>
                                <a:prstClr val="white"/>
                              </a:solidFill>
                              <a:latin typeface="Cambria Math"/>
                            </a:rPr>
                          </m:ctrlPr>
                        </m:funcPr>
                        <m:fName>
                          <m:r>
                            <a:rPr lang="en-US" sz="2400" b="1">
                              <a:solidFill>
                                <a:prstClr val="white"/>
                              </a:solidFill>
                              <a:latin typeface="Cambria Math"/>
                            </a:rPr>
                            <m:t>𝐬𝐢𝐧</m:t>
                          </m:r>
                        </m:fName>
                        <m:e>
                          <m:r>
                            <a:rPr lang="en-US" sz="2400" b="1" i="1">
                              <a:solidFill>
                                <a:prstClr val="white"/>
                              </a:solidFill>
                              <a:latin typeface="Cambria Math"/>
                            </a:rPr>
                            <m:t>𝟑</m:t>
                          </m:r>
                          <m:r>
                            <a:rPr lang="en-US" sz="2400" b="1" i="1">
                              <a:solidFill>
                                <a:prstClr val="white"/>
                              </a:solidFill>
                              <a:latin typeface="Cambria Math"/>
                              <a:ea typeface="Cambria Math"/>
                            </a:rPr>
                            <m:t>𝒙</m:t>
                          </m:r>
                        </m:e>
                      </m:func>
                      <m:r>
                        <a:rPr lang="en-US" sz="2400" b="1" i="1">
                          <a:solidFill>
                            <a:prstClr val="white"/>
                          </a:solidFill>
                          <a:latin typeface="Cambria Math"/>
                          <a:ea typeface="Cambria Math"/>
                        </a:rPr>
                        <m:t>]</m:t>
                      </m:r>
                    </m:oMath>
                  </m:oMathPara>
                </a14:m>
                <a:endParaRPr lang="en-US" sz="2400" dirty="0">
                  <a:solidFill>
                    <a:prstClr val="white"/>
                  </a:solidFill>
                </a:endParaRPr>
              </a:p>
              <a:p>
                <a:pPr marL="36576" lvl="0" indent="0">
                  <a:buClr>
                    <a:srgbClr val="6EA0B0"/>
                  </a:buClr>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066800"/>
                <a:ext cx="8839200" cy="5059363"/>
              </a:xfrm>
              <a:blipFill rotWithShape="1">
                <a:blip r:embed="rId3"/>
                <a:stretch>
                  <a:fillRect l="-621" t="-843"/>
                </a:stretch>
              </a:blipFill>
            </p:spPr>
            <p:txBody>
              <a:bodyPr/>
              <a:lstStyle/>
              <a:p>
                <a:r>
                  <a:rPr lang="en-US">
                    <a:noFill/>
                  </a:rPr>
                  <a:t> </a:t>
                </a:r>
              </a:p>
            </p:txBody>
          </p:sp>
        </mc:Fallback>
      </mc:AlternateContent>
    </p:spTree>
    <p:extLst>
      <p:ext uri="{BB962C8B-B14F-4D97-AF65-F5344CB8AC3E}">
        <p14:creationId xmlns:p14="http://schemas.microsoft.com/office/powerpoint/2010/main" xmlns="" val="25177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pPr algn="ctr"/>
            <a:r>
              <a:rPr lang="en-US" sz="4400" dirty="0" smtClean="0"/>
              <a:t>Examples</a:t>
            </a:r>
            <a:endParaRPr lang="en-US" sz="44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143000"/>
                <a:ext cx="8624170" cy="4983163"/>
              </a:xfrm>
            </p:spPr>
            <p:txBody>
              <a:bodyPr/>
              <a:lstStyle/>
              <a:p>
                <a:r>
                  <a:rPr lang="en-US" dirty="0" smtClean="0"/>
                  <a:t>Solve the following differential equations:</a:t>
                </a:r>
              </a:p>
              <a:p>
                <a:pPr marL="36576" indent="0">
                  <a:buNone/>
                </a:pPr>
                <a14:m>
                  <m:oMathPara xmlns:m="http://schemas.openxmlformats.org/officeDocument/2006/math">
                    <m:oMathParaPr>
                      <m:jc m:val="centerGroup"/>
                    </m:oMathParaPr>
                    <m:oMath xmlns:m="http://schemas.openxmlformats.org/officeDocument/2006/math">
                      <m:f>
                        <m:fPr>
                          <m:ctrlPr>
                            <a:rPr lang="en-US" i="1">
                              <a:latin typeface="Cambria Math"/>
                            </a:rPr>
                          </m:ctrlPr>
                        </m:fPr>
                        <m:num>
                          <m:sSup>
                            <m:sSupPr>
                              <m:ctrlPr>
                                <a:rPr lang="en-US" i="1">
                                  <a:latin typeface="Cambria Math"/>
                                </a:rPr>
                              </m:ctrlPr>
                            </m:sSupPr>
                            <m:e>
                              <m:r>
                                <a:rPr lang="en-US" i="1">
                                  <a:latin typeface="Cambria Math"/>
                                </a:rPr>
                                <m:t>𝑑</m:t>
                              </m:r>
                            </m:e>
                            <m:sup>
                              <m:r>
                                <a:rPr lang="en-US" i="1">
                                  <a:latin typeface="Cambria Math"/>
                                </a:rPr>
                                <m:t>2</m:t>
                              </m:r>
                            </m:sup>
                          </m:sSup>
                          <m:r>
                            <a:rPr lang="en-US" i="1">
                              <a:latin typeface="Cambria Math"/>
                            </a:rPr>
                            <m:t>𝑦</m:t>
                          </m:r>
                        </m:num>
                        <m:den>
                          <m:r>
                            <a:rPr lang="en-US" i="1">
                              <a:latin typeface="Cambria Math"/>
                            </a:rPr>
                            <m:t>𝑑</m:t>
                          </m:r>
                          <m:sSup>
                            <m:sSupPr>
                              <m:ctrlPr>
                                <a:rPr lang="en-US" i="1">
                                  <a:latin typeface="Cambria Math"/>
                                </a:rPr>
                              </m:ctrlPr>
                            </m:sSupPr>
                            <m:e>
                              <m:r>
                                <a:rPr lang="en-US" i="1">
                                  <a:latin typeface="Cambria Math"/>
                                </a:rPr>
                                <m:t>𝑥</m:t>
                              </m:r>
                            </m:e>
                            <m:sup>
                              <m:r>
                                <a:rPr lang="en-US" i="1">
                                  <a:latin typeface="Cambria Math"/>
                                </a:rPr>
                                <m:t>2</m:t>
                              </m:r>
                            </m:sup>
                          </m:sSup>
                        </m:den>
                      </m:f>
                      <m:r>
                        <a:rPr lang="en-US" b="0" i="0" smtClean="0">
                          <a:latin typeface="Cambria Math"/>
                        </a:rPr>
                        <m:t>−</m:t>
                      </m:r>
                      <m:r>
                        <a:rPr lang="en-US">
                          <a:latin typeface="Cambria Math"/>
                        </a:rPr>
                        <m:t>5</m:t>
                      </m:r>
                      <m:f>
                        <m:fPr>
                          <m:ctrlPr>
                            <a:rPr lang="en-US" i="1">
                              <a:latin typeface="Cambria Math"/>
                            </a:rPr>
                          </m:ctrlPr>
                        </m:fPr>
                        <m:num>
                          <m:r>
                            <a:rPr lang="en-US" i="1">
                              <a:latin typeface="Cambria Math"/>
                            </a:rPr>
                            <m:t>𝑑𝑦</m:t>
                          </m:r>
                        </m:num>
                        <m:den>
                          <m:r>
                            <a:rPr lang="en-US" i="1">
                              <a:latin typeface="Cambria Math"/>
                            </a:rPr>
                            <m:t>𝑑𝑥</m:t>
                          </m:r>
                        </m:den>
                      </m:f>
                      <m:r>
                        <a:rPr lang="en-US" b="0" i="1" smtClean="0">
                          <a:latin typeface="Cambria Math"/>
                        </a:rPr>
                        <m:t>−6</m:t>
                      </m:r>
                      <m:r>
                        <a:rPr lang="en-US" b="0" i="1" smtClean="0">
                          <a:latin typeface="Cambria Math"/>
                        </a:rPr>
                        <m:t>𝑦</m:t>
                      </m:r>
                      <m:r>
                        <a:rPr lang="en-US" i="1">
                          <a:latin typeface="Cambria Math"/>
                        </a:rPr>
                        <m:t>=</m:t>
                      </m:r>
                      <m:r>
                        <a:rPr lang="en-US" b="0" i="1" smtClean="0">
                          <a:latin typeface="Cambria Math"/>
                        </a:rPr>
                        <m:t>0</m:t>
                      </m:r>
                    </m:oMath>
                  </m:oMathPara>
                </a14:m>
                <a:endParaRPr lang="en-US" dirty="0" smtClean="0"/>
              </a:p>
              <a:p>
                <a:pPr marL="36576" indent="0">
                  <a:buNone/>
                </a:pPr>
                <a:r>
                  <a:rPr lang="en-US" dirty="0" smtClean="0"/>
                  <a:t>Ans: Given D.E. is </a:t>
                </a:r>
                <a:r>
                  <a:rPr lang="en-US" sz="3200" dirty="0">
                    <a:solidFill>
                      <a:prstClr val="white"/>
                    </a:solidFill>
                  </a:rPr>
                  <a:t>(</a:t>
                </a:r>
                <a14:m>
                  <m:oMath xmlns:m="http://schemas.openxmlformats.org/officeDocument/2006/math">
                    <m:sSup>
                      <m:sSupPr>
                        <m:ctrlPr>
                          <a:rPr lang="en-US" sz="3200" i="1" dirty="0">
                            <a:solidFill>
                              <a:prstClr val="white"/>
                            </a:solidFill>
                            <a:latin typeface="Cambria Math"/>
                          </a:rPr>
                        </m:ctrlPr>
                      </m:sSupPr>
                      <m:e>
                        <m:r>
                          <a:rPr lang="en-US" sz="3200" i="1" dirty="0">
                            <a:solidFill>
                              <a:prstClr val="white"/>
                            </a:solidFill>
                            <a:latin typeface="Cambria Math"/>
                          </a:rPr>
                          <m:t>𝐷</m:t>
                        </m:r>
                      </m:e>
                      <m:sup>
                        <m:r>
                          <a:rPr lang="en-US" sz="3200" i="1" dirty="0">
                            <a:solidFill>
                              <a:prstClr val="white"/>
                            </a:solidFill>
                            <a:latin typeface="Cambria Math"/>
                          </a:rPr>
                          <m:t>2</m:t>
                        </m:r>
                      </m:sup>
                    </m:sSup>
                    <m:r>
                      <a:rPr lang="en-US" sz="3200" b="0" i="1" dirty="0" smtClean="0">
                        <a:solidFill>
                          <a:prstClr val="white"/>
                        </a:solidFill>
                        <a:latin typeface="Cambria Math"/>
                      </a:rPr>
                      <m:t>−5</m:t>
                    </m:r>
                    <m:r>
                      <a:rPr lang="en-US" sz="3200" i="1" dirty="0">
                        <a:solidFill>
                          <a:prstClr val="white"/>
                        </a:solidFill>
                        <a:latin typeface="Cambria Math"/>
                      </a:rPr>
                      <m:t>𝐷</m:t>
                    </m:r>
                    <m:r>
                      <a:rPr lang="en-US" sz="3200" b="0" i="0" dirty="0" smtClean="0">
                        <a:solidFill>
                          <a:prstClr val="white"/>
                        </a:solidFill>
                        <a:latin typeface="Cambria Math"/>
                      </a:rPr>
                      <m:t>−6</m:t>
                    </m:r>
                    <m:r>
                      <a:rPr lang="en-US" sz="3200" dirty="0">
                        <a:solidFill>
                          <a:prstClr val="white"/>
                        </a:solidFill>
                        <a:latin typeface="Cambria Math"/>
                      </a:rPr>
                      <m:t>)</m:t>
                    </m:r>
                    <m:r>
                      <m:rPr>
                        <m:sty m:val="p"/>
                      </m:rPr>
                      <a:rPr lang="en-US" sz="3200" dirty="0">
                        <a:solidFill>
                          <a:prstClr val="white"/>
                        </a:solidFill>
                        <a:latin typeface="Cambria Math"/>
                      </a:rPr>
                      <m:t>y</m:t>
                    </m:r>
                    <m:r>
                      <a:rPr lang="en-US" sz="3200" dirty="0">
                        <a:solidFill>
                          <a:prstClr val="white"/>
                        </a:solidFill>
                        <a:latin typeface="Cambria Math"/>
                      </a:rPr>
                      <m:t>=0</m:t>
                    </m:r>
                  </m:oMath>
                </a14:m>
                <a:endParaRPr lang="en-US" sz="3200" dirty="0">
                  <a:solidFill>
                    <a:prstClr val="white"/>
                  </a:solidFill>
                </a:endParaRPr>
              </a:p>
              <a:p>
                <a:pPr marL="36576" indent="0">
                  <a:buNone/>
                </a:pPr>
                <a:r>
                  <a:rPr lang="en-US" b="0" i="0" dirty="0" smtClean="0">
                    <a:latin typeface="Cambria Math"/>
                  </a:rPr>
                  <a:t>A.E. is </a:t>
                </a:r>
              </a:p>
              <a:p>
                <a:pPr marL="36576" indent="0">
                  <a:buNone/>
                </a:pPr>
                <a:r>
                  <a:rPr lang="en-US" dirty="0" smtClean="0"/>
                  <a:t>roots are 6 and -1(roots are real and distinct)</a:t>
                </a:r>
              </a:p>
              <a:p>
                <a:pPr marL="36576" indent="0">
                  <a:buNone/>
                </a:pPr>
                <a:r>
                  <a:rPr lang="en-US" dirty="0" smtClean="0"/>
                  <a:t>General solution is </a:t>
                </a:r>
                <a14:m>
                  <m:oMath xmlns:m="http://schemas.openxmlformats.org/officeDocument/2006/math">
                    <m:r>
                      <a:rPr lang="en-US" sz="3200" i="1">
                        <a:solidFill>
                          <a:prstClr val="white"/>
                        </a:solidFill>
                        <a:latin typeface="Cambria Math"/>
                      </a:rPr>
                      <m:t>𝑦</m:t>
                    </m:r>
                    <m:r>
                      <a:rPr lang="en-US" sz="3200" i="1">
                        <a:solidFill>
                          <a:prstClr val="white"/>
                        </a:solidFill>
                        <a:latin typeface="Cambria Math"/>
                      </a:rPr>
                      <m:t>=</m:t>
                    </m:r>
                    <m:sSub>
                      <m:sSubPr>
                        <m:ctrlPr>
                          <a:rPr lang="en-US" sz="3200" i="1">
                            <a:solidFill>
                              <a:prstClr val="white"/>
                            </a:solidFill>
                            <a:latin typeface="Cambria Math"/>
                          </a:rPr>
                        </m:ctrlPr>
                      </m:sSubPr>
                      <m:e>
                        <m:r>
                          <a:rPr lang="en-US" sz="3200" i="1">
                            <a:solidFill>
                              <a:prstClr val="white"/>
                            </a:solidFill>
                            <a:latin typeface="Cambria Math"/>
                          </a:rPr>
                          <m:t>𝐶</m:t>
                        </m:r>
                      </m:e>
                      <m:sub>
                        <m:r>
                          <a:rPr lang="en-US" sz="3200" i="1">
                            <a:solidFill>
                              <a:prstClr val="white"/>
                            </a:solidFill>
                            <a:latin typeface="Cambria Math"/>
                          </a:rPr>
                          <m:t>1</m:t>
                        </m:r>
                      </m:sub>
                    </m:sSub>
                    <m:sSup>
                      <m:sSupPr>
                        <m:ctrlPr>
                          <a:rPr lang="en-US" sz="3200" i="1">
                            <a:solidFill>
                              <a:prstClr val="white"/>
                            </a:solidFill>
                            <a:latin typeface="Cambria Math"/>
                          </a:rPr>
                        </m:ctrlPr>
                      </m:sSupPr>
                      <m:e>
                        <m:r>
                          <a:rPr lang="en-US" sz="3200" i="1">
                            <a:solidFill>
                              <a:prstClr val="white"/>
                            </a:solidFill>
                            <a:latin typeface="Cambria Math"/>
                          </a:rPr>
                          <m:t>𝑒</m:t>
                        </m:r>
                      </m:e>
                      <m:sup>
                        <m:r>
                          <a:rPr lang="en-US" sz="3200" b="0" i="1" smtClean="0">
                            <a:solidFill>
                              <a:prstClr val="white"/>
                            </a:solidFill>
                            <a:latin typeface="Cambria Math"/>
                          </a:rPr>
                          <m:t>6</m:t>
                        </m:r>
                        <m:r>
                          <a:rPr lang="en-US" sz="3200" i="1">
                            <a:solidFill>
                              <a:prstClr val="white"/>
                            </a:solidFill>
                            <a:latin typeface="Cambria Math"/>
                          </a:rPr>
                          <m:t>𝑥</m:t>
                        </m:r>
                      </m:sup>
                    </m:sSup>
                  </m:oMath>
                </a14:m>
                <a:r>
                  <a:rPr lang="en-US" sz="3200" dirty="0">
                    <a:solidFill>
                      <a:prstClr val="white"/>
                    </a:solidFill>
                  </a:rPr>
                  <a:t>+</a:t>
                </a:r>
                <a14:m>
                  <m:oMath xmlns:m="http://schemas.openxmlformats.org/officeDocument/2006/math">
                    <m:sSub>
                      <m:sSubPr>
                        <m:ctrlPr>
                          <a:rPr lang="en-US" sz="3200" i="1">
                            <a:solidFill>
                              <a:prstClr val="white"/>
                            </a:solidFill>
                            <a:latin typeface="Cambria Math"/>
                          </a:rPr>
                        </m:ctrlPr>
                      </m:sSubPr>
                      <m:e>
                        <m:r>
                          <a:rPr lang="en-US" sz="3200" i="1">
                            <a:solidFill>
                              <a:prstClr val="white"/>
                            </a:solidFill>
                            <a:latin typeface="Cambria Math"/>
                          </a:rPr>
                          <m:t>𝐶</m:t>
                        </m:r>
                      </m:e>
                      <m:sub>
                        <m:r>
                          <a:rPr lang="en-US" sz="3200" i="1">
                            <a:solidFill>
                              <a:prstClr val="white"/>
                            </a:solidFill>
                            <a:latin typeface="Cambria Math"/>
                          </a:rPr>
                          <m:t>2</m:t>
                        </m:r>
                      </m:sub>
                    </m:sSub>
                    <m:sSup>
                      <m:sSupPr>
                        <m:ctrlPr>
                          <a:rPr lang="en-US" sz="3200" i="1">
                            <a:solidFill>
                              <a:prstClr val="white"/>
                            </a:solidFill>
                            <a:latin typeface="Cambria Math"/>
                          </a:rPr>
                        </m:ctrlPr>
                      </m:sSupPr>
                      <m:e>
                        <m:r>
                          <a:rPr lang="en-US" sz="3200" i="1">
                            <a:solidFill>
                              <a:prstClr val="white"/>
                            </a:solidFill>
                            <a:latin typeface="Cambria Math"/>
                          </a:rPr>
                          <m:t>𝑒</m:t>
                        </m:r>
                      </m:e>
                      <m:sup>
                        <m:r>
                          <a:rPr lang="en-US" sz="3200" i="1">
                            <a:solidFill>
                              <a:prstClr val="white"/>
                            </a:solidFill>
                            <a:latin typeface="Cambria Math"/>
                          </a:rPr>
                          <m:t>−</m:t>
                        </m:r>
                        <m:r>
                          <a:rPr lang="en-US" sz="3200" i="1">
                            <a:solidFill>
                              <a:prstClr val="white"/>
                            </a:solidFill>
                            <a:latin typeface="Cambria Math"/>
                          </a:rPr>
                          <m:t>𝑥</m:t>
                        </m:r>
                      </m:sup>
                    </m:sSup>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624170" cy="4983163"/>
              </a:xfrm>
              <a:blipFill rotWithShape="1">
                <a:blip r:embed="rId2"/>
                <a:stretch>
                  <a:fillRect l="-1201" t="-1591"/>
                </a:stretch>
              </a:blipFill>
            </p:spPr>
            <p:txBody>
              <a:bodyPr/>
              <a:lstStyle/>
              <a:p>
                <a:r>
                  <a:rPr lang="en-US">
                    <a:noFill/>
                  </a:rPr>
                  <a:t> </a:t>
                </a:r>
              </a:p>
            </p:txBody>
          </p:sp>
        </mc:Fallback>
      </mc:AlternateContent>
    </p:spTree>
    <p:extLst>
      <p:ext uri="{BB962C8B-B14F-4D97-AF65-F5344CB8AC3E}">
        <p14:creationId xmlns:p14="http://schemas.microsoft.com/office/powerpoint/2010/main" xmlns="" val="8795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circle(in)">
                                      <p:cBhvr>
                                        <p:cTn id="39" dur="20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02392"/>
          </a:xfrm>
        </p:spPr>
        <p:txBody>
          <a:bodyPr>
            <a:normAutofit fontScale="90000"/>
          </a:bodyPr>
          <a:lstStyle/>
          <a:p>
            <a:pPr algn="ctr"/>
            <a:r>
              <a:rPr lang="en-US" dirty="0" smtClean="0"/>
              <a:t>Homework</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0" y="1066800"/>
                <a:ext cx="8868428" cy="5211763"/>
              </a:xfrm>
            </p:spPr>
            <p:txBody>
              <a:bodyPr>
                <a:normAutofit lnSpcReduction="10000"/>
              </a:bodyPr>
              <a:lstStyle/>
              <a:p>
                <a:r>
                  <a:rPr lang="en-US" dirty="0" smtClean="0"/>
                  <a:t>Solve the following differential equation:</a:t>
                </a:r>
              </a:p>
              <a:p>
                <a:pPr marL="550926" lvl="0" indent="-514350">
                  <a:buClr>
                    <a:srgbClr val="6EA0B0"/>
                  </a:buClr>
                  <a:buAutoNum type="arabicParenR"/>
                </a:pPr>
                <a:r>
                  <a:rPr lang="en-US" sz="2800" dirty="0" smtClean="0"/>
                  <a:t>2</a:t>
                </a:r>
                <a14:m>
                  <m:oMath xmlns:m="http://schemas.openxmlformats.org/officeDocument/2006/math">
                    <m:f>
                      <m:fPr>
                        <m:ctrlPr>
                          <a:rPr lang="en-US" sz="2800" i="1">
                            <a:solidFill>
                              <a:prstClr val="white"/>
                            </a:solidFill>
                            <a:latin typeface="Cambria Math"/>
                          </a:rPr>
                        </m:ctrlPr>
                      </m:fPr>
                      <m:num>
                        <m:sSup>
                          <m:sSupPr>
                            <m:ctrlPr>
                              <a:rPr lang="en-US" sz="2800" i="1">
                                <a:solidFill>
                                  <a:prstClr val="white"/>
                                </a:solidFill>
                                <a:latin typeface="Cambria Math"/>
                              </a:rPr>
                            </m:ctrlPr>
                          </m:sSupPr>
                          <m:e>
                            <m:r>
                              <a:rPr lang="en-US" sz="2800" i="1">
                                <a:solidFill>
                                  <a:prstClr val="white"/>
                                </a:solidFill>
                                <a:latin typeface="Cambria Math"/>
                              </a:rPr>
                              <m:t>𝑑</m:t>
                            </m:r>
                          </m:e>
                          <m:sup>
                            <m:r>
                              <a:rPr lang="en-US" sz="2800" i="1">
                                <a:solidFill>
                                  <a:prstClr val="white"/>
                                </a:solidFill>
                                <a:latin typeface="Cambria Math"/>
                              </a:rPr>
                              <m:t>2</m:t>
                            </m:r>
                          </m:sup>
                        </m:sSup>
                        <m:r>
                          <a:rPr lang="en-US" sz="2800" i="1">
                            <a:solidFill>
                              <a:prstClr val="white"/>
                            </a:solidFill>
                            <a:latin typeface="Cambria Math"/>
                          </a:rPr>
                          <m:t>𝑦</m:t>
                        </m:r>
                      </m:num>
                      <m:den>
                        <m:r>
                          <a:rPr lang="en-US" sz="2800" i="1">
                            <a:solidFill>
                              <a:prstClr val="white"/>
                            </a:solidFill>
                            <a:latin typeface="Cambria Math"/>
                          </a:rPr>
                          <m:t>𝑑</m:t>
                        </m:r>
                        <m:sSup>
                          <m:sSupPr>
                            <m:ctrlPr>
                              <a:rPr lang="en-US" sz="2800" i="1">
                                <a:solidFill>
                                  <a:prstClr val="white"/>
                                </a:solidFill>
                                <a:latin typeface="Cambria Math"/>
                              </a:rPr>
                            </m:ctrlPr>
                          </m:sSupPr>
                          <m:e>
                            <m:r>
                              <a:rPr lang="en-US" sz="2800" i="1">
                                <a:solidFill>
                                  <a:prstClr val="white"/>
                                </a:solidFill>
                                <a:latin typeface="Cambria Math"/>
                              </a:rPr>
                              <m:t>𝑥</m:t>
                            </m:r>
                          </m:e>
                          <m:sup>
                            <m:r>
                              <a:rPr lang="en-US" sz="2800" i="1">
                                <a:solidFill>
                                  <a:prstClr val="white"/>
                                </a:solidFill>
                                <a:latin typeface="Cambria Math"/>
                              </a:rPr>
                              <m:t>2</m:t>
                            </m:r>
                          </m:sup>
                        </m:sSup>
                      </m:den>
                    </m:f>
                    <m:r>
                      <a:rPr lang="en-US" sz="2800">
                        <a:solidFill>
                          <a:prstClr val="white"/>
                        </a:solidFill>
                        <a:latin typeface="Cambria Math"/>
                      </a:rPr>
                      <m:t>−</m:t>
                    </m:r>
                    <m:f>
                      <m:fPr>
                        <m:ctrlPr>
                          <a:rPr lang="en-US" sz="2800" i="1">
                            <a:solidFill>
                              <a:prstClr val="white"/>
                            </a:solidFill>
                            <a:latin typeface="Cambria Math"/>
                          </a:rPr>
                        </m:ctrlPr>
                      </m:fPr>
                      <m:num>
                        <m:r>
                          <a:rPr lang="en-US" sz="2800" i="1">
                            <a:solidFill>
                              <a:prstClr val="white"/>
                            </a:solidFill>
                            <a:latin typeface="Cambria Math"/>
                          </a:rPr>
                          <m:t>𝑑𝑦</m:t>
                        </m:r>
                      </m:num>
                      <m:den>
                        <m:r>
                          <a:rPr lang="en-US" sz="2800" i="1">
                            <a:solidFill>
                              <a:prstClr val="white"/>
                            </a:solidFill>
                            <a:latin typeface="Cambria Math"/>
                          </a:rPr>
                          <m:t>𝑑𝑥</m:t>
                        </m:r>
                      </m:den>
                    </m:f>
                    <m:r>
                      <a:rPr lang="en-US" sz="2800" i="1">
                        <a:solidFill>
                          <a:prstClr val="white"/>
                        </a:solidFill>
                        <a:latin typeface="Cambria Math"/>
                      </a:rPr>
                      <m:t>−</m:t>
                    </m:r>
                    <m:r>
                      <a:rPr lang="en-US" sz="2800" b="0" i="1" smtClean="0">
                        <a:solidFill>
                          <a:prstClr val="white"/>
                        </a:solidFill>
                        <a:latin typeface="Cambria Math"/>
                      </a:rPr>
                      <m:t>10</m:t>
                    </m:r>
                    <m:r>
                      <a:rPr lang="en-US" sz="2800" i="1">
                        <a:solidFill>
                          <a:prstClr val="white"/>
                        </a:solidFill>
                        <a:latin typeface="Cambria Math"/>
                      </a:rPr>
                      <m:t>𝑦</m:t>
                    </m:r>
                    <m:r>
                      <a:rPr lang="en-US" sz="2800" i="1">
                        <a:solidFill>
                          <a:prstClr val="white"/>
                        </a:solidFill>
                        <a:latin typeface="Cambria Math"/>
                      </a:rPr>
                      <m:t>=0</m:t>
                    </m:r>
                  </m:oMath>
                </a14:m>
                <a:r>
                  <a:rPr lang="en-US" sz="2800" dirty="0" smtClean="0">
                    <a:solidFill>
                      <a:prstClr val="white"/>
                    </a:solidFill>
                  </a:rPr>
                  <a:t/>
                </a:r>
              </a:p>
              <a:p>
                <a:pPr marL="36576" lvl="0" indent="0">
                  <a:buClr>
                    <a:srgbClr val="6EA0B0"/>
                  </a:buClr>
                  <a:buNone/>
                </a:pPr>
                <a:r>
                  <a:rPr lang="en-US" sz="2800" dirty="0" smtClean="0">
                    <a:solidFill>
                      <a:prstClr val="white"/>
                    </a:solidFill>
                  </a:rPr>
                  <a:t>Ans:</a:t>
                </a:r>
                <a:r>
                  <a:rPr lang="en-US" sz="2800" dirty="0">
                    <a:solidFill>
                      <a:prstClr val="white"/>
                    </a:solidFill>
                  </a:rPr>
                  <a:t/>
                </a:r>
                <a14:m>
                  <m:oMath xmlns:m="http://schemas.openxmlformats.org/officeDocument/2006/math">
                    <m:r>
                      <a:rPr lang="en-US" sz="2800" i="1">
                        <a:solidFill>
                          <a:prstClr val="white"/>
                        </a:solidFill>
                        <a:latin typeface="Cambria Math"/>
                      </a:rPr>
                      <m:t>𝑦</m:t>
                    </m:r>
                    <m:r>
                      <a:rPr lang="en-US" sz="2800" i="1">
                        <a:solidFill>
                          <a:prstClr val="white"/>
                        </a:solidFill>
                        <a:latin typeface="Cambria Math"/>
                      </a:rPr>
                      <m:t>=</m:t>
                    </m:r>
                    <m:sSub>
                      <m:sSubPr>
                        <m:ctrlPr>
                          <a:rPr lang="en-US" sz="2800" i="1">
                            <a:solidFill>
                              <a:prstClr val="white"/>
                            </a:solidFill>
                            <a:latin typeface="Cambria Math"/>
                          </a:rPr>
                        </m:ctrlPr>
                      </m:sSubPr>
                      <m:e>
                        <m:r>
                          <a:rPr lang="en-US" sz="2800" i="1">
                            <a:solidFill>
                              <a:prstClr val="white"/>
                            </a:solidFill>
                            <a:latin typeface="Cambria Math"/>
                          </a:rPr>
                          <m:t>𝐶</m:t>
                        </m:r>
                      </m:e>
                      <m:sub>
                        <m:r>
                          <a:rPr lang="en-US" sz="2800" i="1">
                            <a:solidFill>
                              <a:prstClr val="white"/>
                            </a:solidFill>
                            <a:latin typeface="Cambria Math"/>
                          </a:rPr>
                          <m:t>1</m:t>
                        </m:r>
                      </m:sub>
                    </m:sSub>
                    <m:sSup>
                      <m:sSupPr>
                        <m:ctrlPr>
                          <a:rPr lang="en-US" sz="2800" i="1">
                            <a:solidFill>
                              <a:prstClr val="white"/>
                            </a:solidFill>
                            <a:latin typeface="Cambria Math"/>
                          </a:rPr>
                        </m:ctrlPr>
                      </m:sSupPr>
                      <m:e>
                        <m:r>
                          <a:rPr lang="en-US" sz="2800" i="1">
                            <a:solidFill>
                              <a:prstClr val="white"/>
                            </a:solidFill>
                            <a:latin typeface="Cambria Math"/>
                          </a:rPr>
                          <m:t>𝑒</m:t>
                        </m:r>
                      </m:e>
                      <m:sup>
                        <m:r>
                          <a:rPr lang="en-US" sz="2800" b="0" i="1" smtClean="0">
                            <a:solidFill>
                              <a:prstClr val="white"/>
                            </a:solidFill>
                            <a:latin typeface="Cambria Math"/>
                          </a:rPr>
                          <m:t>−2</m:t>
                        </m:r>
                        <m:r>
                          <a:rPr lang="en-US" sz="2800" i="1">
                            <a:solidFill>
                              <a:prstClr val="white"/>
                            </a:solidFill>
                            <a:latin typeface="Cambria Math"/>
                          </a:rPr>
                          <m:t>𝑥</m:t>
                        </m:r>
                      </m:sup>
                    </m:sSup>
                  </m:oMath>
                </a14:m>
                <a:r>
                  <a:rPr lang="en-US" sz="2800" dirty="0">
                    <a:solidFill>
                      <a:prstClr val="white"/>
                    </a:solidFill>
                  </a:rPr>
                  <a:t>+</a:t>
                </a:r>
                <a14:m>
                  <m:oMath xmlns:m="http://schemas.openxmlformats.org/officeDocument/2006/math">
                    <m:sSub>
                      <m:sSubPr>
                        <m:ctrlPr>
                          <a:rPr lang="en-US" sz="2800" i="1">
                            <a:solidFill>
                              <a:prstClr val="white"/>
                            </a:solidFill>
                            <a:latin typeface="Cambria Math"/>
                          </a:rPr>
                        </m:ctrlPr>
                      </m:sSubPr>
                      <m:e>
                        <m:r>
                          <a:rPr lang="en-US" sz="2800" i="1">
                            <a:solidFill>
                              <a:prstClr val="white"/>
                            </a:solidFill>
                            <a:latin typeface="Cambria Math"/>
                          </a:rPr>
                          <m:t>𝐶</m:t>
                        </m:r>
                      </m:e>
                      <m:sub>
                        <m:r>
                          <a:rPr lang="en-US" sz="2800" i="1">
                            <a:solidFill>
                              <a:prstClr val="white"/>
                            </a:solidFill>
                            <a:latin typeface="Cambria Math"/>
                          </a:rPr>
                          <m:t>2</m:t>
                        </m:r>
                      </m:sub>
                    </m:sSub>
                    <m:sSup>
                      <m:sSupPr>
                        <m:ctrlPr>
                          <a:rPr lang="en-US" sz="2800" i="1">
                            <a:solidFill>
                              <a:prstClr val="white"/>
                            </a:solidFill>
                            <a:latin typeface="Cambria Math"/>
                          </a:rPr>
                        </m:ctrlPr>
                      </m:sSupPr>
                      <m:e>
                        <m:r>
                          <a:rPr lang="en-US" sz="2800" i="1">
                            <a:solidFill>
                              <a:prstClr val="white"/>
                            </a:solidFill>
                            <a:latin typeface="Cambria Math"/>
                          </a:rPr>
                          <m:t>𝑒</m:t>
                        </m:r>
                      </m:e>
                      <m:sup>
                        <m:r>
                          <a:rPr lang="en-US" sz="2800" b="0" i="1" smtClean="0">
                            <a:solidFill>
                              <a:prstClr val="white"/>
                            </a:solidFill>
                            <a:latin typeface="Cambria Math"/>
                          </a:rPr>
                          <m:t>(</m:t>
                        </m:r>
                        <m:f>
                          <m:fPr>
                            <m:ctrlPr>
                              <a:rPr lang="en-US" sz="2800" b="0" i="1" smtClean="0">
                                <a:solidFill>
                                  <a:prstClr val="white"/>
                                </a:solidFill>
                                <a:latin typeface="Cambria Math"/>
                              </a:rPr>
                            </m:ctrlPr>
                          </m:fPr>
                          <m:num>
                            <m:r>
                              <a:rPr lang="en-US" sz="2800" b="0" i="1" smtClean="0">
                                <a:solidFill>
                                  <a:prstClr val="white"/>
                                </a:solidFill>
                                <a:latin typeface="Cambria Math"/>
                              </a:rPr>
                              <m:t>5</m:t>
                            </m:r>
                          </m:num>
                          <m:den>
                            <m:r>
                              <a:rPr lang="en-US" sz="2800" b="0" i="1" smtClean="0">
                                <a:solidFill>
                                  <a:prstClr val="white"/>
                                </a:solidFill>
                                <a:latin typeface="Cambria Math"/>
                              </a:rPr>
                              <m:t>2</m:t>
                            </m:r>
                          </m:den>
                        </m:f>
                        <m:r>
                          <a:rPr lang="en-US" sz="2800" b="0" i="1" smtClean="0">
                            <a:solidFill>
                              <a:prstClr val="white"/>
                            </a:solidFill>
                            <a:latin typeface="Cambria Math"/>
                          </a:rPr>
                          <m:t>)</m:t>
                        </m:r>
                        <m:r>
                          <a:rPr lang="en-US" sz="2800" i="1">
                            <a:solidFill>
                              <a:prstClr val="white"/>
                            </a:solidFill>
                            <a:latin typeface="Cambria Math"/>
                          </a:rPr>
                          <m:t>𝑥</m:t>
                        </m:r>
                      </m:sup>
                    </m:sSup>
                  </m:oMath>
                </a14:m>
                <a:endParaRPr lang="en-US" sz="2800" dirty="0" smtClean="0">
                  <a:solidFill>
                    <a:prstClr val="white"/>
                  </a:solidFill>
                </a:endParaRPr>
              </a:p>
              <a:p>
                <a:pPr marL="36576" indent="0">
                  <a:buClr>
                    <a:srgbClr val="6EA0B0"/>
                  </a:buClr>
                  <a:buNone/>
                </a:pPr>
                <a:r>
                  <a:rPr lang="en-US" sz="2800" dirty="0" smtClean="0">
                    <a:solidFill>
                      <a:prstClr val="white"/>
                    </a:solidFill>
                  </a:rPr>
                  <a:t>2)</a:t>
                </a:r>
                <a:r>
                  <a:rPr lang="en-US" sz="2800" dirty="0">
                    <a:solidFill>
                      <a:prstClr val="white"/>
                    </a:solidFill>
                  </a:rPr>
                  <a:t/>
                </a:r>
                <a14:m>
                  <m:oMath xmlns:m="http://schemas.openxmlformats.org/officeDocument/2006/math">
                    <m:f>
                      <m:fPr>
                        <m:ctrlPr>
                          <a:rPr lang="en-US" sz="2800" i="1">
                            <a:solidFill>
                              <a:prstClr val="white"/>
                            </a:solidFill>
                            <a:latin typeface="Cambria Math"/>
                          </a:rPr>
                        </m:ctrlPr>
                      </m:fPr>
                      <m:num>
                        <m:sSup>
                          <m:sSupPr>
                            <m:ctrlPr>
                              <a:rPr lang="en-US" sz="2800" i="1">
                                <a:solidFill>
                                  <a:prstClr val="white"/>
                                </a:solidFill>
                                <a:latin typeface="Cambria Math"/>
                              </a:rPr>
                            </m:ctrlPr>
                          </m:sSupPr>
                          <m:e>
                            <m:r>
                              <a:rPr lang="en-US" sz="2800" i="1">
                                <a:solidFill>
                                  <a:prstClr val="white"/>
                                </a:solidFill>
                                <a:latin typeface="Cambria Math"/>
                              </a:rPr>
                              <m:t>𝑑</m:t>
                            </m:r>
                          </m:e>
                          <m:sup>
                            <m:r>
                              <a:rPr lang="en-US" sz="2800" i="1">
                                <a:solidFill>
                                  <a:prstClr val="white"/>
                                </a:solidFill>
                                <a:latin typeface="Cambria Math"/>
                              </a:rPr>
                              <m:t>3</m:t>
                            </m:r>
                          </m:sup>
                        </m:sSup>
                        <m:r>
                          <a:rPr lang="en-US" sz="2800" i="1">
                            <a:solidFill>
                              <a:prstClr val="white"/>
                            </a:solidFill>
                            <a:latin typeface="Cambria Math"/>
                          </a:rPr>
                          <m:t>𝑦</m:t>
                        </m:r>
                      </m:num>
                      <m:den>
                        <m:r>
                          <a:rPr lang="en-US" sz="2800" i="1">
                            <a:solidFill>
                              <a:prstClr val="white"/>
                            </a:solidFill>
                            <a:latin typeface="Cambria Math"/>
                          </a:rPr>
                          <m:t>𝑑</m:t>
                        </m:r>
                        <m:sSup>
                          <m:sSupPr>
                            <m:ctrlPr>
                              <a:rPr lang="en-US" sz="2800" i="1">
                                <a:solidFill>
                                  <a:prstClr val="white"/>
                                </a:solidFill>
                                <a:latin typeface="Cambria Math"/>
                              </a:rPr>
                            </m:ctrlPr>
                          </m:sSupPr>
                          <m:e>
                            <m:r>
                              <a:rPr lang="en-US" sz="2800" i="1">
                                <a:solidFill>
                                  <a:prstClr val="white"/>
                                </a:solidFill>
                                <a:latin typeface="Cambria Math"/>
                              </a:rPr>
                              <m:t>𝑥</m:t>
                            </m:r>
                          </m:e>
                          <m:sup>
                            <m:r>
                              <a:rPr lang="en-US" sz="2800" i="1">
                                <a:solidFill>
                                  <a:prstClr val="white"/>
                                </a:solidFill>
                                <a:latin typeface="Cambria Math"/>
                              </a:rPr>
                              <m:t>3</m:t>
                            </m:r>
                          </m:sup>
                        </m:sSup>
                      </m:den>
                    </m:f>
                    <m:r>
                      <a:rPr lang="en-US" sz="2800" b="0" i="1" smtClean="0">
                        <a:solidFill>
                          <a:prstClr val="white"/>
                        </a:solidFill>
                        <a:latin typeface="Cambria Math"/>
                      </a:rPr>
                      <m:t>+2</m:t>
                    </m:r>
                    <m:f>
                      <m:fPr>
                        <m:ctrlPr>
                          <a:rPr lang="en-US" sz="2800" i="1">
                            <a:solidFill>
                              <a:prstClr val="white"/>
                            </a:solidFill>
                            <a:latin typeface="Cambria Math"/>
                          </a:rPr>
                        </m:ctrlPr>
                      </m:fPr>
                      <m:num>
                        <m:sSup>
                          <m:sSupPr>
                            <m:ctrlPr>
                              <a:rPr lang="en-US" sz="2800" i="1">
                                <a:solidFill>
                                  <a:prstClr val="white"/>
                                </a:solidFill>
                                <a:latin typeface="Cambria Math"/>
                              </a:rPr>
                            </m:ctrlPr>
                          </m:sSupPr>
                          <m:e>
                            <m:r>
                              <a:rPr lang="en-US" sz="2800" i="1">
                                <a:solidFill>
                                  <a:prstClr val="white"/>
                                </a:solidFill>
                                <a:latin typeface="Cambria Math"/>
                              </a:rPr>
                              <m:t>𝑑</m:t>
                            </m:r>
                          </m:e>
                          <m:sup>
                            <m:r>
                              <a:rPr lang="en-US" sz="2800" i="1">
                                <a:solidFill>
                                  <a:prstClr val="white"/>
                                </a:solidFill>
                                <a:latin typeface="Cambria Math"/>
                              </a:rPr>
                              <m:t>2</m:t>
                            </m:r>
                          </m:sup>
                        </m:sSup>
                        <m:r>
                          <a:rPr lang="en-US" sz="2800" i="1">
                            <a:solidFill>
                              <a:prstClr val="white"/>
                            </a:solidFill>
                            <a:latin typeface="Cambria Math"/>
                          </a:rPr>
                          <m:t>𝑦</m:t>
                        </m:r>
                      </m:num>
                      <m:den>
                        <m:r>
                          <a:rPr lang="en-US" sz="2800" i="1">
                            <a:solidFill>
                              <a:prstClr val="white"/>
                            </a:solidFill>
                            <a:latin typeface="Cambria Math"/>
                          </a:rPr>
                          <m:t>𝑑</m:t>
                        </m:r>
                        <m:sSup>
                          <m:sSupPr>
                            <m:ctrlPr>
                              <a:rPr lang="en-US" sz="2800" i="1">
                                <a:solidFill>
                                  <a:prstClr val="white"/>
                                </a:solidFill>
                                <a:latin typeface="Cambria Math"/>
                              </a:rPr>
                            </m:ctrlPr>
                          </m:sSupPr>
                          <m:e>
                            <m:r>
                              <a:rPr lang="en-US" sz="2800" i="1">
                                <a:solidFill>
                                  <a:prstClr val="white"/>
                                </a:solidFill>
                                <a:latin typeface="Cambria Math"/>
                              </a:rPr>
                              <m:t>𝑥</m:t>
                            </m:r>
                          </m:e>
                          <m:sup>
                            <m:r>
                              <a:rPr lang="en-US" sz="2800" i="1">
                                <a:solidFill>
                                  <a:prstClr val="white"/>
                                </a:solidFill>
                                <a:latin typeface="Cambria Math"/>
                              </a:rPr>
                              <m:t>2</m:t>
                            </m:r>
                          </m:sup>
                        </m:sSup>
                      </m:den>
                    </m:f>
                    <m:r>
                      <a:rPr lang="en-US" sz="2800" i="1">
                        <a:solidFill>
                          <a:prstClr val="white"/>
                        </a:solidFill>
                        <a:latin typeface="Cambria Math"/>
                      </a:rPr>
                      <m:t>+</m:t>
                    </m:r>
                    <m:f>
                      <m:fPr>
                        <m:ctrlPr>
                          <a:rPr lang="en-US" sz="2800" i="1" smtClean="0">
                            <a:solidFill>
                              <a:prstClr val="white"/>
                            </a:solidFill>
                            <a:latin typeface="Cambria Math"/>
                          </a:rPr>
                        </m:ctrlPr>
                      </m:fPr>
                      <m:num>
                        <m:r>
                          <a:rPr lang="en-US" sz="2800" i="1" smtClean="0">
                            <a:solidFill>
                              <a:prstClr val="white"/>
                            </a:solidFill>
                            <a:latin typeface="Cambria Math"/>
                          </a:rPr>
                          <m:t>𝑑𝑦</m:t>
                        </m:r>
                      </m:num>
                      <m:den>
                        <m:r>
                          <a:rPr lang="en-US" sz="2800" i="1" smtClean="0">
                            <a:solidFill>
                              <a:prstClr val="white"/>
                            </a:solidFill>
                            <a:latin typeface="Cambria Math"/>
                          </a:rPr>
                          <m:t>𝑑𝑥</m:t>
                        </m:r>
                      </m:den>
                    </m:f>
                    <m:r>
                      <a:rPr lang="en-US" sz="2800" i="1">
                        <a:solidFill>
                          <a:prstClr val="white"/>
                        </a:solidFill>
                        <a:latin typeface="Cambria Math"/>
                      </a:rPr>
                      <m:t>=</m:t>
                    </m:r>
                    <m:r>
                      <a:rPr lang="en-US" sz="2800" b="0" i="1" smtClean="0">
                        <a:solidFill>
                          <a:prstClr val="white"/>
                        </a:solidFill>
                        <a:latin typeface="Cambria Math"/>
                      </a:rPr>
                      <m:t>0</m:t>
                    </m:r>
                  </m:oMath>
                </a14:m>
                <a:r>
                  <a:rPr lang="en-US" sz="2800" dirty="0" smtClean="0">
                    <a:solidFill>
                      <a:prstClr val="white"/>
                    </a:solidFill>
                  </a:rPr>
                  <a:t/>
                </a:r>
              </a:p>
              <a:p>
                <a:pPr marL="36576" indent="0">
                  <a:buClr>
                    <a:srgbClr val="6EA0B0"/>
                  </a:buClr>
                  <a:buNone/>
                </a:pPr>
                <a:r>
                  <a:rPr lang="en-US" sz="2800" dirty="0" smtClean="0">
                    <a:solidFill>
                      <a:prstClr val="white"/>
                    </a:solidFill>
                  </a:rPr>
                  <a:t>  Ans:</a:t>
                </a:r>
                <a14:m>
                  <m:oMath xmlns:m="http://schemas.openxmlformats.org/officeDocument/2006/math">
                    <m:r>
                      <a:rPr lang="en-US" sz="2800" i="1">
                        <a:solidFill>
                          <a:prstClr val="white"/>
                        </a:solidFill>
                        <a:latin typeface="Cambria Math"/>
                      </a:rPr>
                      <m:t>𝑦</m:t>
                    </m:r>
                    <m:r>
                      <a:rPr lang="en-US" sz="2800" i="1">
                        <a:solidFill>
                          <a:prstClr val="white"/>
                        </a:solidFill>
                        <a:latin typeface="Cambria Math"/>
                      </a:rPr>
                      <m:t>=</m:t>
                    </m:r>
                    <m:sSub>
                      <m:sSubPr>
                        <m:ctrlPr>
                          <a:rPr lang="en-US" sz="2800" i="1">
                            <a:solidFill>
                              <a:prstClr val="white"/>
                            </a:solidFill>
                            <a:latin typeface="Cambria Math"/>
                          </a:rPr>
                        </m:ctrlPr>
                      </m:sSubPr>
                      <m:e>
                        <m:r>
                          <a:rPr lang="en-US" sz="2800" i="1">
                            <a:solidFill>
                              <a:prstClr val="white"/>
                            </a:solidFill>
                            <a:latin typeface="Cambria Math"/>
                          </a:rPr>
                          <m:t>𝐶</m:t>
                        </m:r>
                      </m:e>
                      <m:sub>
                        <m:r>
                          <a:rPr lang="en-US" sz="2800" i="1">
                            <a:solidFill>
                              <a:prstClr val="white"/>
                            </a:solidFill>
                            <a:latin typeface="Cambria Math"/>
                          </a:rPr>
                          <m:t>1</m:t>
                        </m:r>
                      </m:sub>
                    </m:sSub>
                    <m:r>
                      <a:rPr lang="en-US" sz="2800" i="1">
                        <a:solidFill>
                          <a:prstClr val="white"/>
                        </a:solidFill>
                        <a:latin typeface="Cambria Math"/>
                      </a:rPr>
                      <m:t>+</m:t>
                    </m:r>
                    <m:sSub>
                      <m:sSubPr>
                        <m:ctrlPr>
                          <a:rPr lang="en-US" sz="2800" i="1">
                            <a:solidFill>
                              <a:prstClr val="white"/>
                            </a:solidFill>
                            <a:latin typeface="Cambria Math"/>
                          </a:rPr>
                        </m:ctrlPr>
                      </m:sSubPr>
                      <m:e>
                        <m:r>
                          <a:rPr lang="en-US" sz="2800" i="1">
                            <a:solidFill>
                              <a:prstClr val="white"/>
                            </a:solidFill>
                            <a:latin typeface="Cambria Math"/>
                          </a:rPr>
                          <m:t>(</m:t>
                        </m:r>
                        <m:r>
                          <a:rPr lang="en-US" sz="2800" i="1">
                            <a:solidFill>
                              <a:prstClr val="white"/>
                            </a:solidFill>
                            <a:latin typeface="Cambria Math"/>
                          </a:rPr>
                          <m:t>𝐶</m:t>
                        </m:r>
                      </m:e>
                      <m:sub>
                        <m:r>
                          <a:rPr lang="en-US" sz="2800" i="1">
                            <a:solidFill>
                              <a:prstClr val="white"/>
                            </a:solidFill>
                            <a:latin typeface="Cambria Math"/>
                          </a:rPr>
                          <m:t>2</m:t>
                        </m:r>
                      </m:sub>
                    </m:sSub>
                  </m:oMath>
                </a14:m>
                <a:r>
                  <a:rPr lang="en-US" sz="2800" dirty="0">
                    <a:solidFill>
                      <a:prstClr val="white"/>
                    </a:solidFill>
                  </a:rPr>
                  <a:t>+</a:t>
                </a:r>
                <a14:m>
                  <m:oMath xmlns:m="http://schemas.openxmlformats.org/officeDocument/2006/math">
                    <m:sSub>
                      <m:sSubPr>
                        <m:ctrlPr>
                          <a:rPr lang="en-US" sz="2800" i="1">
                            <a:solidFill>
                              <a:prstClr val="white"/>
                            </a:solidFill>
                            <a:latin typeface="Cambria Math"/>
                          </a:rPr>
                        </m:ctrlPr>
                      </m:sSubPr>
                      <m:e>
                        <m:r>
                          <a:rPr lang="en-US" sz="2800" i="1">
                            <a:solidFill>
                              <a:prstClr val="white"/>
                            </a:solidFill>
                            <a:latin typeface="Cambria Math"/>
                          </a:rPr>
                          <m:t>𝐶</m:t>
                        </m:r>
                      </m:e>
                      <m:sub>
                        <m:r>
                          <a:rPr lang="en-US" sz="2800" i="1">
                            <a:solidFill>
                              <a:prstClr val="white"/>
                            </a:solidFill>
                            <a:latin typeface="Cambria Math"/>
                          </a:rPr>
                          <m:t>3</m:t>
                        </m:r>
                      </m:sub>
                    </m:sSub>
                    <m:r>
                      <a:rPr lang="en-US" sz="2800" i="1">
                        <a:solidFill>
                          <a:prstClr val="white"/>
                        </a:solidFill>
                        <a:latin typeface="Cambria Math"/>
                      </a:rPr>
                      <m:t>𝑥</m:t>
                    </m:r>
                    <m:r>
                      <a:rPr lang="en-US" sz="2800" i="1">
                        <a:solidFill>
                          <a:prstClr val="white"/>
                        </a:solidFill>
                        <a:latin typeface="Cambria Math"/>
                      </a:rPr>
                      <m:t>)</m:t>
                    </m:r>
                    <m:sSup>
                      <m:sSupPr>
                        <m:ctrlPr>
                          <a:rPr lang="en-US" sz="2800" i="1">
                            <a:solidFill>
                              <a:prstClr val="white"/>
                            </a:solidFill>
                            <a:latin typeface="Cambria Math"/>
                          </a:rPr>
                        </m:ctrlPr>
                      </m:sSupPr>
                      <m:e>
                        <m:r>
                          <a:rPr lang="en-US" sz="2800" i="1">
                            <a:solidFill>
                              <a:prstClr val="white"/>
                            </a:solidFill>
                            <a:latin typeface="Cambria Math"/>
                          </a:rPr>
                          <m:t>𝑒</m:t>
                        </m:r>
                      </m:e>
                      <m:sup>
                        <m:r>
                          <a:rPr lang="en-US" sz="2800" b="0" i="1" smtClean="0">
                            <a:solidFill>
                              <a:prstClr val="white"/>
                            </a:solidFill>
                            <a:latin typeface="Cambria Math"/>
                          </a:rPr>
                          <m:t>−</m:t>
                        </m:r>
                        <m:r>
                          <a:rPr lang="en-US" sz="2800" i="1">
                            <a:solidFill>
                              <a:prstClr val="white"/>
                            </a:solidFill>
                            <a:latin typeface="Cambria Math"/>
                          </a:rPr>
                          <m:t>𝑥</m:t>
                        </m:r>
                      </m:sup>
                    </m:sSup>
                  </m:oMath>
                </a14:m>
                <a:endParaRPr lang="en-US" sz="2800" dirty="0">
                  <a:solidFill>
                    <a:prstClr val="white"/>
                  </a:solidFill>
                </a:endParaRPr>
              </a:p>
              <a:p>
                <a:pPr marL="36576" indent="0">
                  <a:buClr>
                    <a:srgbClr val="6EA0B0"/>
                  </a:buClr>
                  <a:buNone/>
                </a:pPr>
                <a:r>
                  <a:rPr lang="en-US" sz="2800" dirty="0" smtClean="0">
                    <a:solidFill>
                      <a:prstClr val="white"/>
                    </a:solidFill>
                  </a:rPr>
                  <a:t>3)</a:t>
                </a:r>
                <a:r>
                  <a:rPr lang="en-US" sz="2400" dirty="0">
                    <a:solidFill>
                      <a:prstClr val="white"/>
                    </a:solidFill>
                  </a:rPr>
                  <a:t/>
                </a:r>
                <a14:m>
                  <m:oMath xmlns:m="http://schemas.openxmlformats.org/officeDocument/2006/math">
                    <m:sSup>
                      <m:sSupPr>
                        <m:ctrlPr>
                          <a:rPr lang="en-US" sz="2400" i="1" dirty="0">
                            <a:solidFill>
                              <a:prstClr val="white"/>
                            </a:solidFill>
                            <a:latin typeface="Cambria Math"/>
                          </a:rPr>
                        </m:ctrlPr>
                      </m:sSupPr>
                      <m:e>
                        <m:r>
                          <a:rPr lang="en-US" sz="2400" i="1" dirty="0">
                            <a:solidFill>
                              <a:prstClr val="white"/>
                            </a:solidFill>
                            <a:latin typeface="Cambria Math"/>
                          </a:rPr>
                          <m:t>(</m:t>
                        </m:r>
                        <m:r>
                          <a:rPr lang="en-US" sz="2400" i="1" dirty="0">
                            <a:solidFill>
                              <a:prstClr val="white"/>
                            </a:solidFill>
                            <a:latin typeface="Cambria Math"/>
                          </a:rPr>
                          <m:t>𝐷</m:t>
                        </m:r>
                      </m:e>
                      <m:sup>
                        <m:r>
                          <a:rPr lang="en-US" sz="2400" i="1" dirty="0">
                            <a:solidFill>
                              <a:prstClr val="white"/>
                            </a:solidFill>
                            <a:latin typeface="Cambria Math"/>
                          </a:rPr>
                          <m:t>3</m:t>
                        </m:r>
                      </m:sup>
                    </m:sSup>
                    <m:r>
                      <a:rPr lang="en-US" sz="2400" i="1" dirty="0">
                        <a:solidFill>
                          <a:prstClr val="white"/>
                        </a:solidFill>
                        <a:latin typeface="Cambria Math"/>
                      </a:rPr>
                      <m:t>+</m:t>
                    </m:r>
                    <m:r>
                      <a:rPr lang="en-US" sz="2400" b="0" i="1" dirty="0" smtClean="0">
                        <a:solidFill>
                          <a:prstClr val="white"/>
                        </a:solidFill>
                        <a:latin typeface="Cambria Math"/>
                      </a:rPr>
                      <m:t>6</m:t>
                    </m:r>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2</m:t>
                        </m:r>
                      </m:sup>
                    </m:sSup>
                    <m:r>
                      <a:rPr lang="en-US" sz="2400" i="1" dirty="0">
                        <a:solidFill>
                          <a:prstClr val="white"/>
                        </a:solidFill>
                        <a:latin typeface="Cambria Math"/>
                      </a:rPr>
                      <m:t>+1</m:t>
                    </m:r>
                    <m:r>
                      <a:rPr lang="en-US" sz="2400" b="0" i="1" dirty="0" smtClean="0">
                        <a:solidFill>
                          <a:prstClr val="white"/>
                        </a:solidFill>
                        <a:latin typeface="Cambria Math"/>
                      </a:rPr>
                      <m:t>1</m:t>
                    </m:r>
                    <m:r>
                      <a:rPr lang="en-US" sz="2400" i="1" dirty="0">
                        <a:solidFill>
                          <a:prstClr val="white"/>
                        </a:solidFill>
                        <a:latin typeface="Cambria Math"/>
                      </a:rPr>
                      <m:t>𝐷</m:t>
                    </m:r>
                    <m:r>
                      <a:rPr lang="en-US" sz="2400" i="1" dirty="0">
                        <a:solidFill>
                          <a:prstClr val="white"/>
                        </a:solidFill>
                        <a:latin typeface="Cambria Math"/>
                      </a:rPr>
                      <m:t>+6)</m:t>
                    </m:r>
                  </m:oMath>
                </a14:m>
                <a:r>
                  <a:rPr lang="en-US" sz="2400" dirty="0">
                    <a:solidFill>
                      <a:prstClr val="white"/>
                    </a:solidFill>
                  </a:rPr>
                  <a:t>y=0 </a:t>
                </a:r>
                <a:r>
                  <a:rPr lang="en-US" sz="2400" dirty="0" smtClean="0">
                    <a:solidFill>
                      <a:prstClr val="white"/>
                    </a:solidFill>
                  </a:rPr>
                  <a:t> Ans:</a:t>
                </a:r>
                <a14:m>
                  <m:oMath xmlns:m="http://schemas.openxmlformats.org/officeDocument/2006/math">
                    <m:r>
                      <a:rPr lang="en-US" sz="2800" i="1">
                        <a:solidFill>
                          <a:prstClr val="white"/>
                        </a:solidFill>
                        <a:latin typeface="Cambria Math"/>
                      </a:rPr>
                      <m:t>𝑦</m:t>
                    </m:r>
                    <m:r>
                      <a:rPr lang="en-US" sz="2800" i="1">
                        <a:solidFill>
                          <a:prstClr val="white"/>
                        </a:solidFill>
                        <a:latin typeface="Cambria Math"/>
                      </a:rPr>
                      <m:t>=</m:t>
                    </m:r>
                    <m:sSub>
                      <m:sSubPr>
                        <m:ctrlPr>
                          <a:rPr lang="en-US" sz="2800" i="1">
                            <a:solidFill>
                              <a:prstClr val="white"/>
                            </a:solidFill>
                            <a:latin typeface="Cambria Math"/>
                          </a:rPr>
                        </m:ctrlPr>
                      </m:sSubPr>
                      <m:e>
                        <m:r>
                          <a:rPr lang="en-US" sz="2800" i="1">
                            <a:solidFill>
                              <a:prstClr val="white"/>
                            </a:solidFill>
                            <a:latin typeface="Cambria Math"/>
                          </a:rPr>
                          <m:t>𝐶</m:t>
                        </m:r>
                      </m:e>
                      <m:sub>
                        <m:r>
                          <a:rPr lang="en-US" sz="2800" i="1">
                            <a:solidFill>
                              <a:prstClr val="white"/>
                            </a:solidFill>
                            <a:latin typeface="Cambria Math"/>
                          </a:rPr>
                          <m:t>1</m:t>
                        </m:r>
                      </m:sub>
                    </m:sSub>
                    <m:sSup>
                      <m:sSupPr>
                        <m:ctrlPr>
                          <a:rPr lang="en-US" sz="2800" i="1">
                            <a:solidFill>
                              <a:prstClr val="white"/>
                            </a:solidFill>
                            <a:latin typeface="Cambria Math"/>
                          </a:rPr>
                        </m:ctrlPr>
                      </m:sSupPr>
                      <m:e>
                        <m:r>
                          <a:rPr lang="en-US" sz="2800" i="1">
                            <a:solidFill>
                              <a:prstClr val="white"/>
                            </a:solidFill>
                            <a:latin typeface="Cambria Math"/>
                          </a:rPr>
                          <m:t>𝑒</m:t>
                        </m:r>
                      </m:e>
                      <m:sup>
                        <m:r>
                          <a:rPr lang="en-US" sz="2800" i="1">
                            <a:solidFill>
                              <a:prstClr val="white"/>
                            </a:solidFill>
                            <a:latin typeface="Cambria Math"/>
                          </a:rPr>
                          <m:t>−</m:t>
                        </m:r>
                        <m:r>
                          <a:rPr lang="en-US" sz="2800" i="1" smtClean="0">
                            <a:solidFill>
                              <a:prstClr val="white"/>
                            </a:solidFill>
                            <a:latin typeface="Cambria Math"/>
                          </a:rPr>
                          <m:t>3</m:t>
                        </m:r>
                        <m:r>
                          <a:rPr lang="en-US" sz="2800" i="1">
                            <a:solidFill>
                              <a:prstClr val="white"/>
                            </a:solidFill>
                            <a:latin typeface="Cambria Math"/>
                          </a:rPr>
                          <m:t>𝑥</m:t>
                        </m:r>
                      </m:sup>
                    </m:sSup>
                  </m:oMath>
                </a14:m>
                <a:r>
                  <a:rPr lang="en-US" sz="2800" dirty="0">
                    <a:solidFill>
                      <a:prstClr val="white"/>
                    </a:solidFill>
                  </a:rPr>
                  <a:t>+</a:t>
                </a:r>
                <a14:m>
                  <m:oMath xmlns:m="http://schemas.openxmlformats.org/officeDocument/2006/math">
                    <m:sSub>
                      <m:sSubPr>
                        <m:ctrlPr>
                          <a:rPr lang="en-US" sz="2800" i="1">
                            <a:solidFill>
                              <a:prstClr val="white"/>
                            </a:solidFill>
                            <a:latin typeface="Cambria Math"/>
                          </a:rPr>
                        </m:ctrlPr>
                      </m:sSubPr>
                      <m:e>
                        <m:r>
                          <a:rPr lang="en-US" sz="2800" i="1">
                            <a:solidFill>
                              <a:prstClr val="white"/>
                            </a:solidFill>
                            <a:latin typeface="Cambria Math"/>
                          </a:rPr>
                          <m:t>𝐶</m:t>
                        </m:r>
                      </m:e>
                      <m:sub>
                        <m:r>
                          <a:rPr lang="en-US" sz="2800" i="1">
                            <a:solidFill>
                              <a:prstClr val="white"/>
                            </a:solidFill>
                            <a:latin typeface="Cambria Math"/>
                          </a:rPr>
                          <m:t>2</m:t>
                        </m:r>
                      </m:sub>
                    </m:sSub>
                    <m:sSup>
                      <m:sSupPr>
                        <m:ctrlPr>
                          <a:rPr lang="en-US" sz="2800" i="1">
                            <a:solidFill>
                              <a:prstClr val="white"/>
                            </a:solidFill>
                            <a:latin typeface="Cambria Math"/>
                          </a:rPr>
                        </m:ctrlPr>
                      </m:sSupPr>
                      <m:e>
                        <m:r>
                          <a:rPr lang="en-US" sz="2800" i="1">
                            <a:solidFill>
                              <a:prstClr val="white"/>
                            </a:solidFill>
                            <a:latin typeface="Cambria Math"/>
                          </a:rPr>
                          <m:t>𝑒</m:t>
                        </m:r>
                      </m:e>
                      <m:sup>
                        <m:r>
                          <a:rPr lang="en-US" sz="2800" i="1">
                            <a:solidFill>
                              <a:prstClr val="white"/>
                            </a:solidFill>
                            <a:latin typeface="Cambria Math"/>
                          </a:rPr>
                          <m:t>−2</m:t>
                        </m:r>
                        <m:r>
                          <a:rPr lang="en-US" sz="2800" i="1">
                            <a:solidFill>
                              <a:prstClr val="white"/>
                            </a:solidFill>
                            <a:latin typeface="Cambria Math"/>
                          </a:rPr>
                          <m:t>𝑥</m:t>
                        </m:r>
                      </m:sup>
                    </m:sSup>
                    <m:sSub>
                      <m:sSubPr>
                        <m:ctrlPr>
                          <a:rPr lang="en-US" sz="2800" i="1">
                            <a:solidFill>
                              <a:prstClr val="white"/>
                            </a:solidFill>
                            <a:latin typeface="Cambria Math"/>
                          </a:rPr>
                        </m:ctrlPr>
                      </m:sSubPr>
                      <m:e>
                        <m:r>
                          <a:rPr lang="en-US" sz="2800" b="0" i="1" smtClean="0">
                            <a:solidFill>
                              <a:prstClr val="white"/>
                            </a:solidFill>
                            <a:latin typeface="Cambria Math"/>
                          </a:rPr>
                          <m:t>+</m:t>
                        </m:r>
                        <m:r>
                          <a:rPr lang="en-US" sz="2800" i="1">
                            <a:solidFill>
                              <a:prstClr val="white"/>
                            </a:solidFill>
                            <a:latin typeface="Cambria Math"/>
                          </a:rPr>
                          <m:t>𝐶</m:t>
                        </m:r>
                      </m:e>
                      <m:sub>
                        <m:r>
                          <a:rPr lang="en-US" sz="2800" b="0" i="1" smtClean="0">
                            <a:solidFill>
                              <a:prstClr val="white"/>
                            </a:solidFill>
                            <a:latin typeface="Cambria Math"/>
                          </a:rPr>
                          <m:t>3</m:t>
                        </m:r>
                      </m:sub>
                    </m:sSub>
                    <m:sSup>
                      <m:sSupPr>
                        <m:ctrlPr>
                          <a:rPr lang="en-US" sz="2800" i="1">
                            <a:solidFill>
                              <a:prstClr val="white"/>
                            </a:solidFill>
                            <a:latin typeface="Cambria Math"/>
                          </a:rPr>
                        </m:ctrlPr>
                      </m:sSupPr>
                      <m:e>
                        <m:r>
                          <a:rPr lang="en-US" sz="2800" i="1">
                            <a:solidFill>
                              <a:prstClr val="white"/>
                            </a:solidFill>
                            <a:latin typeface="Cambria Math"/>
                          </a:rPr>
                          <m:t>𝑒</m:t>
                        </m:r>
                      </m:e>
                      <m:sup>
                        <m:r>
                          <a:rPr lang="en-US" sz="2800" i="1">
                            <a:solidFill>
                              <a:prstClr val="white"/>
                            </a:solidFill>
                            <a:latin typeface="Cambria Math"/>
                          </a:rPr>
                          <m:t>−</m:t>
                        </m:r>
                        <m:r>
                          <a:rPr lang="en-US" sz="2800" b="0" i="1" smtClean="0">
                            <a:solidFill>
                              <a:prstClr val="white"/>
                            </a:solidFill>
                            <a:latin typeface="Cambria Math"/>
                          </a:rPr>
                          <m:t>3</m:t>
                        </m:r>
                        <m:r>
                          <a:rPr lang="en-US" sz="2800" i="1">
                            <a:solidFill>
                              <a:prstClr val="white"/>
                            </a:solidFill>
                            <a:latin typeface="Cambria Math"/>
                          </a:rPr>
                          <m:t>𝑥</m:t>
                        </m:r>
                      </m:sup>
                    </m:sSup>
                  </m:oMath>
                </a14:m>
                <a:endParaRPr lang="en-US" sz="2800" dirty="0" smtClean="0">
                  <a:solidFill>
                    <a:prstClr val="white"/>
                  </a:solidFill>
                </a:endParaRPr>
              </a:p>
              <a:p>
                <a:pPr marL="36576" indent="0">
                  <a:buClr>
                    <a:srgbClr val="6EA0B0"/>
                  </a:buClr>
                  <a:buNone/>
                </a:pPr>
                <a:r>
                  <a:rPr lang="en-US" sz="2800" dirty="0" smtClean="0">
                    <a:solidFill>
                      <a:prstClr val="white"/>
                    </a:solidFill>
                  </a:rPr>
                  <a:t>4) 4</a:t>
                </a:r>
                <a14:m>
                  <m:oMath xmlns:m="http://schemas.openxmlformats.org/officeDocument/2006/math">
                    <m:sSup>
                      <m:sSupPr>
                        <m:ctrlPr>
                          <a:rPr lang="en-US" sz="2800" b="0" i="1" smtClean="0">
                            <a:solidFill>
                              <a:prstClr val="white"/>
                            </a:solidFill>
                            <a:latin typeface="Cambria Math"/>
                          </a:rPr>
                        </m:ctrlPr>
                      </m:sSupPr>
                      <m:e>
                        <m:r>
                          <a:rPr lang="en-US" sz="2800" b="0" i="1" smtClean="0">
                            <a:solidFill>
                              <a:prstClr val="white"/>
                            </a:solidFill>
                            <a:latin typeface="Cambria Math"/>
                          </a:rPr>
                          <m:t>𝑦</m:t>
                        </m:r>
                      </m:e>
                      <m:sup>
                        <m:r>
                          <a:rPr lang="en-US" sz="2800" b="0" i="1" smtClean="0">
                            <a:solidFill>
                              <a:prstClr val="white"/>
                            </a:solidFill>
                            <a:latin typeface="Cambria Math"/>
                          </a:rPr>
                          <m:t>′′</m:t>
                        </m:r>
                      </m:sup>
                    </m:sSup>
                    <m:r>
                      <a:rPr lang="en-US" sz="2800" b="0" i="1" smtClean="0">
                        <a:solidFill>
                          <a:prstClr val="white"/>
                        </a:solidFill>
                        <a:latin typeface="Cambria Math"/>
                      </a:rPr>
                      <m:t>−8</m:t>
                    </m:r>
                    <m:sSup>
                      <m:sSupPr>
                        <m:ctrlPr>
                          <a:rPr lang="en-US" sz="2800" b="0" i="1" smtClean="0">
                            <a:solidFill>
                              <a:prstClr val="white"/>
                            </a:solidFill>
                            <a:latin typeface="Cambria Math"/>
                          </a:rPr>
                        </m:ctrlPr>
                      </m:sSupPr>
                      <m:e>
                        <m:r>
                          <a:rPr lang="en-US" sz="2800" b="0" i="1" smtClean="0">
                            <a:solidFill>
                              <a:prstClr val="white"/>
                            </a:solidFill>
                            <a:latin typeface="Cambria Math"/>
                          </a:rPr>
                          <m:t>𝑦</m:t>
                        </m:r>
                      </m:e>
                      <m:sup>
                        <m:r>
                          <a:rPr lang="en-US" sz="2800" b="0" i="1" smtClean="0">
                            <a:solidFill>
                              <a:prstClr val="white"/>
                            </a:solidFill>
                            <a:latin typeface="Cambria Math"/>
                          </a:rPr>
                          <m:t>′</m:t>
                        </m:r>
                      </m:sup>
                    </m:sSup>
                    <m:r>
                      <a:rPr lang="en-US" sz="2800" b="0" i="1" smtClean="0">
                        <a:solidFill>
                          <a:prstClr val="white"/>
                        </a:solidFill>
                        <a:latin typeface="Cambria Math"/>
                      </a:rPr>
                      <m:t>+7</m:t>
                    </m:r>
                    <m:r>
                      <a:rPr lang="en-US" sz="2800" b="0" i="1" smtClean="0">
                        <a:solidFill>
                          <a:prstClr val="white"/>
                        </a:solidFill>
                        <a:latin typeface="Cambria Math"/>
                      </a:rPr>
                      <m:t>𝑦</m:t>
                    </m:r>
                    <m:r>
                      <a:rPr lang="en-US" sz="2800" b="0" i="1" smtClean="0">
                        <a:solidFill>
                          <a:prstClr val="white"/>
                        </a:solidFill>
                        <a:latin typeface="Cambria Math"/>
                      </a:rPr>
                      <m:t>=0 </m:t>
                    </m:r>
                  </m:oMath>
                </a14:m>
                <a:endParaRPr lang="en-US" sz="2800" dirty="0" smtClean="0">
                  <a:solidFill>
                    <a:prstClr val="white"/>
                  </a:solidFill>
                </a:endParaRPr>
              </a:p>
              <a:p>
                <a:pPr marL="36576" indent="0">
                  <a:buClr>
                    <a:srgbClr val="6EA0B0"/>
                  </a:buClr>
                  <a:buNone/>
                </a:pPr>
                <a:r>
                  <a:rPr lang="en-US" sz="2800" dirty="0" smtClean="0">
                    <a:solidFill>
                      <a:prstClr val="white"/>
                    </a:solidFill>
                  </a:rPr>
                  <a:t>Ans:</a:t>
                </a:r>
                <a:r>
                  <a:rPr lang="en-US" sz="2800" dirty="0" smtClean="0"/>
                  <a:t>y </a:t>
                </a:r>
                <a:r>
                  <a:rPr lang="en-US" sz="2800" dirty="0"/>
                  <a:t>= </a:t>
                </a:r>
                <a14:m>
                  <m:oMath xmlns:m="http://schemas.openxmlformats.org/officeDocument/2006/math">
                    <m:sSup>
                      <m:sSupPr>
                        <m:ctrlPr>
                          <a:rPr lang="en-US" sz="2800" i="1">
                            <a:solidFill>
                              <a:prstClr val="white"/>
                            </a:solidFill>
                            <a:latin typeface="Cambria Math"/>
                          </a:rPr>
                        </m:ctrlPr>
                      </m:sSupPr>
                      <m:e>
                        <m:r>
                          <a:rPr lang="en-US" sz="2800" i="1">
                            <a:solidFill>
                              <a:prstClr val="white"/>
                            </a:solidFill>
                            <a:latin typeface="Cambria Math"/>
                          </a:rPr>
                          <m:t>𝑒</m:t>
                        </m:r>
                      </m:e>
                      <m:sup>
                        <m:r>
                          <a:rPr lang="en-US" sz="2800" i="1">
                            <a:solidFill>
                              <a:prstClr val="white"/>
                            </a:solidFill>
                            <a:latin typeface="Cambria Math"/>
                            <a:ea typeface="Cambria Math"/>
                          </a:rPr>
                          <m:t>𝑥</m:t>
                        </m:r>
                      </m:sup>
                    </m:sSup>
                    <m:d>
                      <m:dPr>
                        <m:ctrlPr>
                          <a:rPr lang="en-US" sz="2800" i="1">
                            <a:solidFill>
                              <a:prstClr val="white"/>
                            </a:solidFill>
                            <a:latin typeface="Cambria Math"/>
                            <a:ea typeface="Cambria Math"/>
                          </a:rPr>
                        </m:ctrlPr>
                      </m:dPr>
                      <m:e>
                        <m:sSub>
                          <m:sSubPr>
                            <m:ctrlPr>
                              <a:rPr lang="en-US" sz="2800" i="1">
                                <a:solidFill>
                                  <a:prstClr val="white"/>
                                </a:solidFill>
                                <a:latin typeface="Cambria Math"/>
                              </a:rPr>
                            </m:ctrlPr>
                          </m:sSubPr>
                          <m:e>
                            <m:r>
                              <a:rPr lang="en-US" sz="2800" i="1">
                                <a:solidFill>
                                  <a:prstClr val="white"/>
                                </a:solidFill>
                                <a:latin typeface="Cambria Math"/>
                              </a:rPr>
                              <m:t>𝑐</m:t>
                            </m:r>
                          </m:e>
                          <m:sub>
                            <m:r>
                              <a:rPr lang="en-US" sz="2800" i="1">
                                <a:solidFill>
                                  <a:prstClr val="white"/>
                                </a:solidFill>
                                <a:latin typeface="Cambria Math"/>
                              </a:rPr>
                              <m:t>1</m:t>
                            </m:r>
                          </m:sub>
                        </m:sSub>
                        <m:func>
                          <m:funcPr>
                            <m:ctrlPr>
                              <a:rPr lang="en-US" sz="2800" i="1">
                                <a:solidFill>
                                  <a:prstClr val="white"/>
                                </a:solidFill>
                                <a:latin typeface="Cambria Math"/>
                              </a:rPr>
                            </m:ctrlPr>
                          </m:funcPr>
                          <m:fName>
                            <m:r>
                              <m:rPr>
                                <m:sty m:val="p"/>
                              </m:rPr>
                              <a:rPr lang="en-US" sz="2800">
                                <a:solidFill>
                                  <a:prstClr val="white"/>
                                </a:solidFill>
                                <a:latin typeface="Cambria Math"/>
                              </a:rPr>
                              <m:t>cos</m:t>
                            </m:r>
                          </m:fName>
                          <m:e>
                            <m:f>
                              <m:fPr>
                                <m:ctrlPr>
                                  <a:rPr lang="en-US" sz="2800" b="0" i="1" smtClean="0">
                                    <a:solidFill>
                                      <a:prstClr val="white"/>
                                    </a:solidFill>
                                    <a:latin typeface="Cambria Math"/>
                                  </a:rPr>
                                </m:ctrlPr>
                              </m:fPr>
                              <m:num>
                                <m:rad>
                                  <m:radPr>
                                    <m:degHide m:val="on"/>
                                    <m:ctrlPr>
                                      <a:rPr lang="en-US" sz="2800" i="1" smtClean="0">
                                        <a:solidFill>
                                          <a:prstClr val="white"/>
                                        </a:solidFill>
                                        <a:latin typeface="Cambria Math"/>
                                      </a:rPr>
                                    </m:ctrlPr>
                                  </m:radPr>
                                  <m:deg/>
                                  <m:e>
                                    <m:r>
                                      <a:rPr lang="en-US" sz="2800" b="0" i="1" smtClean="0">
                                        <a:solidFill>
                                          <a:prstClr val="white"/>
                                        </a:solidFill>
                                        <a:latin typeface="Cambria Math"/>
                                      </a:rPr>
                                      <m:t>3</m:t>
                                    </m:r>
                                  </m:e>
                                </m:rad>
                              </m:num>
                              <m:den>
                                <m:r>
                                  <a:rPr lang="en-US" sz="2800" b="0" i="1" smtClean="0">
                                    <a:solidFill>
                                      <a:prstClr val="white"/>
                                    </a:solidFill>
                                    <a:latin typeface="Cambria Math"/>
                                  </a:rPr>
                                  <m:t>2</m:t>
                                </m:r>
                              </m:den>
                            </m:f>
                            <m:r>
                              <a:rPr lang="en-US" sz="2800" i="1">
                                <a:solidFill>
                                  <a:prstClr val="white"/>
                                </a:solidFill>
                                <a:latin typeface="Cambria Math"/>
                                <a:ea typeface="Cambria Math"/>
                              </a:rPr>
                              <m:t>𝑥</m:t>
                            </m:r>
                          </m:e>
                        </m:func>
                        <m:r>
                          <a:rPr lang="en-US" sz="2800" i="1">
                            <a:solidFill>
                              <a:prstClr val="white"/>
                            </a:solidFill>
                            <a:latin typeface="Cambria Math"/>
                          </a:rPr>
                          <m:t>+</m:t>
                        </m:r>
                        <m:sSub>
                          <m:sSubPr>
                            <m:ctrlPr>
                              <a:rPr lang="en-US" sz="2800" i="1">
                                <a:solidFill>
                                  <a:prstClr val="white"/>
                                </a:solidFill>
                                <a:latin typeface="Cambria Math"/>
                              </a:rPr>
                            </m:ctrlPr>
                          </m:sSubPr>
                          <m:e>
                            <m:r>
                              <a:rPr lang="en-US" sz="2800" i="1">
                                <a:solidFill>
                                  <a:prstClr val="white"/>
                                </a:solidFill>
                                <a:latin typeface="Cambria Math"/>
                              </a:rPr>
                              <m:t>𝑐</m:t>
                            </m:r>
                          </m:e>
                          <m:sub>
                            <m:r>
                              <a:rPr lang="en-US" sz="2800" i="1">
                                <a:solidFill>
                                  <a:prstClr val="white"/>
                                </a:solidFill>
                                <a:latin typeface="Cambria Math"/>
                              </a:rPr>
                              <m:t>2</m:t>
                            </m:r>
                          </m:sub>
                        </m:sSub>
                        <m:func>
                          <m:funcPr>
                            <m:ctrlPr>
                              <a:rPr lang="en-US" sz="2800" i="1">
                                <a:solidFill>
                                  <a:prstClr val="white"/>
                                </a:solidFill>
                                <a:latin typeface="Cambria Math"/>
                              </a:rPr>
                            </m:ctrlPr>
                          </m:funcPr>
                          <m:fName>
                            <m:r>
                              <m:rPr>
                                <m:sty m:val="p"/>
                              </m:rPr>
                              <a:rPr lang="en-US" sz="2800">
                                <a:solidFill>
                                  <a:prstClr val="white"/>
                                </a:solidFill>
                                <a:latin typeface="Cambria Math"/>
                              </a:rPr>
                              <m:t>sin</m:t>
                            </m:r>
                          </m:fName>
                          <m:e>
                            <m:f>
                              <m:fPr>
                                <m:ctrlPr>
                                  <a:rPr lang="en-US" sz="2800" i="1">
                                    <a:solidFill>
                                      <a:prstClr val="white"/>
                                    </a:solidFill>
                                    <a:latin typeface="Cambria Math"/>
                                  </a:rPr>
                                </m:ctrlPr>
                              </m:fPr>
                              <m:num>
                                <m:rad>
                                  <m:radPr>
                                    <m:degHide m:val="on"/>
                                    <m:ctrlPr>
                                      <a:rPr lang="en-US" sz="2800" i="1">
                                        <a:solidFill>
                                          <a:prstClr val="white"/>
                                        </a:solidFill>
                                        <a:latin typeface="Cambria Math"/>
                                      </a:rPr>
                                    </m:ctrlPr>
                                  </m:radPr>
                                  <m:deg/>
                                  <m:e>
                                    <m:r>
                                      <a:rPr lang="en-US" sz="2800" i="1">
                                        <a:solidFill>
                                          <a:prstClr val="white"/>
                                        </a:solidFill>
                                        <a:latin typeface="Cambria Math"/>
                                      </a:rPr>
                                      <m:t>3</m:t>
                                    </m:r>
                                  </m:e>
                                </m:rad>
                              </m:num>
                              <m:den>
                                <m:r>
                                  <a:rPr lang="en-US" sz="2800" i="1">
                                    <a:solidFill>
                                      <a:prstClr val="white"/>
                                    </a:solidFill>
                                    <a:latin typeface="Cambria Math"/>
                                  </a:rPr>
                                  <m:t>2</m:t>
                                </m:r>
                              </m:den>
                            </m:f>
                            <m:r>
                              <a:rPr lang="en-US" sz="2800" i="1">
                                <a:solidFill>
                                  <a:prstClr val="white"/>
                                </a:solidFill>
                                <a:latin typeface="Cambria Math"/>
                                <a:ea typeface="Cambria Math"/>
                              </a:rPr>
                              <m:t>𝑥</m:t>
                            </m:r>
                          </m:e>
                        </m:func>
                      </m:e>
                    </m:d>
                  </m:oMath>
                </a14:m>
                <a:endParaRPr lang="en-US" sz="2800" dirty="0">
                  <a:solidFill>
                    <a:prstClr val="white"/>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066800"/>
                <a:ext cx="8868428" cy="5211763"/>
              </a:xfrm>
              <a:blipFill rotWithShape="1">
                <a:blip r:embed="rId2"/>
                <a:stretch>
                  <a:fillRect l="-962" t="-2456" b="-585"/>
                </a:stretch>
              </a:blipFill>
            </p:spPr>
            <p:txBody>
              <a:bodyPr/>
              <a:lstStyle/>
              <a:p>
                <a:r>
                  <a:rPr lang="en-US">
                    <a:noFill/>
                  </a:rPr>
                  <a:t> </a:t>
                </a:r>
              </a:p>
            </p:txBody>
          </p:sp>
        </mc:Fallback>
      </mc:AlternateContent>
    </p:spTree>
    <p:extLst>
      <p:ext uri="{BB962C8B-B14F-4D97-AF65-F5344CB8AC3E}">
        <p14:creationId xmlns:p14="http://schemas.microsoft.com/office/powerpoint/2010/main" xmlns="" val="10911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231957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iff-eq.png"/>
          <p:cNvPicPr>
            <a:picLocks noGrp="1" noChangeAspect="1"/>
          </p:cNvPicPr>
          <p:nvPr>
            <p:ph type="pic" idx="4294967295"/>
          </p:nvPr>
        </p:nvPicPr>
        <p:blipFill>
          <a:blip r:embed="rId2" cstate="print"/>
          <a:srcRect t="1644" b="1644"/>
          <a:stretch>
            <a:fillRect/>
          </a:stretch>
        </p:blipFill>
        <p:spPr>
          <a:xfrm>
            <a:off x="0" y="990600"/>
            <a:ext cx="4114800" cy="4114800"/>
          </a:xfrm>
        </p:spPr>
      </p:pic>
      <p:sp>
        <p:nvSpPr>
          <p:cNvPr id="4" name="Text Placeholder 3"/>
          <p:cNvSpPr>
            <a:spLocks noGrp="1"/>
          </p:cNvSpPr>
          <p:nvPr>
            <p:ph type="body" sz="half" idx="4294967295"/>
          </p:nvPr>
        </p:nvSpPr>
        <p:spPr>
          <a:xfrm>
            <a:off x="304800" y="152400"/>
            <a:ext cx="8534400" cy="6031282"/>
          </a:xfrm>
        </p:spPr>
        <p:txBody>
          <a:bodyPr>
            <a:normAutofit/>
          </a:bodyPr>
          <a:lstStyle/>
          <a:p>
            <a:pPr marL="36576" indent="0">
              <a:buNone/>
            </a:pPr>
            <a:r>
              <a:rPr lang="en-US" dirty="0"/>
              <a:t> </a:t>
            </a:r>
            <a:r>
              <a:rPr lang="en-US" dirty="0" smtClean="0"/>
              <a:t>                        </a:t>
            </a:r>
          </a:p>
          <a:p>
            <a:pPr marL="36576" indent="0">
              <a:buNone/>
            </a:pPr>
            <a:endParaRPr lang="en-US" dirty="0"/>
          </a:p>
          <a:p>
            <a:pPr marL="36576" indent="0">
              <a:buNone/>
            </a:pPr>
            <a:r>
              <a:rPr lang="en-US" dirty="0" smtClean="0"/>
              <a:t>                         </a:t>
            </a:r>
            <a:r>
              <a:rPr lang="en-US" sz="4000" dirty="0" smtClean="0">
                <a:solidFill>
                  <a:schemeClr val="tx1">
                    <a:lumMod val="95000"/>
                  </a:schemeClr>
                </a:solidFill>
              </a:rPr>
              <a:t>Unit No-I</a:t>
            </a:r>
          </a:p>
          <a:p>
            <a:pPr marL="36576" indent="0">
              <a:buNone/>
            </a:pPr>
            <a:endParaRPr lang="en-US" sz="4000" dirty="0">
              <a:solidFill>
                <a:schemeClr val="tx1">
                  <a:lumMod val="95000"/>
                </a:schemeClr>
              </a:solidFill>
            </a:endParaRPr>
          </a:p>
          <a:p>
            <a:pPr marL="36576" indent="0">
              <a:buNone/>
            </a:pPr>
            <a:r>
              <a:rPr lang="en-US" sz="2800" dirty="0" smtClean="0"/>
              <a:t>Linear Differentia Equations(LDE) and Applications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heel(1)">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heel(1)">
                                      <p:cBhvr>
                                        <p:cTn id="1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400" dirty="0" smtClean="0">
                <a:solidFill>
                  <a:srgbClr val="FFFF00"/>
                </a:solidFill>
              </a:rPr>
              <a:t/>
            </a:r>
            <a:br>
              <a:rPr lang="en-US" sz="2400" dirty="0" smtClean="0">
                <a:solidFill>
                  <a:srgbClr val="FFFF00"/>
                </a:solidFill>
              </a:rPr>
            </a:br>
            <a:r>
              <a:rPr lang="en-US" sz="4000" dirty="0" smtClean="0">
                <a:solidFill>
                  <a:srgbClr val="FFFF00"/>
                </a:solidFill>
              </a:rPr>
              <a:t>Introduction</a:t>
            </a:r>
            <a:endParaRPr lang="en-US" sz="2400" dirty="0">
              <a:solidFill>
                <a:srgbClr val="FFFF00"/>
              </a:solidFill>
            </a:endParaRPr>
          </a:p>
        </p:txBody>
      </p:sp>
      <p:sp>
        <p:nvSpPr>
          <p:cNvPr id="2" name="Content Placeholder 1"/>
          <p:cNvSpPr>
            <a:spLocks noGrp="1"/>
          </p:cNvSpPr>
          <p:nvPr>
            <p:ph idx="1"/>
          </p:nvPr>
        </p:nvSpPr>
        <p:spPr/>
        <p:txBody>
          <a:bodyPr/>
          <a:lstStyle/>
          <a:p>
            <a:r>
              <a:rPr lang="en-US" dirty="0"/>
              <a:t>Differential </a:t>
            </a:r>
            <a:r>
              <a:rPr lang="en-US" dirty="0" smtClean="0"/>
              <a:t>equations </a:t>
            </a:r>
            <a:r>
              <a:rPr lang="en-US" dirty="0"/>
              <a:t>are widely use in field of engineering and applied science. Use of differential equations is most prominent in subjects likes Circuit Analysis, theory of structures, vibrations, heat transfer, fluid mechanics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6600" y="1828800"/>
            <a:ext cx="184731" cy="369332"/>
          </a:xfrm>
          <a:prstGeom prst="rect">
            <a:avLst/>
          </a:prstGeom>
          <a:noFill/>
        </p:spPr>
        <p:txBody>
          <a:bodyPr wrap="none" rtlCol="0">
            <a:spAutoFit/>
          </a:bodyPr>
          <a:lstStyle/>
          <a:p>
            <a:endParaRPr lang="en-US" dirty="0"/>
          </a:p>
        </p:txBody>
      </p:sp>
      <p:sp>
        <p:nvSpPr>
          <p:cNvPr id="8" name="Title 7"/>
          <p:cNvSpPr>
            <a:spLocks noGrp="1"/>
          </p:cNvSpPr>
          <p:nvPr>
            <p:ph type="title"/>
          </p:nvPr>
        </p:nvSpPr>
        <p:spPr>
          <a:xfrm>
            <a:off x="457200" y="274638"/>
            <a:ext cx="7467600" cy="487362"/>
          </a:xfrm>
        </p:spPr>
        <p:txBody>
          <a:bodyPr>
            <a:normAutofit fontScale="90000"/>
          </a:bodyPr>
          <a:lstStyle/>
          <a:p>
            <a:r>
              <a:rPr lang="en-US" sz="3600" dirty="0" smtClean="0">
                <a:solidFill>
                  <a:srgbClr val="00B0F0"/>
                </a:solidFill>
              </a:rPr>
              <a:t>Differential Equations</a:t>
            </a:r>
            <a:endParaRPr lang="en-US" sz="3600" dirty="0">
              <a:solidFill>
                <a:srgbClr val="00B0F0"/>
              </a:solidFill>
            </a:endParaRPr>
          </a:p>
        </p:txBody>
      </p:sp>
      <mc:AlternateContent xmlns:mc="http://schemas.openxmlformats.org/markup-compatibility/2006">
        <mc:Choice xmlns:a14="http://schemas.microsoft.com/office/drawing/2010/main" xmlns="" Requires="a14">
          <p:sp>
            <p:nvSpPr>
              <p:cNvPr id="9" name="Content Placeholder 8"/>
              <p:cNvSpPr>
                <a:spLocks noGrp="1"/>
              </p:cNvSpPr>
              <p:nvPr>
                <p:ph idx="1"/>
              </p:nvPr>
            </p:nvSpPr>
            <p:spPr>
              <a:xfrm>
                <a:off x="457200" y="789140"/>
                <a:ext cx="7467600" cy="5260823"/>
              </a:xfrm>
            </p:spPr>
            <p:txBody>
              <a:bodyPr>
                <a:normAutofit fontScale="70000" lnSpcReduction="20000"/>
              </a:bodyPr>
              <a:lstStyle/>
              <a:p>
                <a:r>
                  <a:rPr lang="en-US" dirty="0" smtClean="0">
                    <a:solidFill>
                      <a:srgbClr val="FFFF00"/>
                    </a:solidFill>
                  </a:rPr>
                  <a:t>Differential Equations</a:t>
                </a:r>
                <a:r>
                  <a:rPr lang="en-US" dirty="0" smtClean="0"/>
                  <a:t>:</a:t>
                </a:r>
              </a:p>
              <a:p>
                <a:pPr marL="137160" indent="0">
                  <a:buNone/>
                </a:pPr>
                <a:r>
                  <a:rPr lang="en-US" dirty="0" smtClean="0"/>
                  <a:t/>
                </a:r>
                <a:r>
                  <a:rPr lang="en-US" sz="2900" dirty="0" smtClean="0"/>
                  <a:t>An equation which involves derivatives or differentials or differential coefficients, is called a differential equation.</a:t>
                </a:r>
              </a:p>
              <a:p>
                <a:pPr marL="137160" indent="0">
                  <a:buNone/>
                </a:pPr>
                <a:r>
                  <a:rPr lang="en-US" sz="2900" dirty="0" smtClean="0"/>
                  <a:t/>
                </a:r>
                <a:r>
                  <a:rPr lang="en-US" dirty="0" smtClean="0"/>
                  <a:t>E.g. 1) </a:t>
                </a:r>
                <a14:m>
                  <m:oMath xmlns:m="http://schemas.openxmlformats.org/officeDocument/2006/math">
                    <m:f>
                      <m:fPr>
                        <m:ctrlPr>
                          <a:rPr lang="en-US" i="1" smtClean="0">
                            <a:latin typeface="Cambria Math"/>
                          </a:rPr>
                        </m:ctrlPr>
                      </m:fPr>
                      <m:num>
                        <m:r>
                          <a:rPr lang="en-US" i="1" smtClean="0">
                            <a:latin typeface="Cambria Math"/>
                          </a:rPr>
                          <m:t>𝑑𝑦</m:t>
                        </m:r>
                      </m:num>
                      <m:den>
                        <m:r>
                          <a:rPr lang="en-US" i="1" smtClean="0">
                            <a:latin typeface="Cambria Math"/>
                          </a:rPr>
                          <m:t>𝑑𝑥</m:t>
                        </m:r>
                      </m:den>
                    </m:f>
                    <m:r>
                      <a:rPr lang="en-US" b="0" i="1" smtClean="0">
                        <a:latin typeface="Cambria Math"/>
                      </a:rPr>
                      <m:t>=</m:t>
                    </m:r>
                    <m:func>
                      <m:funcPr>
                        <m:ctrlPr>
                          <a:rPr lang="en-US" b="0" i="1" smtClean="0">
                            <a:latin typeface="Cambria Math"/>
                          </a:rPr>
                        </m:ctrlPr>
                      </m:funcPr>
                      <m:fName>
                        <m:r>
                          <m:rPr>
                            <m:sty m:val="p"/>
                          </m:rPr>
                          <a:rPr lang="en-US" b="0" i="0" smtClean="0">
                            <a:latin typeface="Cambria Math"/>
                          </a:rPr>
                          <m:t>cos</m:t>
                        </m:r>
                      </m:fName>
                      <m:e>
                        <m:r>
                          <a:rPr lang="en-US" b="0" i="1" smtClean="0">
                            <a:latin typeface="Cambria Math"/>
                          </a:rPr>
                          <m:t>𝑥</m:t>
                        </m:r>
                      </m:e>
                    </m:func>
                  </m:oMath>
                </a14:m>
                <a:endParaRPr lang="en-US" dirty="0" smtClean="0"/>
              </a:p>
              <a:p>
                <a:pPr marL="137160" indent="0">
                  <a:buNone/>
                </a:pPr>
                <a:r>
                  <a:rPr lang="en-US" dirty="0"/>
                  <a:t/>
                </a:r>
                <a:r>
                  <a:rPr lang="en-US" dirty="0" smtClean="0"/>
                  <a:t>           2)</a:t>
                </a:r>
                <a14:m>
                  <m:oMath xmlns:m="http://schemas.openxmlformats.org/officeDocument/2006/math">
                    <m:f>
                      <m:fPr>
                        <m:ctrlPr>
                          <a:rPr lang="en-US" i="1" smtClean="0">
                            <a:latin typeface="Cambria Math"/>
                          </a:rPr>
                        </m:ctrlPr>
                      </m:fPr>
                      <m:num>
                        <m:sSup>
                          <m:sSupPr>
                            <m:ctrlPr>
                              <a:rPr lang="en-US" i="1" smtClean="0">
                                <a:latin typeface="Cambria Math"/>
                              </a:rPr>
                            </m:ctrlPr>
                          </m:sSupPr>
                          <m:e>
                            <m:r>
                              <a:rPr lang="en-US" b="0" i="1" smtClean="0">
                                <a:latin typeface="Cambria Math"/>
                              </a:rPr>
                              <m:t>𝑑</m:t>
                            </m:r>
                          </m:e>
                          <m:sup>
                            <m:r>
                              <a:rPr lang="en-US" b="0" i="1" smtClean="0">
                                <a:latin typeface="Cambria Math"/>
                              </a:rPr>
                              <m:t>2</m:t>
                            </m:r>
                          </m:sup>
                        </m:sSup>
                        <m:r>
                          <a:rPr lang="en-US" i="1" smtClean="0">
                            <a:latin typeface="Cambria Math"/>
                          </a:rPr>
                          <m:t>𝑦</m:t>
                        </m:r>
                      </m:num>
                      <m:den>
                        <m:r>
                          <a:rPr lang="en-US" i="1" smtClean="0">
                            <a:latin typeface="Cambria Math"/>
                          </a:rPr>
                          <m:t>𝑑</m:t>
                        </m:r>
                        <m:sSup>
                          <m:sSupPr>
                            <m:ctrlPr>
                              <a:rPr lang="en-US" i="1" smtClean="0">
                                <a:latin typeface="Cambria Math"/>
                              </a:rPr>
                            </m:ctrlPr>
                          </m:sSupPr>
                          <m:e>
                            <m:r>
                              <a:rPr lang="en-US" b="0" i="1" smtClean="0">
                                <a:latin typeface="Cambria Math"/>
                              </a:rPr>
                              <m:t>𝑥</m:t>
                            </m:r>
                          </m:e>
                          <m:sup>
                            <m:r>
                              <a:rPr lang="en-US" b="0" i="1" smtClean="0">
                                <a:latin typeface="Cambria Math"/>
                              </a:rPr>
                              <m:t>2</m:t>
                            </m:r>
                          </m:sup>
                        </m:sSup>
                      </m:den>
                    </m:f>
                    <m:r>
                      <a:rPr lang="en-US" b="0" i="0" smtClean="0">
                        <a:latin typeface="Cambria Math"/>
                      </a:rPr>
                      <m:t>+5</m:t>
                    </m:r>
                    <m:f>
                      <m:fPr>
                        <m:ctrlPr>
                          <a:rPr lang="en-US" b="0" i="1" smtClean="0">
                            <a:latin typeface="Cambria Math"/>
                          </a:rPr>
                        </m:ctrlPr>
                      </m:fPr>
                      <m:num>
                        <m:r>
                          <a:rPr lang="en-US" b="0" i="1" smtClean="0">
                            <a:latin typeface="Cambria Math"/>
                          </a:rPr>
                          <m:t>𝑑𝑦</m:t>
                        </m:r>
                      </m:num>
                      <m:den>
                        <m:r>
                          <a:rPr lang="en-US" b="0" i="1" smtClean="0">
                            <a:latin typeface="Cambria Math"/>
                          </a:rPr>
                          <m:t>𝑑𝑥</m:t>
                        </m:r>
                      </m:den>
                    </m:f>
                    <m:r>
                      <a:rPr lang="en-US" b="0" i="1" smtClean="0">
                        <a:latin typeface="Cambria Math"/>
                      </a:rPr>
                      <m:t>=</m:t>
                    </m:r>
                    <m:sSup>
                      <m:sSupPr>
                        <m:ctrlPr>
                          <a:rPr lang="en-US" b="0" i="1" smtClean="0">
                            <a:latin typeface="Cambria Math"/>
                          </a:rPr>
                        </m:ctrlPr>
                      </m:sSupPr>
                      <m:e>
                        <m:r>
                          <a:rPr lang="en-US" b="0" i="1" smtClean="0">
                            <a:latin typeface="Cambria Math"/>
                          </a:rPr>
                          <m:t>𝑒</m:t>
                        </m:r>
                      </m:e>
                      <m:sup>
                        <m:r>
                          <a:rPr lang="en-US" b="0" i="1" smtClean="0">
                            <a:latin typeface="Cambria Math"/>
                          </a:rPr>
                          <m:t>𝑥</m:t>
                        </m:r>
                      </m:sup>
                    </m:sSup>
                  </m:oMath>
                </a14:m>
                <a:endParaRPr lang="en-US" dirty="0" smtClean="0"/>
              </a:p>
              <a:p>
                <a:pPr marL="137160" indent="0">
                  <a:buNone/>
                </a:pPr>
                <a:r>
                  <a:rPr lang="en-US" dirty="0" smtClean="0">
                    <a:solidFill>
                      <a:srgbClr val="FFFF00"/>
                    </a:solidFill>
                  </a:rPr>
                  <a:t>Types of differential equation</a:t>
                </a:r>
                <a:r>
                  <a:rPr lang="en-US" dirty="0" smtClean="0"/>
                  <a:t>:</a:t>
                </a:r>
              </a:p>
              <a:p>
                <a:pPr>
                  <a:buFont typeface="Wingdings" panose="05000000000000000000" pitchFamily="2" charset="2"/>
                  <a:buChar char="v"/>
                </a:pPr>
                <a:r>
                  <a:rPr lang="en-US" dirty="0" smtClean="0">
                    <a:solidFill>
                      <a:schemeClr val="accent2">
                        <a:lumMod val="60000"/>
                        <a:lumOff val="40000"/>
                      </a:schemeClr>
                    </a:solidFill>
                  </a:rPr>
                  <a:t>Ordinary differential equation</a:t>
                </a:r>
                <a:r>
                  <a:rPr lang="en-US" dirty="0" smtClean="0">
                    <a:solidFill>
                      <a:schemeClr val="accent5">
                        <a:lumMod val="75000"/>
                      </a:schemeClr>
                    </a:solidFill>
                  </a:rPr>
                  <a:t>:</a:t>
                </a:r>
              </a:p>
              <a:p>
                <a:pPr marL="137160" indent="0">
                  <a:buNone/>
                </a:pPr>
                <a:r>
                  <a:rPr lang="en-US" sz="2900" dirty="0" smtClean="0"/>
                  <a:t> A </a:t>
                </a:r>
                <a:r>
                  <a:rPr lang="en-US" sz="2900" dirty="0"/>
                  <a:t>differential </a:t>
                </a:r>
                <a:r>
                  <a:rPr lang="en-US" sz="2900" dirty="0" smtClean="0"/>
                  <a:t>equation is said to be an ordinary differential equation if all differential coefficients involve only one independent variable.  </a:t>
                </a:r>
                <a:r>
                  <a:rPr lang="en-US" dirty="0" smtClean="0"/>
                  <a:t/>
                </a:r>
                <a14:m>
                  <m:oMath xmlns:m="http://schemas.openxmlformats.org/officeDocument/2006/math">
                    <m:f>
                      <m:fPr>
                        <m:ctrlPr>
                          <a:rPr lang="en-US" i="1" smtClean="0">
                            <a:latin typeface="Cambria Math"/>
                          </a:rPr>
                        </m:ctrlPr>
                      </m:fPr>
                      <m:num>
                        <m:r>
                          <a:rPr lang="en-US" i="1" smtClean="0">
                            <a:latin typeface="Cambria Math"/>
                          </a:rPr>
                          <m:t>𝑑</m:t>
                        </m:r>
                        <m:r>
                          <a:rPr lang="en-US" b="0" i="1" smtClean="0">
                            <a:latin typeface="Cambria Math"/>
                          </a:rPr>
                          <m:t>𝑢</m:t>
                        </m:r>
                      </m:num>
                      <m:den>
                        <m:r>
                          <a:rPr lang="en-US" i="1" smtClean="0">
                            <a:latin typeface="Cambria Math"/>
                          </a:rPr>
                          <m:t>𝑑𝑥</m:t>
                        </m:r>
                      </m:den>
                    </m:f>
                    <m:r>
                      <a:rPr lang="en-US" b="0" i="1" smtClean="0">
                        <a:latin typeface="Cambria Math"/>
                      </a:rPr>
                      <m:t>+</m:t>
                    </m:r>
                    <m:f>
                      <m:fPr>
                        <m:ctrlPr>
                          <a:rPr lang="en-US" b="0" i="1" smtClean="0">
                            <a:latin typeface="Cambria Math"/>
                          </a:rPr>
                        </m:ctrlPr>
                      </m:fPr>
                      <m:num>
                        <m:r>
                          <a:rPr lang="en-US" b="0" i="1" smtClean="0">
                            <a:latin typeface="Cambria Math"/>
                          </a:rPr>
                          <m:t>𝑑𝑣</m:t>
                        </m:r>
                      </m:num>
                      <m:den>
                        <m:r>
                          <a:rPr lang="en-US" b="0" i="1" smtClean="0">
                            <a:latin typeface="Cambria Math"/>
                          </a:rPr>
                          <m:t>𝑑𝑥</m:t>
                        </m:r>
                      </m:den>
                    </m:f>
                    <m:r>
                      <a:rPr lang="en-US" b="0" i="1" smtClean="0">
                        <a:latin typeface="Cambria Math"/>
                      </a:rPr>
                      <m:t>=10</m:t>
                    </m:r>
                    <m:r>
                      <a:rPr lang="en-US" b="0" i="1" smtClean="0">
                        <a:latin typeface="Cambria Math"/>
                      </a:rPr>
                      <m:t>𝑥</m:t>
                    </m:r>
                    <m:r>
                      <a:rPr lang="en-US" b="0" i="0" smtClean="0">
                        <a:latin typeface="Cambria Math"/>
                      </a:rPr>
                      <m:t>  ,  </m:t>
                    </m:r>
                    <m:f>
                      <m:fPr>
                        <m:ctrlPr>
                          <a:rPr lang="en-US" i="1">
                            <a:latin typeface="Cambria Math"/>
                          </a:rPr>
                        </m:ctrlPr>
                      </m:fPr>
                      <m:num>
                        <m:sSup>
                          <m:sSupPr>
                            <m:ctrlPr>
                              <a:rPr lang="en-US" i="1">
                                <a:latin typeface="Cambria Math"/>
                              </a:rPr>
                            </m:ctrlPr>
                          </m:sSupPr>
                          <m:e>
                            <m:r>
                              <a:rPr lang="en-US" i="1">
                                <a:latin typeface="Cambria Math"/>
                              </a:rPr>
                              <m:t>𝑑</m:t>
                            </m:r>
                          </m:e>
                          <m:sup>
                            <m:r>
                              <a:rPr lang="en-US" i="1">
                                <a:latin typeface="Cambria Math"/>
                              </a:rPr>
                              <m:t>2</m:t>
                            </m:r>
                          </m:sup>
                        </m:sSup>
                        <m:r>
                          <a:rPr lang="en-US" i="1">
                            <a:latin typeface="Cambria Math"/>
                          </a:rPr>
                          <m:t>𝑦</m:t>
                        </m:r>
                      </m:num>
                      <m:den>
                        <m:r>
                          <a:rPr lang="en-US" i="1">
                            <a:latin typeface="Cambria Math"/>
                          </a:rPr>
                          <m:t>𝑑</m:t>
                        </m:r>
                        <m:sSup>
                          <m:sSupPr>
                            <m:ctrlPr>
                              <a:rPr lang="en-US" i="1">
                                <a:latin typeface="Cambria Math"/>
                              </a:rPr>
                            </m:ctrlPr>
                          </m:sSupPr>
                          <m:e>
                            <m:r>
                              <a:rPr lang="en-US" i="1">
                                <a:latin typeface="Cambria Math"/>
                              </a:rPr>
                              <m:t>𝑥</m:t>
                            </m:r>
                          </m:e>
                          <m:sup>
                            <m:r>
                              <a:rPr lang="en-US" i="1">
                                <a:latin typeface="Cambria Math"/>
                              </a:rPr>
                              <m:t>2</m:t>
                            </m:r>
                          </m:sup>
                        </m:sSup>
                      </m:den>
                    </m:f>
                    <m:r>
                      <a:rPr lang="en-US">
                        <a:latin typeface="Cambria Math"/>
                      </a:rPr>
                      <m:t>+5</m:t>
                    </m:r>
                    <m:f>
                      <m:fPr>
                        <m:ctrlPr>
                          <a:rPr lang="en-US" i="1">
                            <a:latin typeface="Cambria Math"/>
                          </a:rPr>
                        </m:ctrlPr>
                      </m:fPr>
                      <m:num>
                        <m:r>
                          <a:rPr lang="en-US" i="1">
                            <a:latin typeface="Cambria Math"/>
                          </a:rPr>
                          <m:t>𝑑𝑦</m:t>
                        </m:r>
                      </m:num>
                      <m:den>
                        <m:r>
                          <a:rPr lang="en-US" i="1">
                            <a:latin typeface="Cambria Math"/>
                          </a:rPr>
                          <m:t>𝑑𝑥</m:t>
                        </m:r>
                      </m:den>
                    </m:f>
                    <m:r>
                      <a:rPr lang="en-US" i="1">
                        <a:latin typeface="Cambria Math"/>
                      </a:rPr>
                      <m:t>=</m:t>
                    </m:r>
                    <m:sSup>
                      <m:sSupPr>
                        <m:ctrlPr>
                          <a:rPr lang="en-US" i="1">
                            <a:latin typeface="Cambria Math"/>
                          </a:rPr>
                        </m:ctrlPr>
                      </m:sSupPr>
                      <m:e>
                        <m:r>
                          <a:rPr lang="en-US" i="1">
                            <a:latin typeface="Cambria Math"/>
                          </a:rPr>
                          <m:t>𝑒</m:t>
                        </m:r>
                      </m:e>
                      <m:sup>
                        <m:r>
                          <a:rPr lang="en-US" i="1">
                            <a:latin typeface="Cambria Math"/>
                          </a:rPr>
                          <m:t>𝑥</m:t>
                        </m:r>
                      </m:sup>
                    </m:sSup>
                  </m:oMath>
                </a14:m>
                <a:endParaRPr lang="en-US" dirty="0" smtClean="0"/>
              </a:p>
              <a:p>
                <a:pPr>
                  <a:buFont typeface="Wingdings" panose="05000000000000000000" pitchFamily="2" charset="2"/>
                  <a:buChar char="v"/>
                </a:pPr>
                <a:r>
                  <a:rPr lang="en-US" dirty="0" smtClean="0">
                    <a:solidFill>
                      <a:schemeClr val="accent2">
                        <a:lumMod val="60000"/>
                        <a:lumOff val="40000"/>
                      </a:schemeClr>
                    </a:solidFill>
                  </a:rPr>
                  <a:t>Partial differential equations</a:t>
                </a:r>
                <a:r>
                  <a:rPr lang="en-US" dirty="0" smtClean="0">
                    <a:solidFill>
                      <a:schemeClr val="accent5">
                        <a:lumMod val="75000"/>
                      </a:schemeClr>
                    </a:solidFill>
                  </a:rPr>
                  <a:t>:</a:t>
                </a:r>
              </a:p>
              <a:p>
                <a:pPr marL="137160" indent="0">
                  <a:buNone/>
                </a:pPr>
                <a:r>
                  <a:rPr lang="en-US" dirty="0"/>
                  <a:t>A differential equation is said to be </a:t>
                </a:r>
                <a:r>
                  <a:rPr lang="en-US" dirty="0" smtClean="0"/>
                  <a:t>partial </a:t>
                </a:r>
                <a:r>
                  <a:rPr lang="en-US" dirty="0"/>
                  <a:t>differential equation if all differential </a:t>
                </a:r>
                <a:r>
                  <a:rPr lang="en-US" dirty="0" smtClean="0"/>
                  <a:t>coefficients of the  involve two or more  </a:t>
                </a:r>
                <a:r>
                  <a:rPr lang="en-US" dirty="0"/>
                  <a:t>independent </a:t>
                </a:r>
                <a:r>
                  <a:rPr lang="en-US" dirty="0" smtClean="0"/>
                  <a:t>variables.</a:t>
                </a:r>
              </a:p>
              <a:p>
                <a:pPr marL="137160" indent="0">
                  <a:buNone/>
                </a:pPr>
                <a:r>
                  <a:rPr lang="en-US" dirty="0" smtClean="0">
                    <a:solidFill>
                      <a:schemeClr val="accent5">
                        <a:lumMod val="75000"/>
                      </a:schemeClr>
                    </a:solidFill>
                  </a:rPr>
                  <a:t>e.g. </a:t>
                </a:r>
                <a:r>
                  <a:rPr lang="en-US" dirty="0" smtClean="0"/>
                  <a:t>x</a:t>
                </a:r>
                <a14:m>
                  <m:oMath xmlns:m="http://schemas.openxmlformats.org/officeDocument/2006/math">
                    <m:f>
                      <m:fPr>
                        <m:ctrlPr>
                          <a:rPr lang="en-US" i="1" smtClean="0">
                            <a:latin typeface="Cambria Math"/>
                          </a:rPr>
                        </m:ctrlPr>
                      </m:fPr>
                      <m:num>
                        <m:r>
                          <a:rPr lang="en-US" i="1" smtClean="0">
                            <a:latin typeface="Cambria Math"/>
                          </a:rPr>
                          <m:t>𝜕</m:t>
                        </m:r>
                        <m:r>
                          <a:rPr lang="en-US" b="0" i="1" smtClean="0">
                            <a:latin typeface="Cambria Math"/>
                          </a:rPr>
                          <m:t>𝑢</m:t>
                        </m:r>
                      </m:num>
                      <m:den>
                        <m:r>
                          <a:rPr lang="en-US" i="1" smtClean="0">
                            <a:latin typeface="Cambria Math"/>
                          </a:rPr>
                          <m:t>𝜕</m:t>
                        </m:r>
                        <m:r>
                          <a:rPr lang="en-US" i="1" smtClean="0">
                            <a:latin typeface="Cambria Math"/>
                          </a:rPr>
                          <m:t>𝑥</m:t>
                        </m:r>
                      </m:den>
                    </m:f>
                    <m:r>
                      <a:rPr lang="en-US" b="0" i="1" smtClean="0">
                        <a:latin typeface="Cambria Math"/>
                      </a:rPr>
                      <m:t>+</m:t>
                    </m:r>
                    <m:r>
                      <a:rPr lang="en-US" b="0" i="1" smtClean="0">
                        <a:latin typeface="Cambria Math"/>
                      </a:rPr>
                      <m:t>𝑦</m:t>
                    </m:r>
                    <m:f>
                      <m:fPr>
                        <m:ctrlPr>
                          <a:rPr lang="en-US" b="0" i="1" smtClean="0">
                            <a:latin typeface="Cambria Math"/>
                          </a:rPr>
                        </m:ctrlPr>
                      </m:fPr>
                      <m:num>
                        <m:r>
                          <a:rPr lang="en-US" b="0" i="1" smtClean="0">
                            <a:latin typeface="Cambria Math"/>
                          </a:rPr>
                          <m:t>𝜕</m:t>
                        </m:r>
                        <m:r>
                          <a:rPr lang="en-US" b="0" i="1" smtClean="0">
                            <a:latin typeface="Cambria Math"/>
                          </a:rPr>
                          <m:t>𝑢</m:t>
                        </m:r>
                      </m:num>
                      <m:den>
                        <m:r>
                          <a:rPr lang="en-US" b="0" i="1" smtClean="0">
                            <a:latin typeface="Cambria Math"/>
                          </a:rPr>
                          <m:t>𝜕</m:t>
                        </m:r>
                        <m:r>
                          <a:rPr lang="en-US" b="0" i="1" smtClean="0">
                            <a:latin typeface="Cambria Math"/>
                          </a:rPr>
                          <m:t>𝑦</m:t>
                        </m:r>
                      </m:den>
                    </m:f>
                    <m:r>
                      <a:rPr lang="en-US" b="0" i="1" smtClean="0">
                        <a:latin typeface="Cambria Math"/>
                      </a:rPr>
                      <m:t>=</m:t>
                    </m:r>
                    <m:r>
                      <a:rPr lang="en-US" b="0" i="1" smtClean="0">
                        <a:latin typeface="Cambria Math"/>
                      </a:rPr>
                      <m:t>𝑥𝑦</m:t>
                    </m:r>
                  </m:oMath>
                </a14:m>
                <a:endParaRPr lang="en-US" dirty="0" smtClean="0"/>
              </a:p>
              <a:p>
                <a:pPr marL="137160" indent="0">
                  <a:buNone/>
                </a:pPr>
                <a:endParaRPr lang="en-US" dirty="0" smtClean="0"/>
              </a:p>
              <a:p>
                <a:pPr marL="137160" indent="0">
                  <a:buNone/>
                </a:pPr>
                <a:endParaRPr lang="en-US" dirty="0"/>
              </a:p>
            </p:txBody>
          </p:sp>
        </mc:Choice>
        <mc:Fallback>
          <p:sp>
            <p:nvSpPr>
              <p:cNvPr id="9" name="Content Placeholder 8"/>
              <p:cNvSpPr>
                <a:spLocks noGrp="1" noRot="1" noChangeAspect="1" noMove="1" noResize="1" noEditPoints="1" noAdjustHandles="1" noChangeArrowheads="1" noChangeShapeType="1" noTextEdit="1"/>
              </p:cNvSpPr>
              <p:nvPr>
                <p:ph idx="1"/>
              </p:nvPr>
            </p:nvSpPr>
            <p:spPr>
              <a:xfrm>
                <a:off x="457200" y="789140"/>
                <a:ext cx="7467600" cy="5260823"/>
              </a:xfrm>
              <a:blipFill rotWithShape="1">
                <a:blip r:embed="rId3"/>
                <a:stretch>
                  <a:fillRect t="-1970"/>
                </a:stretch>
              </a:blipFill>
            </p:spPr>
            <p:txBody>
              <a:bodyPr/>
              <a:lstStyle/>
              <a:p>
                <a:r>
                  <a:rPr lang="en-US">
                    <a:noFill/>
                  </a:rPr>
                  <a:t> </a:t>
                </a:r>
              </a:p>
            </p:txBody>
          </p:sp>
        </mc:Fallback>
      </mc:AlternateContent>
    </p:spTree>
    <p:extLst>
      <p:ext uri="{BB962C8B-B14F-4D97-AF65-F5344CB8AC3E}">
        <p14:creationId xmlns:p14="http://schemas.microsoft.com/office/powerpoint/2010/main" xmlns="" val="93939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barn(inVertical)">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1000"/>
                                        <p:tgtEl>
                                          <p:spTgt spid="9">
                                            <p:txEl>
                                              <p:pRg st="2" end="2"/>
                                            </p:txEl>
                                          </p:spTgt>
                                        </p:tgtEl>
                                      </p:cBhvr>
                                    </p:animEffect>
                                    <p:anim calcmode="lin" valueType="num">
                                      <p:cBhvr>
                                        <p:cTn id="2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1000"/>
                                        <p:tgtEl>
                                          <p:spTgt spid="9">
                                            <p:txEl>
                                              <p:pRg st="3" end="3"/>
                                            </p:txEl>
                                          </p:spTgt>
                                        </p:tgtEl>
                                      </p:cBhvr>
                                    </p:animEffect>
                                    <p:anim calcmode="lin" valueType="num">
                                      <p:cBhvr>
                                        <p:cTn id="2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wheel(1)">
                                      <p:cBhvr>
                                        <p:cTn id="32" dur="20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wheel(1)">
                                      <p:cBhvr>
                                        <p:cTn id="37" dur="2000"/>
                                        <p:tgtEl>
                                          <p:spTgt spid="9">
                                            <p:txEl>
                                              <p:pRg st="5" end="5"/>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9">
                                            <p:txEl>
                                              <p:pRg st="6" end="6"/>
                                            </p:txEl>
                                          </p:spTgt>
                                        </p:tgtEl>
                                        <p:attrNameLst>
                                          <p:attrName>style.visibility</p:attrName>
                                        </p:attrNameLst>
                                      </p:cBhvr>
                                      <p:to>
                                        <p:strVal val="visible"/>
                                      </p:to>
                                    </p:set>
                                    <p:animEffect transition="in" filter="wheel(1)">
                                      <p:cBhvr>
                                        <p:cTn id="40" dur="2000"/>
                                        <p:tgtEl>
                                          <p:spTgt spid="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animEffect transition="in" filter="wheel(1)">
                                      <p:cBhvr>
                                        <p:cTn id="45" dur="2000"/>
                                        <p:tgtEl>
                                          <p:spTgt spid="9">
                                            <p:txEl>
                                              <p:pRg st="7" end="7"/>
                                            </p:txEl>
                                          </p:spTgt>
                                        </p:tgtEl>
                                      </p:cBhvr>
                                    </p:animEffect>
                                  </p:childTnLst>
                                </p:cTn>
                              </p:par>
                              <p:par>
                                <p:cTn id="46" presetID="21" presetClass="entr" presetSubtype="1" fill="hold" nodeType="withEffect">
                                  <p:stCondLst>
                                    <p:cond delay="0"/>
                                  </p:stCondLst>
                                  <p:childTnLst>
                                    <p:set>
                                      <p:cBhvr>
                                        <p:cTn id="47" dur="1" fill="hold">
                                          <p:stCondLst>
                                            <p:cond delay="0"/>
                                          </p:stCondLst>
                                        </p:cTn>
                                        <p:tgtEl>
                                          <p:spTgt spid="9">
                                            <p:txEl>
                                              <p:pRg st="8" end="8"/>
                                            </p:txEl>
                                          </p:spTgt>
                                        </p:tgtEl>
                                        <p:attrNameLst>
                                          <p:attrName>style.visibility</p:attrName>
                                        </p:attrNameLst>
                                      </p:cBhvr>
                                      <p:to>
                                        <p:strVal val="visible"/>
                                      </p:to>
                                    </p:set>
                                    <p:animEffect transition="in" filter="wheel(1)">
                                      <p:cBhvr>
                                        <p:cTn id="48" dur="2000"/>
                                        <p:tgtEl>
                                          <p:spTgt spid="9">
                                            <p:txEl>
                                              <p:pRg st="8" end="8"/>
                                            </p:txEl>
                                          </p:spTgt>
                                        </p:tgtEl>
                                      </p:cBhvr>
                                    </p:animEffect>
                                  </p:childTnLst>
                                </p:cTn>
                              </p:par>
                              <p:par>
                                <p:cTn id="49" presetID="21" presetClass="entr" presetSubtype="1" fill="hold" nodeType="withEffect">
                                  <p:stCondLst>
                                    <p:cond delay="0"/>
                                  </p:stCondLst>
                                  <p:childTnLst>
                                    <p:set>
                                      <p:cBhvr>
                                        <p:cTn id="50" dur="1" fill="hold">
                                          <p:stCondLst>
                                            <p:cond delay="0"/>
                                          </p:stCondLst>
                                        </p:cTn>
                                        <p:tgtEl>
                                          <p:spTgt spid="9">
                                            <p:txEl>
                                              <p:pRg st="9" end="9"/>
                                            </p:txEl>
                                          </p:spTgt>
                                        </p:tgtEl>
                                        <p:attrNameLst>
                                          <p:attrName>style.visibility</p:attrName>
                                        </p:attrNameLst>
                                      </p:cBhvr>
                                      <p:to>
                                        <p:strVal val="visible"/>
                                      </p:to>
                                    </p:set>
                                    <p:animEffect transition="in" filter="wheel(1)">
                                      <p:cBhvr>
                                        <p:cTn id="51" dur="20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457199"/>
          </a:xfrm>
        </p:spPr>
        <p:txBody>
          <a:bodyPr>
            <a:normAutofit fontScale="90000"/>
          </a:bodyPr>
          <a:lstStyle/>
          <a:p>
            <a:r>
              <a:rPr lang="en-US" sz="2800" dirty="0" smtClean="0"/>
              <a:t>Linear differential equation</a:t>
            </a:r>
            <a:endParaRPr lang="en-US" sz="28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701458"/>
                <a:ext cx="8229600" cy="5607903"/>
              </a:xfrm>
            </p:spPr>
            <p:txBody>
              <a:bodyPr>
                <a:noAutofit/>
              </a:bodyPr>
              <a:lstStyle/>
              <a:p>
                <a:pPr marL="137160" indent="0">
                  <a:buNone/>
                </a:pPr>
                <a:r>
                  <a:rPr lang="en-US" sz="1800" dirty="0" smtClean="0"/>
                  <a:t>Linear </a:t>
                </a:r>
                <a:r>
                  <a:rPr lang="en-US" sz="1800" dirty="0"/>
                  <a:t>differential </a:t>
                </a:r>
                <a:r>
                  <a:rPr lang="en-US" sz="1800" dirty="0" smtClean="0"/>
                  <a:t>equation: 	A differential equation which contains the differential coefficients and the dependent variable in the first degree, does not involve the product of a derivative with another derivative or with dependent variable, and in which the coefficients are constants is called a linear differential equation with constant coefficients. </a:t>
                </a:r>
              </a:p>
              <a:p>
                <a:pPr marL="137160" indent="0">
                  <a:buNone/>
                </a:pPr>
                <a:r>
                  <a:rPr lang="en-US" sz="1800" dirty="0" smtClean="0"/>
                  <a:t>The general form of linear diff. equation is </a:t>
                </a:r>
              </a:p>
              <a:p>
                <a:pPr marL="137160" indent="0" algn="ctr">
                  <a:buNone/>
                </a:pPr>
                <a14:m>
                  <m:oMath xmlns:m="http://schemas.openxmlformats.org/officeDocument/2006/math">
                    <m:sSub>
                      <m:sSubPr>
                        <m:ctrlPr>
                          <a:rPr lang="en-US" sz="1800" i="1" smtClean="0">
                            <a:latin typeface="Cambria Math"/>
                          </a:rPr>
                        </m:ctrlPr>
                      </m:sSubPr>
                      <m:e>
                        <m:r>
                          <a:rPr lang="en-US" sz="1800" b="0" i="1" smtClean="0">
                            <a:latin typeface="Cambria Math"/>
                          </a:rPr>
                          <m:t>𝑎</m:t>
                        </m:r>
                      </m:e>
                      <m:sub>
                        <m:r>
                          <a:rPr lang="en-US" sz="1800" b="0" i="1" smtClean="0">
                            <a:latin typeface="Cambria Math"/>
                          </a:rPr>
                          <m:t>0</m:t>
                        </m:r>
                      </m:sub>
                    </m:sSub>
                    <m:f>
                      <m:fPr>
                        <m:ctrlPr>
                          <a:rPr lang="en-US" sz="1800" i="1" smtClean="0">
                            <a:latin typeface="Cambria Math"/>
                          </a:rPr>
                        </m:ctrlPr>
                      </m:fPr>
                      <m:num>
                        <m:sSup>
                          <m:sSupPr>
                            <m:ctrlPr>
                              <a:rPr lang="en-US" sz="1800" i="1" smtClean="0">
                                <a:latin typeface="Cambria Math"/>
                              </a:rPr>
                            </m:ctrlPr>
                          </m:sSupPr>
                          <m:e>
                            <m:r>
                              <a:rPr lang="en-US" sz="1800" b="0" i="1" smtClean="0">
                                <a:latin typeface="Cambria Math"/>
                              </a:rPr>
                              <m:t>𝑑</m:t>
                            </m:r>
                          </m:e>
                          <m:sup>
                            <m:r>
                              <a:rPr lang="en-US" sz="1800" b="0" i="1" smtClean="0">
                                <a:latin typeface="Cambria Math"/>
                              </a:rPr>
                              <m:t>𝑛</m:t>
                            </m:r>
                          </m:sup>
                        </m:sSup>
                        <m:r>
                          <a:rPr lang="en-US" sz="1800" b="0" i="1" smtClean="0">
                            <a:latin typeface="Cambria Math"/>
                          </a:rPr>
                          <m:t>𝑦</m:t>
                        </m:r>
                      </m:num>
                      <m:den>
                        <m:r>
                          <a:rPr lang="en-US" sz="1800" b="0" i="1" smtClean="0">
                            <a:latin typeface="Cambria Math"/>
                          </a:rPr>
                          <m:t>𝑑</m:t>
                        </m:r>
                        <m:sSup>
                          <m:sSupPr>
                            <m:ctrlPr>
                              <a:rPr lang="en-US" sz="1800" b="0" i="1" smtClean="0">
                                <a:latin typeface="Cambria Math"/>
                              </a:rPr>
                            </m:ctrlPr>
                          </m:sSupPr>
                          <m:e>
                            <m:r>
                              <a:rPr lang="en-US" sz="1800" b="0" i="1" smtClean="0">
                                <a:latin typeface="Cambria Math"/>
                              </a:rPr>
                              <m:t>𝑥</m:t>
                            </m:r>
                          </m:e>
                          <m:sup>
                            <m:r>
                              <a:rPr lang="en-US" sz="1800" b="0" i="1" smtClean="0">
                                <a:latin typeface="Cambria Math"/>
                              </a:rPr>
                              <m:t>𝑛</m:t>
                            </m:r>
                          </m:sup>
                        </m:sSup>
                      </m:den>
                    </m:f>
                    <m:r>
                      <a:rPr lang="en-US" sz="1800" b="0" i="1" smtClean="0">
                        <a:latin typeface="Cambria Math"/>
                      </a:rPr>
                      <m:t>+</m:t>
                    </m:r>
                    <m:sSub>
                      <m:sSubPr>
                        <m:ctrlPr>
                          <a:rPr lang="en-US" sz="1800" b="0" i="1" smtClean="0">
                            <a:latin typeface="Cambria Math"/>
                          </a:rPr>
                        </m:ctrlPr>
                      </m:sSubPr>
                      <m:e>
                        <m:r>
                          <a:rPr lang="en-US" sz="1800" b="0" i="1" smtClean="0">
                            <a:latin typeface="Cambria Math"/>
                          </a:rPr>
                          <m:t>𝑎</m:t>
                        </m:r>
                      </m:e>
                      <m:sub>
                        <m:r>
                          <a:rPr lang="en-US" sz="1800" b="0" i="1" smtClean="0">
                            <a:latin typeface="Cambria Math"/>
                          </a:rPr>
                          <m:t>1</m:t>
                        </m:r>
                      </m:sub>
                    </m:sSub>
                    <m:f>
                      <m:fPr>
                        <m:ctrlPr>
                          <a:rPr lang="en-US" sz="1800" i="1">
                            <a:latin typeface="Cambria Math"/>
                          </a:rPr>
                        </m:ctrlPr>
                      </m:fPr>
                      <m:num>
                        <m:sSup>
                          <m:sSupPr>
                            <m:ctrlPr>
                              <a:rPr lang="en-US" sz="1800" i="1">
                                <a:latin typeface="Cambria Math"/>
                              </a:rPr>
                            </m:ctrlPr>
                          </m:sSupPr>
                          <m:e>
                            <m:r>
                              <a:rPr lang="en-US" sz="1800" i="1">
                                <a:latin typeface="Cambria Math"/>
                              </a:rPr>
                              <m:t>𝑑</m:t>
                            </m:r>
                          </m:e>
                          <m:sup>
                            <m:r>
                              <a:rPr lang="en-US" sz="1800" i="1">
                                <a:latin typeface="Cambria Math"/>
                              </a:rPr>
                              <m:t>𝑛</m:t>
                            </m:r>
                            <m:r>
                              <a:rPr lang="en-US" sz="1800" b="0" i="1" smtClean="0">
                                <a:latin typeface="Cambria Math"/>
                              </a:rPr>
                              <m:t>−1</m:t>
                            </m:r>
                          </m:sup>
                        </m:sSup>
                        <m:r>
                          <a:rPr lang="en-US" sz="1800" i="1">
                            <a:latin typeface="Cambria Math"/>
                          </a:rPr>
                          <m:t>𝑦</m:t>
                        </m:r>
                      </m:num>
                      <m:den>
                        <m:r>
                          <a:rPr lang="en-US" sz="1800" i="1">
                            <a:latin typeface="Cambria Math"/>
                          </a:rPr>
                          <m:t>𝑑</m:t>
                        </m:r>
                        <m:sSup>
                          <m:sSupPr>
                            <m:ctrlPr>
                              <a:rPr lang="en-US" sz="1800" i="1">
                                <a:latin typeface="Cambria Math"/>
                              </a:rPr>
                            </m:ctrlPr>
                          </m:sSupPr>
                          <m:e>
                            <m:r>
                              <a:rPr lang="en-US" sz="1800" i="1">
                                <a:latin typeface="Cambria Math"/>
                              </a:rPr>
                              <m:t>𝑥</m:t>
                            </m:r>
                          </m:e>
                          <m:sup>
                            <m:r>
                              <a:rPr lang="en-US" sz="1800" i="1">
                                <a:latin typeface="Cambria Math"/>
                              </a:rPr>
                              <m:t>𝑛</m:t>
                            </m:r>
                            <m:r>
                              <a:rPr lang="en-US" sz="1800" b="0" i="1" smtClean="0">
                                <a:latin typeface="Cambria Math"/>
                              </a:rPr>
                              <m:t>−1</m:t>
                            </m:r>
                          </m:sup>
                        </m:sSup>
                      </m:den>
                    </m:f>
                  </m:oMath>
                </a14:m>
                <a:r>
                  <a:rPr lang="en-US" sz="1800" dirty="0" smtClean="0"/>
                  <a:t>+</a:t>
                </a:r>
                <a14:m>
                  <m:oMath xmlns:m="http://schemas.openxmlformats.org/officeDocument/2006/math">
                    <m:sSub>
                      <m:sSubPr>
                        <m:ctrlPr>
                          <a:rPr lang="en-US" sz="1800" i="1">
                            <a:latin typeface="Cambria Math"/>
                          </a:rPr>
                        </m:ctrlPr>
                      </m:sSubPr>
                      <m:e>
                        <m:r>
                          <a:rPr lang="en-US" sz="1800" i="1">
                            <a:latin typeface="Cambria Math"/>
                          </a:rPr>
                          <m:t>𝑎</m:t>
                        </m:r>
                      </m:e>
                      <m:sub>
                        <m:r>
                          <a:rPr lang="en-US" sz="1800" b="0" i="1" smtClean="0">
                            <a:latin typeface="Cambria Math"/>
                          </a:rPr>
                          <m:t>2</m:t>
                        </m:r>
                      </m:sub>
                    </m:sSub>
                    <m:f>
                      <m:fPr>
                        <m:ctrlPr>
                          <a:rPr lang="en-US" sz="1800" i="1">
                            <a:latin typeface="Cambria Math"/>
                          </a:rPr>
                        </m:ctrlPr>
                      </m:fPr>
                      <m:num>
                        <m:sSup>
                          <m:sSupPr>
                            <m:ctrlPr>
                              <a:rPr lang="en-US" sz="1800" i="1">
                                <a:latin typeface="Cambria Math"/>
                              </a:rPr>
                            </m:ctrlPr>
                          </m:sSupPr>
                          <m:e>
                            <m:r>
                              <a:rPr lang="en-US" sz="1800" i="1">
                                <a:latin typeface="Cambria Math"/>
                              </a:rPr>
                              <m:t>𝑑</m:t>
                            </m:r>
                          </m:e>
                          <m:sup>
                            <m:r>
                              <a:rPr lang="en-US" sz="1800" i="1">
                                <a:latin typeface="Cambria Math"/>
                              </a:rPr>
                              <m:t>𝑛</m:t>
                            </m:r>
                            <m:r>
                              <a:rPr lang="en-US" sz="1800" i="1">
                                <a:latin typeface="Cambria Math"/>
                              </a:rPr>
                              <m:t>−2</m:t>
                            </m:r>
                          </m:sup>
                        </m:sSup>
                        <m:r>
                          <a:rPr lang="en-US" sz="1800" i="1">
                            <a:latin typeface="Cambria Math"/>
                          </a:rPr>
                          <m:t>𝑦</m:t>
                        </m:r>
                      </m:num>
                      <m:den>
                        <m:r>
                          <a:rPr lang="en-US" sz="1800" i="1">
                            <a:latin typeface="Cambria Math"/>
                          </a:rPr>
                          <m:t>𝑑</m:t>
                        </m:r>
                        <m:sSup>
                          <m:sSupPr>
                            <m:ctrlPr>
                              <a:rPr lang="en-US" sz="1800" i="1">
                                <a:latin typeface="Cambria Math"/>
                              </a:rPr>
                            </m:ctrlPr>
                          </m:sSupPr>
                          <m:e>
                            <m:r>
                              <a:rPr lang="en-US" sz="1800" i="1">
                                <a:latin typeface="Cambria Math"/>
                              </a:rPr>
                              <m:t>𝑥</m:t>
                            </m:r>
                          </m:e>
                          <m:sup>
                            <m:r>
                              <a:rPr lang="en-US" sz="1800" i="1">
                                <a:latin typeface="Cambria Math"/>
                              </a:rPr>
                              <m:t>𝑛</m:t>
                            </m:r>
                            <m:r>
                              <a:rPr lang="en-US" sz="1800" i="1">
                                <a:latin typeface="Cambria Math"/>
                              </a:rPr>
                              <m:t>−2</m:t>
                            </m:r>
                          </m:sup>
                        </m:sSup>
                      </m:den>
                    </m:f>
                  </m:oMath>
                </a14:m>
                <a:r>
                  <a:rPr lang="en-US" sz="1800" dirty="0" smtClean="0"/>
                  <a:t>+…+</a:t>
                </a:r>
                <a14:m>
                  <m:oMath xmlns:m="http://schemas.openxmlformats.org/officeDocument/2006/math">
                    <m:sSub>
                      <m:sSubPr>
                        <m:ctrlPr>
                          <a:rPr lang="en-US" sz="1800" i="1" dirty="0" smtClean="0">
                            <a:latin typeface="Cambria Math"/>
                          </a:rPr>
                        </m:ctrlPr>
                      </m:sSubPr>
                      <m:e>
                        <m:r>
                          <a:rPr lang="en-US" sz="1800" b="0" i="1" dirty="0" smtClean="0">
                            <a:latin typeface="Cambria Math"/>
                          </a:rPr>
                          <m:t>𝑎</m:t>
                        </m:r>
                      </m:e>
                      <m:sub>
                        <m:r>
                          <a:rPr lang="en-US" sz="1800" b="0" i="1" dirty="0" smtClean="0">
                            <a:latin typeface="Cambria Math"/>
                          </a:rPr>
                          <m:t>𝑛</m:t>
                        </m:r>
                        <m:r>
                          <a:rPr lang="en-US" sz="1800" b="0" i="1" dirty="0" smtClean="0">
                            <a:latin typeface="Cambria Math"/>
                          </a:rPr>
                          <m:t>−1</m:t>
                        </m:r>
                      </m:sub>
                    </m:sSub>
                    <m:f>
                      <m:fPr>
                        <m:ctrlPr>
                          <a:rPr lang="en-US" sz="1800" i="1" dirty="0" smtClean="0">
                            <a:latin typeface="Cambria Math"/>
                          </a:rPr>
                        </m:ctrlPr>
                      </m:fPr>
                      <m:num>
                        <m:r>
                          <a:rPr lang="en-US" sz="1800" i="1" dirty="0" smtClean="0">
                            <a:latin typeface="Cambria Math"/>
                          </a:rPr>
                          <m:t>𝑑𝑦</m:t>
                        </m:r>
                      </m:num>
                      <m:den>
                        <m:r>
                          <a:rPr lang="en-US" sz="1800" i="1" dirty="0" smtClean="0">
                            <a:latin typeface="Cambria Math"/>
                          </a:rPr>
                          <m:t>𝑑𝑥</m:t>
                        </m:r>
                      </m:den>
                    </m:f>
                  </m:oMath>
                </a14:m>
                <a:r>
                  <a:rPr lang="en-US" sz="1800" dirty="0" smtClean="0"/>
                  <a:t>+</a:t>
                </a:r>
                <a14:m>
                  <m:oMath xmlns:m="http://schemas.openxmlformats.org/officeDocument/2006/math">
                    <m:sSub>
                      <m:sSubPr>
                        <m:ctrlPr>
                          <a:rPr lang="en-US" sz="1800" i="1" dirty="0" smtClean="0">
                            <a:latin typeface="Cambria Math"/>
                          </a:rPr>
                        </m:ctrlPr>
                      </m:sSubPr>
                      <m:e>
                        <m:r>
                          <a:rPr lang="en-US" sz="1800" b="0" i="1" dirty="0" smtClean="0">
                            <a:latin typeface="Cambria Math"/>
                          </a:rPr>
                          <m:t>𝑎</m:t>
                        </m:r>
                      </m:e>
                      <m:sub>
                        <m:r>
                          <a:rPr lang="en-US" sz="1800" b="0" i="1" dirty="0" smtClean="0">
                            <a:latin typeface="Cambria Math"/>
                          </a:rPr>
                          <m:t>𝑛</m:t>
                        </m:r>
                      </m:sub>
                    </m:sSub>
                    <m:r>
                      <a:rPr lang="en-US" sz="1800" b="0" i="1" dirty="0" smtClean="0">
                        <a:latin typeface="Cambria Math"/>
                      </a:rPr>
                      <m:t>𝑦</m:t>
                    </m:r>
                    <m:r>
                      <a:rPr lang="en-US" sz="1800" b="0" i="1" dirty="0" smtClean="0">
                        <a:latin typeface="Cambria Math"/>
                      </a:rPr>
                      <m:t>=</m:t>
                    </m:r>
                    <m:r>
                      <a:rPr lang="en-US" sz="1800" b="0" i="1" dirty="0" smtClean="0">
                        <a:latin typeface="Cambria Math"/>
                      </a:rPr>
                      <m:t>𝑓</m:t>
                    </m:r>
                    <m:r>
                      <a:rPr lang="en-US" sz="1800" b="0" i="1" dirty="0" smtClean="0">
                        <a:latin typeface="Cambria Math"/>
                      </a:rPr>
                      <m:t>(</m:t>
                    </m:r>
                    <m:r>
                      <a:rPr lang="en-US" sz="1800" b="0" i="1" dirty="0" smtClean="0">
                        <a:latin typeface="Cambria Math"/>
                      </a:rPr>
                      <m:t>𝑥</m:t>
                    </m:r>
                    <m:r>
                      <a:rPr lang="en-US" sz="1800" b="0" i="1" dirty="0" smtClean="0">
                        <a:latin typeface="Cambria Math"/>
                      </a:rPr>
                      <m:t>)</m:t>
                    </m:r>
                  </m:oMath>
                </a14:m>
                <a:r>
                  <a:rPr lang="en-US" sz="1800" dirty="0" smtClean="0"/>
                  <a:t>.</a:t>
                </a:r>
              </a:p>
              <a:p>
                <a:pPr marL="137160" indent="0">
                  <a:buNone/>
                </a:pPr>
                <a:r>
                  <a:rPr lang="en-US" sz="1800" dirty="0" smtClean="0"/>
                  <a:t>Where </a:t>
                </a:r>
                <a14:m>
                  <m:oMath xmlns:m="http://schemas.openxmlformats.org/officeDocument/2006/math">
                    <m:sSub>
                      <m:sSubPr>
                        <m:ctrlPr>
                          <a:rPr lang="en-US" sz="1800" i="1">
                            <a:latin typeface="Cambria Math"/>
                          </a:rPr>
                        </m:ctrlPr>
                      </m:sSubPr>
                      <m:e>
                        <m:r>
                          <a:rPr lang="en-US" sz="1800" i="1">
                            <a:latin typeface="Cambria Math"/>
                          </a:rPr>
                          <m:t>𝑎</m:t>
                        </m:r>
                      </m:e>
                      <m:sub>
                        <m:r>
                          <a:rPr lang="en-US" sz="1800" i="1">
                            <a:latin typeface="Cambria Math"/>
                          </a:rPr>
                          <m:t>0</m:t>
                        </m:r>
                      </m:sub>
                    </m:sSub>
                  </m:oMath>
                </a14:m>
                <a:r>
                  <a:rPr lang="en-US" sz="1800" dirty="0" smtClean="0"/>
                  <a:t>,</a:t>
                </a:r>
                <a:r>
                  <a:rPr lang="en-US" sz="1800" dirty="0"/>
                  <a:t/>
                </a:r>
                <a14:m>
                  <m:oMath xmlns:m="http://schemas.openxmlformats.org/officeDocument/2006/math">
                    <m:sSub>
                      <m:sSubPr>
                        <m:ctrlPr>
                          <a:rPr lang="en-US" sz="1800" i="1">
                            <a:latin typeface="Cambria Math"/>
                          </a:rPr>
                        </m:ctrlPr>
                      </m:sSubPr>
                      <m:e>
                        <m:r>
                          <a:rPr lang="en-US" sz="1800" i="1">
                            <a:latin typeface="Cambria Math"/>
                          </a:rPr>
                          <m:t>𝑎</m:t>
                        </m:r>
                      </m:e>
                      <m:sub>
                        <m:r>
                          <a:rPr lang="en-US" sz="1800" b="0" i="1" smtClean="0">
                            <a:latin typeface="Cambria Math"/>
                          </a:rPr>
                          <m:t>1</m:t>
                        </m:r>
                      </m:sub>
                    </m:sSub>
                    <m:r>
                      <a:rPr lang="en-US" sz="1800" b="0" i="1" smtClean="0">
                        <a:latin typeface="Cambria Math"/>
                      </a:rPr>
                      <m:t>,</m:t>
                    </m:r>
                  </m:oMath>
                </a14:m>
                <a:r>
                  <a:rPr lang="en-US" sz="1800" dirty="0"/>
                  <a:t/>
                </a:r>
                <a14:m>
                  <m:oMath xmlns:m="http://schemas.openxmlformats.org/officeDocument/2006/math">
                    <m:sSub>
                      <m:sSubPr>
                        <m:ctrlPr>
                          <a:rPr lang="en-US" sz="1800" i="1">
                            <a:latin typeface="Cambria Math"/>
                          </a:rPr>
                        </m:ctrlPr>
                      </m:sSubPr>
                      <m:e>
                        <m:r>
                          <a:rPr lang="en-US" sz="1800" i="1">
                            <a:latin typeface="Cambria Math"/>
                          </a:rPr>
                          <m:t>𝑎</m:t>
                        </m:r>
                      </m:e>
                      <m:sub>
                        <m:r>
                          <a:rPr lang="en-US" sz="1800" b="0" i="1" smtClean="0">
                            <a:latin typeface="Cambria Math"/>
                          </a:rPr>
                          <m:t>2</m:t>
                        </m:r>
                      </m:sub>
                    </m:sSub>
                    <m:r>
                      <a:rPr lang="en-US" sz="1800" b="0" i="1" smtClean="0">
                        <a:latin typeface="Cambria Math"/>
                      </a:rPr>
                      <m:t>,…,</m:t>
                    </m:r>
                  </m:oMath>
                </a14:m>
                <a:r>
                  <a:rPr lang="en-US" sz="1800" dirty="0"/>
                  <a:t/>
                </a:r>
                <a14:m>
                  <m:oMath xmlns:m="http://schemas.openxmlformats.org/officeDocument/2006/math">
                    <m:sSub>
                      <m:sSubPr>
                        <m:ctrlPr>
                          <a:rPr lang="en-US" sz="1800" i="1">
                            <a:latin typeface="Cambria Math"/>
                          </a:rPr>
                        </m:ctrlPr>
                      </m:sSubPr>
                      <m:e>
                        <m:r>
                          <a:rPr lang="en-US" sz="1800" i="1">
                            <a:latin typeface="Cambria Math"/>
                          </a:rPr>
                          <m:t>𝑎</m:t>
                        </m:r>
                      </m:e>
                      <m:sub>
                        <m:r>
                          <a:rPr lang="en-US" sz="1800" b="0" i="1" smtClean="0">
                            <a:latin typeface="Cambria Math"/>
                          </a:rPr>
                          <m:t>𝑛</m:t>
                        </m:r>
                      </m:sub>
                    </m:sSub>
                  </m:oMath>
                </a14:m>
                <a:r>
                  <a:rPr lang="en-US" sz="1800" dirty="0" smtClean="0"/>
                  <a:t> are constant and f(x) is function of x or constant.</a:t>
                </a:r>
              </a:p>
              <a:p>
                <a:pPr marL="137160" indent="0">
                  <a:buNone/>
                </a:pPr>
                <a:r>
                  <a:rPr lang="en-US" sz="1800" dirty="0" smtClean="0"/>
                  <a:t>Let, </a:t>
                </a:r>
                <a14:m>
                  <m:oMath xmlns:m="http://schemas.openxmlformats.org/officeDocument/2006/math">
                    <m:f>
                      <m:fPr>
                        <m:ctrlPr>
                          <a:rPr lang="en-US" sz="1800" i="1" smtClean="0">
                            <a:latin typeface="Cambria Math"/>
                          </a:rPr>
                        </m:ctrlPr>
                      </m:fPr>
                      <m:num>
                        <m:r>
                          <a:rPr lang="en-US" sz="1800" i="1" smtClean="0">
                            <a:latin typeface="Cambria Math"/>
                          </a:rPr>
                          <m:t>𝑑</m:t>
                        </m:r>
                      </m:num>
                      <m:den>
                        <m:r>
                          <a:rPr lang="en-US" sz="1800" i="1" smtClean="0">
                            <a:latin typeface="Cambria Math"/>
                          </a:rPr>
                          <m:t>𝑑𝑥</m:t>
                        </m:r>
                      </m:den>
                    </m:f>
                    <m:r>
                      <a:rPr lang="en-US" sz="1800" b="0" i="1" smtClean="0">
                        <a:latin typeface="Cambria Math"/>
                      </a:rPr>
                      <m:t>=</m:t>
                    </m:r>
                    <m:r>
                      <a:rPr lang="en-US" sz="1800" b="0" i="1" smtClean="0">
                        <a:latin typeface="Cambria Math"/>
                      </a:rPr>
                      <m:t>𝐷</m:t>
                    </m:r>
                    <m:r>
                      <a:rPr lang="en-US" sz="1800" b="0" i="1" smtClean="0">
                        <a:latin typeface="Cambria Math"/>
                      </a:rPr>
                      <m:t> ,</m:t>
                    </m:r>
                    <m:f>
                      <m:fPr>
                        <m:ctrlPr>
                          <a:rPr lang="en-US" sz="1800" b="0" i="1" smtClean="0">
                            <a:latin typeface="Cambria Math"/>
                          </a:rPr>
                        </m:ctrlPr>
                      </m:fPr>
                      <m:num>
                        <m:r>
                          <a:rPr lang="en-US" sz="1800" b="0" i="1" smtClean="0">
                            <a:latin typeface="Cambria Math"/>
                          </a:rPr>
                          <m:t>𝑑𝑦</m:t>
                        </m:r>
                      </m:num>
                      <m:den>
                        <m:r>
                          <a:rPr lang="en-US" sz="1800" b="0" i="1" smtClean="0">
                            <a:latin typeface="Cambria Math"/>
                          </a:rPr>
                          <m:t>𝑑𝑥</m:t>
                        </m:r>
                      </m:den>
                    </m:f>
                    <m:r>
                      <a:rPr lang="en-US" sz="1800" b="0" i="1" smtClean="0">
                        <a:latin typeface="Cambria Math"/>
                      </a:rPr>
                      <m:t>=</m:t>
                    </m:r>
                    <m:r>
                      <a:rPr lang="en-US" sz="1800" b="0" i="1" smtClean="0">
                        <a:latin typeface="Cambria Math"/>
                      </a:rPr>
                      <m:t>𝐷𝑦</m:t>
                    </m:r>
                    <m:r>
                      <a:rPr lang="en-US" sz="1800" b="0" i="1" smtClean="0">
                        <a:latin typeface="Cambria Math"/>
                      </a:rPr>
                      <m:t> </m:t>
                    </m:r>
                  </m:oMath>
                </a14:m>
                <a:r>
                  <a:rPr lang="en-US" sz="1800" dirty="0" smtClean="0"/>
                  <a:t/>
                </a:r>
                <a14:m>
                  <m:oMath xmlns:m="http://schemas.openxmlformats.org/officeDocument/2006/math">
                    <m:f>
                      <m:fPr>
                        <m:ctrlPr>
                          <a:rPr lang="en-US" sz="1800" i="1">
                            <a:latin typeface="Cambria Math"/>
                          </a:rPr>
                        </m:ctrlPr>
                      </m:fPr>
                      <m:num>
                        <m:sSup>
                          <m:sSupPr>
                            <m:ctrlPr>
                              <a:rPr lang="en-US" sz="1800" i="1">
                                <a:latin typeface="Cambria Math"/>
                              </a:rPr>
                            </m:ctrlPr>
                          </m:sSupPr>
                          <m:e>
                            <m:r>
                              <a:rPr lang="en-US" sz="1800" i="1">
                                <a:latin typeface="Cambria Math"/>
                              </a:rPr>
                              <m:t>𝑑</m:t>
                            </m:r>
                          </m:e>
                          <m:sup>
                            <m:r>
                              <a:rPr lang="en-US" sz="1800" i="1">
                                <a:latin typeface="Cambria Math"/>
                              </a:rPr>
                              <m:t>𝑛</m:t>
                            </m:r>
                          </m:sup>
                        </m:sSup>
                        <m:r>
                          <a:rPr lang="en-US" sz="1800" i="1">
                            <a:latin typeface="Cambria Math"/>
                          </a:rPr>
                          <m:t>𝑦</m:t>
                        </m:r>
                      </m:num>
                      <m:den>
                        <m:r>
                          <a:rPr lang="en-US" sz="1800" i="1">
                            <a:latin typeface="Cambria Math"/>
                          </a:rPr>
                          <m:t>𝑑</m:t>
                        </m:r>
                        <m:sSup>
                          <m:sSupPr>
                            <m:ctrlPr>
                              <a:rPr lang="en-US" sz="1800" i="1">
                                <a:latin typeface="Cambria Math"/>
                              </a:rPr>
                            </m:ctrlPr>
                          </m:sSupPr>
                          <m:e>
                            <m:r>
                              <a:rPr lang="en-US" sz="1800" i="1">
                                <a:latin typeface="Cambria Math"/>
                              </a:rPr>
                              <m:t>𝑥</m:t>
                            </m:r>
                          </m:e>
                          <m:sup>
                            <m:r>
                              <a:rPr lang="en-US" sz="1800" i="1">
                                <a:latin typeface="Cambria Math"/>
                              </a:rPr>
                              <m:t>𝑛</m:t>
                            </m:r>
                          </m:sup>
                        </m:sSup>
                      </m:den>
                    </m:f>
                  </m:oMath>
                </a14:m>
                <a:r>
                  <a:rPr lang="en-US" sz="1800" dirty="0" smtClean="0"/>
                  <a:t>=</a:t>
                </a:r>
                <a14:m>
                  <m:oMath xmlns:m="http://schemas.openxmlformats.org/officeDocument/2006/math">
                    <m:sSup>
                      <m:sSupPr>
                        <m:ctrlPr>
                          <a:rPr lang="en-US" sz="1800" i="1" dirty="0" smtClean="0">
                            <a:latin typeface="Cambria Math"/>
                          </a:rPr>
                        </m:ctrlPr>
                      </m:sSupPr>
                      <m:e>
                        <m:r>
                          <a:rPr lang="en-US" sz="1800" b="0" i="1" dirty="0" smtClean="0">
                            <a:latin typeface="Cambria Math"/>
                          </a:rPr>
                          <m:t>𝐷</m:t>
                        </m:r>
                      </m:e>
                      <m:sup>
                        <m:r>
                          <a:rPr lang="en-US" sz="1800" b="0" i="1" dirty="0" smtClean="0">
                            <a:latin typeface="Cambria Math"/>
                          </a:rPr>
                          <m:t>𝑛</m:t>
                        </m:r>
                      </m:sup>
                    </m:sSup>
                    <m:r>
                      <a:rPr lang="en-US" sz="1800" b="0" i="1" dirty="0" smtClean="0">
                        <a:latin typeface="Cambria Math"/>
                      </a:rPr>
                      <m:t>𝑦</m:t>
                    </m:r>
                  </m:oMath>
                </a14:m>
                <a:r>
                  <a:rPr lang="en-US" sz="1800" dirty="0" smtClean="0"/>
                  <a:t> ,here symbol D is differential operator.</a:t>
                </a:r>
              </a:p>
              <a:p>
                <a:pPr marL="137160" indent="0">
                  <a:buNone/>
                </a:pPr>
                <a:r>
                  <a:rPr lang="en-US" sz="1800" dirty="0" smtClean="0"/>
                  <a:t> In general also we can write equation as</a:t>
                </a:r>
                <a:r>
                  <a:rPr lang="en-US" sz="1800" dirty="0"/>
                  <a:t/>
                </a:r>
                <a:r>
                  <a:rPr lang="en-US" sz="1800" dirty="0" smtClean="0"/>
                  <a:t/>
                </a:r>
              </a:p>
              <a:p>
                <a:pPr marL="137160" indent="0">
                  <a:buNone/>
                </a:pPr>
                <a:r>
                  <a:rPr lang="en-US" sz="1800" dirty="0" smtClean="0"/>
                  <a:t/>
                </a:r>
                <a14:m>
                  <m:oMath xmlns:m="http://schemas.openxmlformats.org/officeDocument/2006/math">
                    <m:sSub>
                      <m:sSubPr>
                        <m:ctrlPr>
                          <a:rPr lang="en-US" sz="1800" i="1">
                            <a:latin typeface="Cambria Math"/>
                          </a:rPr>
                        </m:ctrlPr>
                      </m:sSubPr>
                      <m:e>
                        <m:r>
                          <a:rPr lang="en-US" sz="1800" i="1">
                            <a:latin typeface="Cambria Math"/>
                          </a:rPr>
                          <m:t>𝑎</m:t>
                        </m:r>
                      </m:e>
                      <m:sub>
                        <m:r>
                          <a:rPr lang="en-US" sz="1800" i="1">
                            <a:latin typeface="Cambria Math"/>
                          </a:rPr>
                          <m:t>0</m:t>
                        </m:r>
                      </m:sub>
                    </m:sSub>
                    <m:sSup>
                      <m:sSupPr>
                        <m:ctrlPr>
                          <a:rPr lang="en-US" sz="1800" i="1" dirty="0">
                            <a:latin typeface="Cambria Math"/>
                          </a:rPr>
                        </m:ctrlPr>
                      </m:sSupPr>
                      <m:e>
                        <m:r>
                          <a:rPr lang="en-US" sz="1800" i="1" dirty="0">
                            <a:latin typeface="Cambria Math"/>
                          </a:rPr>
                          <m:t>𝐷</m:t>
                        </m:r>
                      </m:e>
                      <m:sup>
                        <m:r>
                          <a:rPr lang="en-US" sz="1800" i="1" dirty="0">
                            <a:latin typeface="Cambria Math"/>
                          </a:rPr>
                          <m:t>𝑛</m:t>
                        </m:r>
                      </m:sup>
                    </m:sSup>
                    <m:r>
                      <a:rPr lang="en-US" sz="1800" i="1" dirty="0">
                        <a:latin typeface="Cambria Math"/>
                      </a:rPr>
                      <m:t>𝑦</m:t>
                    </m:r>
                    <m:r>
                      <a:rPr lang="en-US" sz="1800" i="1">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1</m:t>
                        </m:r>
                      </m:sub>
                    </m:sSub>
                    <m:sSup>
                      <m:sSupPr>
                        <m:ctrlPr>
                          <a:rPr lang="en-US" sz="1800" i="1" dirty="0">
                            <a:latin typeface="Cambria Math"/>
                          </a:rPr>
                        </m:ctrlPr>
                      </m:sSupPr>
                      <m:e>
                        <m:r>
                          <a:rPr lang="en-US" sz="1800" i="1" dirty="0">
                            <a:latin typeface="Cambria Math"/>
                          </a:rPr>
                          <m:t>𝐷</m:t>
                        </m:r>
                      </m:e>
                      <m:sup>
                        <m:r>
                          <a:rPr lang="en-US" sz="1800" i="1" dirty="0">
                            <a:latin typeface="Cambria Math"/>
                          </a:rPr>
                          <m:t>𝑛</m:t>
                        </m:r>
                        <m:r>
                          <a:rPr lang="en-US" sz="1800" b="0" i="1" dirty="0" smtClean="0">
                            <a:latin typeface="Cambria Math"/>
                          </a:rPr>
                          <m:t>−1</m:t>
                        </m:r>
                      </m:sup>
                    </m:sSup>
                    <m:r>
                      <a:rPr lang="en-US" sz="1800" i="1" dirty="0">
                        <a:latin typeface="Cambria Math"/>
                      </a:rPr>
                      <m:t>𝑦</m:t>
                    </m:r>
                  </m:oMath>
                </a14:m>
                <a:r>
                  <a:rPr lang="en-US" sz="1800" dirty="0"/>
                  <a:t>+</a:t>
                </a:r>
                <a14:m>
                  <m:oMath xmlns:m="http://schemas.openxmlformats.org/officeDocument/2006/math">
                    <m:sSub>
                      <m:sSubPr>
                        <m:ctrlPr>
                          <a:rPr lang="en-US" sz="1800" i="1">
                            <a:latin typeface="Cambria Math"/>
                          </a:rPr>
                        </m:ctrlPr>
                      </m:sSubPr>
                      <m:e>
                        <m:r>
                          <a:rPr lang="en-US" sz="1800" i="1">
                            <a:latin typeface="Cambria Math"/>
                          </a:rPr>
                          <m:t>𝑎</m:t>
                        </m:r>
                      </m:e>
                      <m:sub>
                        <m:r>
                          <a:rPr lang="en-US" sz="1800" i="1">
                            <a:latin typeface="Cambria Math"/>
                          </a:rPr>
                          <m:t>2</m:t>
                        </m:r>
                      </m:sub>
                    </m:sSub>
                    <m:sSup>
                      <m:sSupPr>
                        <m:ctrlPr>
                          <a:rPr lang="en-US" sz="1800" i="1" dirty="0">
                            <a:latin typeface="Cambria Math"/>
                          </a:rPr>
                        </m:ctrlPr>
                      </m:sSupPr>
                      <m:e>
                        <m:r>
                          <a:rPr lang="en-US" sz="1800" i="1" dirty="0">
                            <a:latin typeface="Cambria Math"/>
                          </a:rPr>
                          <m:t>𝐷</m:t>
                        </m:r>
                      </m:e>
                      <m:sup>
                        <m:r>
                          <a:rPr lang="en-US" sz="1800" i="1" dirty="0">
                            <a:latin typeface="Cambria Math"/>
                          </a:rPr>
                          <m:t>𝑛</m:t>
                        </m:r>
                        <m:r>
                          <a:rPr lang="en-US" sz="1800" b="0" i="1" dirty="0" smtClean="0">
                            <a:latin typeface="Cambria Math"/>
                          </a:rPr>
                          <m:t>−2</m:t>
                        </m:r>
                      </m:sup>
                    </m:sSup>
                    <m:r>
                      <a:rPr lang="en-US" sz="1800" i="1" dirty="0">
                        <a:latin typeface="Cambria Math"/>
                      </a:rPr>
                      <m:t>𝑦</m:t>
                    </m:r>
                  </m:oMath>
                </a14:m>
                <a:r>
                  <a:rPr lang="en-US" sz="1800" dirty="0"/>
                  <a:t>+…+</a:t>
                </a:r>
                <a14:m>
                  <m:oMath xmlns:m="http://schemas.openxmlformats.org/officeDocument/2006/math">
                    <m:sSub>
                      <m:sSubPr>
                        <m:ctrlPr>
                          <a:rPr lang="en-US" sz="1800" i="1" dirty="0">
                            <a:latin typeface="Cambria Math"/>
                          </a:rPr>
                        </m:ctrlPr>
                      </m:sSubPr>
                      <m:e>
                        <m:r>
                          <a:rPr lang="en-US" sz="1800" i="1" dirty="0">
                            <a:latin typeface="Cambria Math"/>
                          </a:rPr>
                          <m:t>𝑎</m:t>
                        </m:r>
                      </m:e>
                      <m:sub>
                        <m:r>
                          <a:rPr lang="en-US" sz="1800" i="1" dirty="0">
                            <a:latin typeface="Cambria Math"/>
                          </a:rPr>
                          <m:t>𝑛</m:t>
                        </m:r>
                        <m:r>
                          <a:rPr lang="en-US" sz="1800" i="1" dirty="0">
                            <a:latin typeface="Cambria Math"/>
                          </a:rPr>
                          <m:t>−1</m:t>
                        </m:r>
                      </m:sub>
                    </m:sSub>
                    <m:r>
                      <a:rPr lang="en-US" sz="1800" b="0" i="1" dirty="0" smtClean="0">
                        <a:latin typeface="Cambria Math"/>
                      </a:rPr>
                      <m:t>𝐷</m:t>
                    </m:r>
                    <m:r>
                      <a:rPr lang="en-US" sz="1800" i="1" dirty="0">
                        <a:latin typeface="Cambria Math"/>
                      </a:rPr>
                      <m:t>𝑦</m:t>
                    </m:r>
                  </m:oMath>
                </a14:m>
                <a:r>
                  <a:rPr lang="en-US" sz="1800" dirty="0"/>
                  <a:t>+</a:t>
                </a:r>
                <a14:m>
                  <m:oMath xmlns:m="http://schemas.openxmlformats.org/officeDocument/2006/math">
                    <m:sSub>
                      <m:sSubPr>
                        <m:ctrlPr>
                          <a:rPr lang="en-US" sz="1800" i="1" dirty="0">
                            <a:latin typeface="Cambria Math"/>
                          </a:rPr>
                        </m:ctrlPr>
                      </m:sSubPr>
                      <m:e>
                        <m:r>
                          <a:rPr lang="en-US" sz="1800" i="1" dirty="0">
                            <a:latin typeface="Cambria Math"/>
                          </a:rPr>
                          <m:t>𝑎</m:t>
                        </m:r>
                      </m:e>
                      <m:sub>
                        <m:r>
                          <a:rPr lang="en-US" sz="1800" i="1" dirty="0">
                            <a:latin typeface="Cambria Math"/>
                          </a:rPr>
                          <m:t>𝑛</m:t>
                        </m:r>
                      </m:sub>
                    </m:sSub>
                    <m:r>
                      <a:rPr lang="en-US" sz="1800" i="1" dirty="0">
                        <a:latin typeface="Cambria Math"/>
                      </a:rPr>
                      <m:t>𝑦</m:t>
                    </m:r>
                    <m:r>
                      <a:rPr lang="en-US" sz="1800" i="1" dirty="0">
                        <a:latin typeface="Cambria Math"/>
                      </a:rPr>
                      <m:t>=</m:t>
                    </m:r>
                    <m:r>
                      <a:rPr lang="en-US" sz="1800" i="1" dirty="0">
                        <a:latin typeface="Cambria Math"/>
                      </a:rPr>
                      <m:t>𝑓</m:t>
                    </m:r>
                    <m:r>
                      <a:rPr lang="en-US" sz="1800" i="1" dirty="0">
                        <a:latin typeface="Cambria Math"/>
                      </a:rPr>
                      <m:t>(</m:t>
                    </m:r>
                    <m:r>
                      <a:rPr lang="en-US" sz="1800" i="1" dirty="0">
                        <a:latin typeface="Cambria Math"/>
                      </a:rPr>
                      <m:t>𝑥</m:t>
                    </m:r>
                    <m:r>
                      <a:rPr lang="en-US" sz="1800" i="1" dirty="0">
                        <a:latin typeface="Cambria Math"/>
                      </a:rPr>
                      <m:t>)</m:t>
                    </m:r>
                  </m:oMath>
                </a14:m>
                <a:r>
                  <a:rPr lang="en-US" sz="1800" dirty="0"/>
                  <a:t>.</a:t>
                </a:r>
                <a:endParaRPr lang="en-US" sz="1800" dirty="0" smtClean="0"/>
              </a:p>
              <a:p>
                <a:pPr marL="137160" indent="0">
                  <a:buNone/>
                </a:pPr>
                <a:endParaRPr lang="en-US" sz="1800" dirty="0" smtClean="0"/>
              </a:p>
              <a:p>
                <a:pPr marL="137160" indent="0">
                  <a:buNone/>
                </a:pPr>
                <a:r>
                  <a:rPr lang="en-US" sz="1800" b="0" dirty="0" smtClean="0"/>
                  <a:t/>
                </a:r>
                <a14:m>
                  <m:oMath xmlns:m="http://schemas.openxmlformats.org/officeDocument/2006/math">
                    <m:r>
                      <a:rPr lang="en-US" sz="1800" b="0" i="1" smtClean="0">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0</m:t>
                        </m:r>
                      </m:sub>
                    </m:sSub>
                    <m:sSup>
                      <m:sSupPr>
                        <m:ctrlPr>
                          <a:rPr lang="en-US" sz="1800" i="1" dirty="0">
                            <a:latin typeface="Cambria Math"/>
                          </a:rPr>
                        </m:ctrlPr>
                      </m:sSupPr>
                      <m:e>
                        <m:r>
                          <a:rPr lang="en-US" sz="1800" i="1" dirty="0">
                            <a:latin typeface="Cambria Math"/>
                          </a:rPr>
                          <m:t>𝐷</m:t>
                        </m:r>
                      </m:e>
                      <m:sup>
                        <m:r>
                          <a:rPr lang="en-US" sz="1800" i="1" dirty="0">
                            <a:latin typeface="Cambria Math"/>
                          </a:rPr>
                          <m:t>𝑛</m:t>
                        </m:r>
                      </m:sup>
                    </m:sSup>
                    <m:r>
                      <a:rPr lang="en-US" sz="1800" i="1">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1</m:t>
                        </m:r>
                      </m:sub>
                    </m:sSub>
                    <m:sSup>
                      <m:sSupPr>
                        <m:ctrlPr>
                          <a:rPr lang="en-US" sz="1800" i="1" dirty="0">
                            <a:latin typeface="Cambria Math"/>
                          </a:rPr>
                        </m:ctrlPr>
                      </m:sSupPr>
                      <m:e>
                        <m:r>
                          <a:rPr lang="en-US" sz="1800" i="1" dirty="0">
                            <a:latin typeface="Cambria Math"/>
                          </a:rPr>
                          <m:t>𝐷</m:t>
                        </m:r>
                      </m:e>
                      <m:sup>
                        <m:r>
                          <a:rPr lang="en-US" sz="1800" i="1" dirty="0">
                            <a:latin typeface="Cambria Math"/>
                          </a:rPr>
                          <m:t>𝑛</m:t>
                        </m:r>
                        <m:r>
                          <a:rPr lang="en-US" sz="1800" i="1" dirty="0">
                            <a:latin typeface="Cambria Math"/>
                          </a:rPr>
                          <m:t>−1</m:t>
                        </m:r>
                      </m:sup>
                    </m:sSup>
                  </m:oMath>
                </a14:m>
                <a:r>
                  <a:rPr lang="en-US" sz="1800" dirty="0"/>
                  <a:t>+</a:t>
                </a:r>
                <a14:m>
                  <m:oMath xmlns:m="http://schemas.openxmlformats.org/officeDocument/2006/math">
                    <m:sSub>
                      <m:sSubPr>
                        <m:ctrlPr>
                          <a:rPr lang="en-US" sz="1800" i="1">
                            <a:latin typeface="Cambria Math"/>
                          </a:rPr>
                        </m:ctrlPr>
                      </m:sSubPr>
                      <m:e>
                        <m:r>
                          <a:rPr lang="en-US" sz="1800" i="1">
                            <a:latin typeface="Cambria Math"/>
                          </a:rPr>
                          <m:t>𝑎</m:t>
                        </m:r>
                      </m:e>
                      <m:sub>
                        <m:r>
                          <a:rPr lang="en-US" sz="1800" i="1">
                            <a:latin typeface="Cambria Math"/>
                          </a:rPr>
                          <m:t>2</m:t>
                        </m:r>
                      </m:sub>
                    </m:sSub>
                    <m:sSup>
                      <m:sSupPr>
                        <m:ctrlPr>
                          <a:rPr lang="en-US" sz="1800" i="1" dirty="0">
                            <a:latin typeface="Cambria Math"/>
                          </a:rPr>
                        </m:ctrlPr>
                      </m:sSupPr>
                      <m:e>
                        <m:r>
                          <a:rPr lang="en-US" sz="1800" i="1" dirty="0">
                            <a:latin typeface="Cambria Math"/>
                          </a:rPr>
                          <m:t>𝐷</m:t>
                        </m:r>
                      </m:e>
                      <m:sup>
                        <m:r>
                          <a:rPr lang="en-US" sz="1800" i="1" dirty="0">
                            <a:latin typeface="Cambria Math"/>
                          </a:rPr>
                          <m:t>𝑛</m:t>
                        </m:r>
                        <m:r>
                          <a:rPr lang="en-US" sz="1800" i="1" dirty="0">
                            <a:latin typeface="Cambria Math"/>
                          </a:rPr>
                          <m:t>−2</m:t>
                        </m:r>
                      </m:sup>
                    </m:sSup>
                  </m:oMath>
                </a14:m>
                <a:r>
                  <a:rPr lang="en-US" sz="1800" dirty="0"/>
                  <a:t>+…+</a:t>
                </a:r>
                <a14:m>
                  <m:oMath xmlns:m="http://schemas.openxmlformats.org/officeDocument/2006/math">
                    <m:sSub>
                      <m:sSubPr>
                        <m:ctrlPr>
                          <a:rPr lang="en-US" sz="1800" i="1" dirty="0">
                            <a:latin typeface="Cambria Math"/>
                          </a:rPr>
                        </m:ctrlPr>
                      </m:sSubPr>
                      <m:e>
                        <m:r>
                          <a:rPr lang="en-US" sz="1800" i="1" dirty="0">
                            <a:latin typeface="Cambria Math"/>
                          </a:rPr>
                          <m:t>𝑎</m:t>
                        </m:r>
                      </m:e>
                      <m:sub>
                        <m:r>
                          <a:rPr lang="en-US" sz="1800" i="1" dirty="0">
                            <a:latin typeface="Cambria Math"/>
                          </a:rPr>
                          <m:t>𝑛</m:t>
                        </m:r>
                        <m:r>
                          <a:rPr lang="en-US" sz="1800" i="1" dirty="0">
                            <a:latin typeface="Cambria Math"/>
                          </a:rPr>
                          <m:t>−1</m:t>
                        </m:r>
                      </m:sub>
                    </m:sSub>
                    <m:r>
                      <a:rPr lang="en-US" sz="1800" i="1" dirty="0">
                        <a:latin typeface="Cambria Math"/>
                      </a:rPr>
                      <m:t>𝐷</m:t>
                    </m:r>
                  </m:oMath>
                </a14:m>
                <a:r>
                  <a:rPr lang="en-US" sz="1800" dirty="0"/>
                  <a:t>+</a:t>
                </a:r>
                <a14:m>
                  <m:oMath xmlns:m="http://schemas.openxmlformats.org/officeDocument/2006/math">
                    <m:sSub>
                      <m:sSubPr>
                        <m:ctrlPr>
                          <a:rPr lang="en-US" sz="1800" i="1" dirty="0">
                            <a:latin typeface="Cambria Math"/>
                          </a:rPr>
                        </m:ctrlPr>
                      </m:sSubPr>
                      <m:e>
                        <m:r>
                          <a:rPr lang="en-US" sz="1800" i="1" dirty="0">
                            <a:latin typeface="Cambria Math"/>
                          </a:rPr>
                          <m:t>𝑎</m:t>
                        </m:r>
                      </m:e>
                      <m:sub>
                        <m:r>
                          <a:rPr lang="en-US" sz="1800" i="1" dirty="0">
                            <a:latin typeface="Cambria Math"/>
                          </a:rPr>
                          <m:t>𝑛</m:t>
                        </m:r>
                      </m:sub>
                    </m:sSub>
                    <m:r>
                      <a:rPr lang="en-US" sz="1800" b="0" i="1" dirty="0" smtClean="0">
                        <a:latin typeface="Cambria Math"/>
                      </a:rPr>
                      <m:t>)</m:t>
                    </m:r>
                    <m:r>
                      <a:rPr lang="en-US" sz="1800" i="1" dirty="0">
                        <a:latin typeface="Cambria Math"/>
                      </a:rPr>
                      <m:t>𝑦</m:t>
                    </m:r>
                    <m:r>
                      <a:rPr lang="en-US" sz="1800" i="1" dirty="0">
                        <a:latin typeface="Cambria Math"/>
                      </a:rPr>
                      <m:t>=</m:t>
                    </m:r>
                    <m:r>
                      <a:rPr lang="en-US" sz="1800" i="1" dirty="0">
                        <a:latin typeface="Cambria Math"/>
                      </a:rPr>
                      <m:t>𝑓</m:t>
                    </m:r>
                    <m:r>
                      <a:rPr lang="en-US" sz="1800" i="1" dirty="0">
                        <a:latin typeface="Cambria Math"/>
                      </a:rPr>
                      <m:t>(</m:t>
                    </m:r>
                    <m:r>
                      <a:rPr lang="en-US" sz="1800" i="1" dirty="0">
                        <a:latin typeface="Cambria Math"/>
                      </a:rPr>
                      <m:t>𝑥</m:t>
                    </m:r>
                    <m:r>
                      <a:rPr lang="en-US" sz="1800" i="1" dirty="0">
                        <a:latin typeface="Cambria Math"/>
                      </a:rPr>
                      <m:t>)</m:t>
                    </m:r>
                  </m:oMath>
                </a14:m>
                <a:r>
                  <a:rPr lang="en-US" sz="1800" dirty="0"/>
                  <a:t>.</a:t>
                </a:r>
              </a:p>
              <a:p>
                <a:pPr marL="137160" indent="0">
                  <a:buNone/>
                </a:pPr>
                <a:endParaRPr lang="en-US" sz="1800" dirty="0" smtClean="0"/>
              </a:p>
              <a:p>
                <a:pPr marL="137160" indent="0">
                  <a:buNone/>
                </a:pPr>
                <a:r>
                  <a:rPr lang="en-US" sz="1800" dirty="0" smtClean="0">
                    <a:ea typeface="Cambria Math"/>
                  </a:rPr>
                  <a:t/>
                </a:r>
                <a14:m>
                  <m:oMath xmlns:m="http://schemas.openxmlformats.org/officeDocument/2006/math">
                    <m:r>
                      <a:rPr lang="en-US" sz="1800" i="1" smtClean="0">
                        <a:latin typeface="Cambria Math"/>
                        <a:ea typeface="Cambria Math"/>
                      </a:rPr>
                      <m:t>∅</m:t>
                    </m:r>
                    <m:d>
                      <m:dPr>
                        <m:ctrlPr>
                          <a:rPr lang="en-US" sz="1800" b="0" i="1" smtClean="0">
                            <a:latin typeface="Cambria Math"/>
                            <a:ea typeface="Cambria Math"/>
                          </a:rPr>
                        </m:ctrlPr>
                      </m:dPr>
                      <m:e>
                        <m:r>
                          <a:rPr lang="en-US" sz="1800" b="0" i="1" smtClean="0">
                            <a:latin typeface="Cambria Math"/>
                            <a:ea typeface="Cambria Math"/>
                          </a:rPr>
                          <m:t>𝐷</m:t>
                        </m:r>
                      </m:e>
                    </m:d>
                    <m:r>
                      <a:rPr lang="en-US" sz="1800" b="0" i="1" smtClean="0">
                        <a:latin typeface="Cambria Math"/>
                        <a:ea typeface="Cambria Math"/>
                      </a:rPr>
                      <m:t>𝑦</m:t>
                    </m:r>
                    <m:r>
                      <a:rPr lang="en-US" sz="1800" b="0" i="1" smtClean="0">
                        <a:latin typeface="Cambria Math"/>
                        <a:ea typeface="Cambria Math"/>
                      </a:rPr>
                      <m:t>=</m:t>
                    </m:r>
                    <m:r>
                      <a:rPr lang="en-US" sz="1800" b="0" i="1" smtClean="0">
                        <a:latin typeface="Cambria Math"/>
                        <a:ea typeface="Cambria Math"/>
                      </a:rPr>
                      <m:t>𝑓</m:t>
                    </m:r>
                    <m:r>
                      <a:rPr lang="en-US" sz="1800" b="0" i="1" smtClean="0">
                        <a:latin typeface="Cambria Math"/>
                        <a:ea typeface="Cambria Math"/>
                      </a:rPr>
                      <m:t>(</m:t>
                    </m:r>
                    <m:r>
                      <a:rPr lang="en-US" sz="1800" b="0" i="1" smtClean="0">
                        <a:latin typeface="Cambria Math"/>
                        <a:ea typeface="Cambria Math"/>
                      </a:rPr>
                      <m:t>𝑥</m:t>
                    </m:r>
                    <m:r>
                      <a:rPr lang="en-US" sz="1800" b="0" i="1" smtClean="0">
                        <a:latin typeface="Cambria Math"/>
                        <a:ea typeface="Cambria Math"/>
                      </a:rPr>
                      <m:t>)</m:t>
                    </m:r>
                  </m:oMath>
                </a14:m>
                <a:r>
                  <a:rPr lang="en-US" sz="1800" dirty="0" smtClean="0"/>
                  <a:t> where </a:t>
                </a:r>
                <a14:m>
                  <m:oMath xmlns:m="http://schemas.openxmlformats.org/officeDocument/2006/math">
                    <m:r>
                      <a:rPr lang="en-US" sz="1800" i="1">
                        <a:latin typeface="Cambria Math"/>
                        <a:ea typeface="Cambria Math"/>
                      </a:rPr>
                      <m:t>∅</m:t>
                    </m:r>
                    <m:d>
                      <m:dPr>
                        <m:ctrlPr>
                          <a:rPr lang="en-US" sz="1800" i="1">
                            <a:latin typeface="Cambria Math"/>
                            <a:ea typeface="Cambria Math"/>
                          </a:rPr>
                        </m:ctrlPr>
                      </m:dPr>
                      <m:e>
                        <m:r>
                          <a:rPr lang="en-US" sz="1800" i="1">
                            <a:latin typeface="Cambria Math"/>
                            <a:ea typeface="Cambria Math"/>
                          </a:rPr>
                          <m:t>𝐷</m:t>
                        </m:r>
                      </m:e>
                    </m:d>
                    <m:r>
                      <a:rPr lang="en-US" sz="1800" i="1" smtClean="0">
                        <a:latin typeface="Cambria Math"/>
                        <a:ea typeface="Cambria Math"/>
                      </a:rPr>
                      <m:t>=</m:t>
                    </m:r>
                    <m:sSub>
                      <m:sSubPr>
                        <m:ctrlPr>
                          <a:rPr lang="en-US" sz="1800" i="1">
                            <a:latin typeface="Cambria Math"/>
                          </a:rPr>
                        </m:ctrlPr>
                      </m:sSubPr>
                      <m:e>
                        <m:r>
                          <a:rPr lang="en-US" sz="1800" i="1">
                            <a:latin typeface="Cambria Math"/>
                          </a:rPr>
                          <m:t>𝑎</m:t>
                        </m:r>
                      </m:e>
                      <m:sub>
                        <m:r>
                          <a:rPr lang="en-US" sz="1800" i="1">
                            <a:latin typeface="Cambria Math"/>
                          </a:rPr>
                          <m:t>0</m:t>
                        </m:r>
                      </m:sub>
                    </m:sSub>
                    <m:sSup>
                      <m:sSupPr>
                        <m:ctrlPr>
                          <a:rPr lang="en-US" sz="1800" i="1" dirty="0">
                            <a:latin typeface="Cambria Math"/>
                          </a:rPr>
                        </m:ctrlPr>
                      </m:sSupPr>
                      <m:e>
                        <m:r>
                          <a:rPr lang="en-US" sz="1800" i="1" dirty="0">
                            <a:latin typeface="Cambria Math"/>
                          </a:rPr>
                          <m:t>𝐷</m:t>
                        </m:r>
                      </m:e>
                      <m:sup>
                        <m:r>
                          <a:rPr lang="en-US" sz="1800" i="1" dirty="0">
                            <a:latin typeface="Cambria Math"/>
                          </a:rPr>
                          <m:t>𝑛</m:t>
                        </m:r>
                      </m:sup>
                    </m:sSup>
                    <m:r>
                      <a:rPr lang="en-US" sz="1800" i="1">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1</m:t>
                        </m:r>
                      </m:sub>
                    </m:sSub>
                    <m:sSup>
                      <m:sSupPr>
                        <m:ctrlPr>
                          <a:rPr lang="en-US" sz="1800" i="1" dirty="0">
                            <a:latin typeface="Cambria Math"/>
                          </a:rPr>
                        </m:ctrlPr>
                      </m:sSupPr>
                      <m:e>
                        <m:r>
                          <a:rPr lang="en-US" sz="1800" i="1" dirty="0">
                            <a:latin typeface="Cambria Math"/>
                          </a:rPr>
                          <m:t>𝐷</m:t>
                        </m:r>
                      </m:e>
                      <m:sup>
                        <m:r>
                          <a:rPr lang="en-US" sz="1800" i="1" dirty="0">
                            <a:latin typeface="Cambria Math"/>
                          </a:rPr>
                          <m:t>𝑛</m:t>
                        </m:r>
                        <m:r>
                          <a:rPr lang="en-US" sz="1800" i="1" dirty="0">
                            <a:latin typeface="Cambria Math"/>
                          </a:rPr>
                          <m:t>−1</m:t>
                        </m:r>
                      </m:sup>
                    </m:sSup>
                    <m:r>
                      <m:rPr>
                        <m:nor/>
                      </m:rPr>
                      <a:rPr lang="en-US" sz="1800" dirty="0"/>
                      <m:t>+</m:t>
                    </m:r>
                    <m:sSub>
                      <m:sSubPr>
                        <m:ctrlPr>
                          <a:rPr lang="en-US" sz="1800" i="1">
                            <a:latin typeface="Cambria Math"/>
                          </a:rPr>
                        </m:ctrlPr>
                      </m:sSubPr>
                      <m:e>
                        <m:r>
                          <a:rPr lang="en-US" sz="1800" i="1">
                            <a:latin typeface="Cambria Math"/>
                          </a:rPr>
                          <m:t>𝑎</m:t>
                        </m:r>
                      </m:e>
                      <m:sub>
                        <m:r>
                          <a:rPr lang="en-US" sz="1800" i="1">
                            <a:latin typeface="Cambria Math"/>
                          </a:rPr>
                          <m:t>2</m:t>
                        </m:r>
                      </m:sub>
                    </m:sSub>
                    <m:sSup>
                      <m:sSupPr>
                        <m:ctrlPr>
                          <a:rPr lang="en-US" sz="1800" i="1" dirty="0">
                            <a:latin typeface="Cambria Math"/>
                          </a:rPr>
                        </m:ctrlPr>
                      </m:sSupPr>
                      <m:e>
                        <m:r>
                          <a:rPr lang="en-US" sz="1800" i="1" dirty="0">
                            <a:latin typeface="Cambria Math"/>
                          </a:rPr>
                          <m:t>𝐷</m:t>
                        </m:r>
                      </m:e>
                      <m:sup>
                        <m:r>
                          <a:rPr lang="en-US" sz="1800" i="1" dirty="0">
                            <a:latin typeface="Cambria Math"/>
                          </a:rPr>
                          <m:t>𝑛</m:t>
                        </m:r>
                        <m:r>
                          <a:rPr lang="en-US" sz="1800" i="1" dirty="0">
                            <a:latin typeface="Cambria Math"/>
                          </a:rPr>
                          <m:t>−2</m:t>
                        </m:r>
                      </m:sup>
                    </m:sSup>
                    <m:r>
                      <m:rPr>
                        <m:nor/>
                      </m:rPr>
                      <a:rPr lang="en-US" sz="1800" dirty="0"/>
                      <m:t>+…+</m:t>
                    </m:r>
                    <m:sSub>
                      <m:sSubPr>
                        <m:ctrlPr>
                          <a:rPr lang="en-US" sz="1800" i="1" dirty="0">
                            <a:latin typeface="Cambria Math"/>
                          </a:rPr>
                        </m:ctrlPr>
                      </m:sSubPr>
                      <m:e>
                        <m:r>
                          <a:rPr lang="en-US" sz="1800" i="1" dirty="0">
                            <a:latin typeface="Cambria Math"/>
                          </a:rPr>
                          <m:t>𝑎</m:t>
                        </m:r>
                      </m:e>
                      <m:sub>
                        <m:r>
                          <a:rPr lang="en-US" sz="1800" i="1" dirty="0">
                            <a:latin typeface="Cambria Math"/>
                          </a:rPr>
                          <m:t>𝑛</m:t>
                        </m:r>
                        <m:r>
                          <a:rPr lang="en-US" sz="1800" i="1" dirty="0">
                            <a:latin typeface="Cambria Math"/>
                          </a:rPr>
                          <m:t>−1</m:t>
                        </m:r>
                      </m:sub>
                    </m:sSub>
                    <m:r>
                      <a:rPr lang="en-US" sz="1800" i="1" dirty="0">
                        <a:latin typeface="Cambria Math"/>
                      </a:rPr>
                      <m:t>𝐷</m:t>
                    </m:r>
                    <m:r>
                      <m:rPr>
                        <m:nor/>
                      </m:rPr>
                      <a:rPr lang="en-US" sz="1800" dirty="0"/>
                      <m:t>+</m:t>
                    </m:r>
                    <m:sSub>
                      <m:sSubPr>
                        <m:ctrlPr>
                          <a:rPr lang="en-US" sz="1800" i="1" dirty="0">
                            <a:latin typeface="Cambria Math"/>
                          </a:rPr>
                        </m:ctrlPr>
                      </m:sSubPr>
                      <m:e>
                        <m:r>
                          <a:rPr lang="en-US" sz="1800" i="1" dirty="0">
                            <a:latin typeface="Cambria Math"/>
                          </a:rPr>
                          <m:t>𝑎</m:t>
                        </m:r>
                      </m:e>
                      <m:sub>
                        <m:r>
                          <a:rPr lang="en-US" sz="1800" i="1" dirty="0">
                            <a:latin typeface="Cambria Math"/>
                          </a:rPr>
                          <m:t>𝑛</m:t>
                        </m:r>
                      </m:sub>
                    </m:sSub>
                  </m:oMath>
                </a14:m>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701458"/>
                <a:ext cx="8229600" cy="5607903"/>
              </a:xfrm>
              <a:blipFill rotWithShape="1">
                <a:blip r:embed="rId3"/>
                <a:stretch>
                  <a:fillRect t="-543"/>
                </a:stretch>
              </a:blipFill>
            </p:spPr>
            <p:txBody>
              <a:bodyPr/>
              <a:lstStyle/>
              <a:p>
                <a:r>
                  <a:rPr lang="en-US">
                    <a:noFill/>
                  </a:rPr>
                  <a:t> </a:t>
                </a:r>
              </a:p>
            </p:txBody>
          </p:sp>
        </mc:Fallback>
      </mc:AlternateContent>
    </p:spTree>
    <p:extLst>
      <p:ext uri="{BB962C8B-B14F-4D97-AF65-F5344CB8AC3E}">
        <p14:creationId xmlns:p14="http://schemas.microsoft.com/office/powerpoint/2010/main" xmlns="" val="410841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circle(in)">
                                      <p:cBhvr>
                                        <p:cTn id="4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sz="3200" dirty="0" smtClean="0"/>
              <a:t>Auxiliary Equation(A.E.)</a:t>
            </a:r>
            <a:endParaRPr lang="en-US" sz="32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876822"/>
                <a:ext cx="7467600" cy="5423770"/>
              </a:xfrm>
            </p:spPr>
            <p:txBody>
              <a:bodyPr>
                <a:noAutofit/>
              </a:bodyPr>
              <a:lstStyle/>
              <a:p>
                <a:pPr marL="137160" indent="0">
                  <a:buNone/>
                </a:pPr>
                <a:r>
                  <a:rPr lang="en-US" sz="2400" dirty="0" smtClean="0"/>
                  <a:t>Consider the linear differential equation</a:t>
                </a:r>
              </a:p>
              <a:p>
                <a:pPr marL="137160" lvl="0" indent="0">
                  <a:buClr>
                    <a:prstClr val="white">
                      <a:shade val="95000"/>
                    </a:prstClr>
                  </a:buClr>
                  <a:buNone/>
                </a:pPr>
                <a:r>
                  <a:rPr lang="en-US" sz="2400" dirty="0">
                    <a:solidFill>
                      <a:prstClr val="white"/>
                    </a:solidFill>
                  </a:rPr>
                  <a:t/>
                </a:r>
                <a:r>
                  <a:rPr lang="en-US" sz="2400" dirty="0" smtClean="0">
                    <a:solidFill>
                      <a:prstClr val="white"/>
                    </a:solidFill>
                  </a:rPr>
                  <a:t/>
                </a:r>
                <a14:m>
                  <m:oMath xmlns:m="http://schemas.openxmlformats.org/officeDocument/2006/math">
                    <m:r>
                      <a:rPr lang="en-US" sz="2400" i="1">
                        <a:solidFill>
                          <a:prstClr val="white"/>
                        </a:solidFill>
                        <a:latin typeface="Cambria Math"/>
                      </a:rPr>
                      <m:t>(</m:t>
                    </m:r>
                    <m:sSub>
                      <m:sSubPr>
                        <m:ctrlPr>
                          <a:rPr lang="en-US" sz="2400" i="1">
                            <a:solidFill>
                              <a:prstClr val="white"/>
                            </a:solidFill>
                            <a:latin typeface="Cambria Math"/>
                          </a:rPr>
                        </m:ctrlPr>
                      </m:sSubPr>
                      <m:e>
                        <m:r>
                          <a:rPr lang="en-US" sz="2400" i="1">
                            <a:solidFill>
                              <a:prstClr val="white"/>
                            </a:solidFill>
                            <a:latin typeface="Cambria Math"/>
                          </a:rPr>
                          <m:t>𝑎</m:t>
                        </m:r>
                      </m:e>
                      <m:sub>
                        <m:r>
                          <a:rPr lang="en-US" sz="2400" i="1">
                            <a:solidFill>
                              <a:prstClr val="white"/>
                            </a:solidFill>
                            <a:latin typeface="Cambria Math"/>
                          </a:rPr>
                          <m:t>0</m:t>
                        </m:r>
                      </m:sub>
                    </m:sSub>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𝑛</m:t>
                        </m:r>
                      </m:sup>
                    </m:sSup>
                    <m:r>
                      <a:rPr lang="en-US" sz="2400" i="1">
                        <a:solidFill>
                          <a:prstClr val="white"/>
                        </a:solidFill>
                        <a:latin typeface="Cambria Math"/>
                      </a:rPr>
                      <m:t>+</m:t>
                    </m:r>
                    <m:sSub>
                      <m:sSubPr>
                        <m:ctrlPr>
                          <a:rPr lang="en-US" sz="2400" i="1">
                            <a:solidFill>
                              <a:prstClr val="white"/>
                            </a:solidFill>
                            <a:latin typeface="Cambria Math"/>
                          </a:rPr>
                        </m:ctrlPr>
                      </m:sSubPr>
                      <m:e>
                        <m:r>
                          <a:rPr lang="en-US" sz="2400" i="1">
                            <a:solidFill>
                              <a:prstClr val="white"/>
                            </a:solidFill>
                            <a:latin typeface="Cambria Math"/>
                          </a:rPr>
                          <m:t>𝑎</m:t>
                        </m:r>
                      </m:e>
                      <m:sub>
                        <m:r>
                          <a:rPr lang="en-US" sz="2400" i="1">
                            <a:solidFill>
                              <a:prstClr val="white"/>
                            </a:solidFill>
                            <a:latin typeface="Cambria Math"/>
                          </a:rPr>
                          <m:t>1</m:t>
                        </m:r>
                      </m:sub>
                    </m:sSub>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𝑛</m:t>
                        </m:r>
                        <m:r>
                          <a:rPr lang="en-US" sz="2400" i="1" dirty="0">
                            <a:solidFill>
                              <a:prstClr val="white"/>
                            </a:solidFill>
                            <a:latin typeface="Cambria Math"/>
                          </a:rPr>
                          <m:t>−1</m:t>
                        </m:r>
                      </m:sup>
                    </m:sSup>
                  </m:oMath>
                </a14:m>
                <a:r>
                  <a:rPr lang="en-US" sz="2400" dirty="0">
                    <a:solidFill>
                      <a:prstClr val="white"/>
                    </a:solidFill>
                  </a:rPr>
                  <a:t>+</a:t>
                </a:r>
                <a14:m>
                  <m:oMath xmlns:m="http://schemas.openxmlformats.org/officeDocument/2006/math">
                    <m:sSub>
                      <m:sSubPr>
                        <m:ctrlPr>
                          <a:rPr lang="en-US" sz="2400" i="1">
                            <a:solidFill>
                              <a:prstClr val="white"/>
                            </a:solidFill>
                            <a:latin typeface="Cambria Math"/>
                          </a:rPr>
                        </m:ctrlPr>
                      </m:sSubPr>
                      <m:e>
                        <m:r>
                          <a:rPr lang="en-US" sz="2400" i="1">
                            <a:solidFill>
                              <a:prstClr val="white"/>
                            </a:solidFill>
                            <a:latin typeface="Cambria Math"/>
                          </a:rPr>
                          <m:t>𝑎</m:t>
                        </m:r>
                      </m:e>
                      <m:sub>
                        <m:r>
                          <a:rPr lang="en-US" sz="2400" i="1">
                            <a:solidFill>
                              <a:prstClr val="white"/>
                            </a:solidFill>
                            <a:latin typeface="Cambria Math"/>
                          </a:rPr>
                          <m:t>2</m:t>
                        </m:r>
                      </m:sub>
                    </m:sSub>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𝑛</m:t>
                        </m:r>
                        <m:r>
                          <a:rPr lang="en-US" sz="2400" i="1" dirty="0">
                            <a:solidFill>
                              <a:prstClr val="white"/>
                            </a:solidFill>
                            <a:latin typeface="Cambria Math"/>
                          </a:rPr>
                          <m:t>−2</m:t>
                        </m:r>
                      </m:sup>
                    </m:sSup>
                  </m:oMath>
                </a14:m>
                <a:r>
                  <a:rPr lang="en-US" sz="2400" dirty="0">
                    <a:solidFill>
                      <a:prstClr val="white"/>
                    </a:solidFill>
                  </a:rPr>
                  <a:t>+…+</a:t>
                </a:r>
                <a14:m>
                  <m:oMath xmlns:m="http://schemas.openxmlformats.org/officeDocument/2006/math">
                    <m:sSub>
                      <m:sSubPr>
                        <m:ctrlPr>
                          <a:rPr lang="en-US" sz="2400" i="1" dirty="0">
                            <a:solidFill>
                              <a:prstClr val="white"/>
                            </a:solidFill>
                            <a:latin typeface="Cambria Math"/>
                          </a:rPr>
                        </m:ctrlPr>
                      </m:sSubPr>
                      <m:e>
                        <m:r>
                          <a:rPr lang="en-US" sz="2400" i="1" dirty="0">
                            <a:solidFill>
                              <a:prstClr val="white"/>
                            </a:solidFill>
                            <a:latin typeface="Cambria Math"/>
                          </a:rPr>
                          <m:t>𝑎</m:t>
                        </m:r>
                      </m:e>
                      <m:sub>
                        <m:r>
                          <a:rPr lang="en-US" sz="2400" i="1" dirty="0">
                            <a:solidFill>
                              <a:prstClr val="white"/>
                            </a:solidFill>
                            <a:latin typeface="Cambria Math"/>
                          </a:rPr>
                          <m:t>𝑛</m:t>
                        </m:r>
                        <m:r>
                          <a:rPr lang="en-US" sz="2400" i="1" dirty="0">
                            <a:solidFill>
                              <a:prstClr val="white"/>
                            </a:solidFill>
                            <a:latin typeface="Cambria Math"/>
                          </a:rPr>
                          <m:t>−1</m:t>
                        </m:r>
                      </m:sub>
                    </m:sSub>
                    <m:r>
                      <a:rPr lang="en-US" sz="2400" i="1" dirty="0">
                        <a:solidFill>
                          <a:prstClr val="white"/>
                        </a:solidFill>
                        <a:latin typeface="Cambria Math"/>
                      </a:rPr>
                      <m:t>𝐷</m:t>
                    </m:r>
                  </m:oMath>
                </a14:m>
                <a:r>
                  <a:rPr lang="en-US" sz="2400" dirty="0">
                    <a:solidFill>
                      <a:prstClr val="white"/>
                    </a:solidFill>
                  </a:rPr>
                  <a:t>+</a:t>
                </a:r>
                <a14:m>
                  <m:oMath xmlns:m="http://schemas.openxmlformats.org/officeDocument/2006/math">
                    <m:sSub>
                      <m:sSubPr>
                        <m:ctrlPr>
                          <a:rPr lang="en-US" sz="2400" i="1" dirty="0">
                            <a:solidFill>
                              <a:prstClr val="white"/>
                            </a:solidFill>
                            <a:latin typeface="Cambria Math"/>
                          </a:rPr>
                        </m:ctrlPr>
                      </m:sSubPr>
                      <m:e>
                        <m:r>
                          <a:rPr lang="en-US" sz="2400" i="1" dirty="0">
                            <a:solidFill>
                              <a:prstClr val="white"/>
                            </a:solidFill>
                            <a:latin typeface="Cambria Math"/>
                          </a:rPr>
                          <m:t>𝑎</m:t>
                        </m:r>
                      </m:e>
                      <m:sub>
                        <m:r>
                          <a:rPr lang="en-US" sz="2400" i="1" dirty="0">
                            <a:solidFill>
                              <a:prstClr val="white"/>
                            </a:solidFill>
                            <a:latin typeface="Cambria Math"/>
                          </a:rPr>
                          <m:t>𝑛</m:t>
                        </m:r>
                      </m:sub>
                    </m:sSub>
                    <m:r>
                      <a:rPr lang="en-US" sz="2400" i="1" dirty="0">
                        <a:solidFill>
                          <a:prstClr val="white"/>
                        </a:solidFill>
                        <a:latin typeface="Cambria Math"/>
                      </a:rPr>
                      <m:t>)</m:t>
                    </m:r>
                    <m:r>
                      <a:rPr lang="en-US" sz="2400" i="1" dirty="0">
                        <a:solidFill>
                          <a:prstClr val="white"/>
                        </a:solidFill>
                        <a:latin typeface="Cambria Math"/>
                      </a:rPr>
                      <m:t>𝑦</m:t>
                    </m:r>
                    <m:r>
                      <a:rPr lang="en-US" sz="2400" i="1" dirty="0">
                        <a:solidFill>
                          <a:prstClr val="white"/>
                        </a:solidFill>
                        <a:latin typeface="Cambria Math"/>
                      </a:rPr>
                      <m:t>=</m:t>
                    </m:r>
                    <m:r>
                      <a:rPr lang="en-US" sz="2400" i="1" dirty="0">
                        <a:solidFill>
                          <a:prstClr val="white"/>
                        </a:solidFill>
                        <a:latin typeface="Cambria Math"/>
                      </a:rPr>
                      <m:t>𝑓</m:t>
                    </m:r>
                    <m:r>
                      <a:rPr lang="en-US" sz="2400" i="1" dirty="0">
                        <a:solidFill>
                          <a:prstClr val="white"/>
                        </a:solidFill>
                        <a:latin typeface="Cambria Math"/>
                      </a:rPr>
                      <m:t>(</m:t>
                    </m:r>
                    <m:r>
                      <a:rPr lang="en-US" sz="2400" i="1" dirty="0">
                        <a:solidFill>
                          <a:prstClr val="white"/>
                        </a:solidFill>
                        <a:latin typeface="Cambria Math"/>
                      </a:rPr>
                      <m:t>𝑥</m:t>
                    </m:r>
                    <m:r>
                      <a:rPr lang="en-US" sz="2400" i="1" dirty="0">
                        <a:solidFill>
                          <a:prstClr val="white"/>
                        </a:solidFill>
                        <a:latin typeface="Cambria Math"/>
                      </a:rPr>
                      <m:t>)</m:t>
                    </m:r>
                  </m:oMath>
                </a14:m>
                <a:r>
                  <a:rPr lang="en-US" sz="2400" dirty="0">
                    <a:solidFill>
                      <a:prstClr val="white"/>
                    </a:solidFill>
                  </a:rPr>
                  <a:t>.</a:t>
                </a:r>
                <a:endParaRPr lang="en-US" sz="2400" dirty="0" smtClean="0">
                  <a:solidFill>
                    <a:prstClr val="white"/>
                  </a:solidFill>
                </a:endParaRPr>
              </a:p>
              <a:p>
                <a:pPr marL="137160" lvl="0" indent="0">
                  <a:buClr>
                    <a:prstClr val="white">
                      <a:shade val="95000"/>
                    </a:prstClr>
                  </a:buClr>
                  <a:buNone/>
                </a:pPr>
                <a:r>
                  <a:rPr lang="en-US" sz="2400" dirty="0">
                    <a:solidFill>
                      <a:prstClr val="white"/>
                    </a:solidFill>
                  </a:rPr>
                  <a:t/>
                </a:r>
                <a:r>
                  <a:rPr lang="en-US" sz="2400" dirty="0" smtClean="0">
                    <a:solidFill>
                      <a:prstClr val="white"/>
                    </a:solidFill>
                  </a:rPr>
                  <a:t>               i.e. </a:t>
                </a:r>
                <a14:m>
                  <m:oMath xmlns:m="http://schemas.openxmlformats.org/officeDocument/2006/math">
                    <m:r>
                      <a:rPr lang="en-US" sz="2400" i="1">
                        <a:solidFill>
                          <a:prstClr val="white"/>
                        </a:solidFill>
                        <a:latin typeface="Cambria Math"/>
                        <a:ea typeface="Cambria Math"/>
                      </a:rPr>
                      <m:t>∅</m:t>
                    </m:r>
                    <m:d>
                      <m:dPr>
                        <m:ctrlPr>
                          <a:rPr lang="en-US" sz="2400" i="1">
                            <a:solidFill>
                              <a:prstClr val="white"/>
                            </a:solidFill>
                            <a:latin typeface="Cambria Math"/>
                            <a:ea typeface="Cambria Math"/>
                          </a:rPr>
                        </m:ctrlPr>
                      </m:dPr>
                      <m:e>
                        <m:r>
                          <a:rPr lang="en-US" sz="2400" i="1">
                            <a:solidFill>
                              <a:prstClr val="white"/>
                            </a:solidFill>
                            <a:latin typeface="Cambria Math"/>
                            <a:ea typeface="Cambria Math"/>
                          </a:rPr>
                          <m:t>𝐷</m:t>
                        </m:r>
                      </m:e>
                    </m:d>
                    <m:r>
                      <a:rPr lang="en-US" sz="2400" i="1">
                        <a:solidFill>
                          <a:prstClr val="white"/>
                        </a:solidFill>
                        <a:latin typeface="Cambria Math"/>
                        <a:ea typeface="Cambria Math"/>
                      </a:rPr>
                      <m:t>𝑦</m:t>
                    </m:r>
                    <m:r>
                      <a:rPr lang="en-US" sz="2400" i="1">
                        <a:solidFill>
                          <a:prstClr val="white"/>
                        </a:solidFill>
                        <a:latin typeface="Cambria Math"/>
                        <a:ea typeface="Cambria Math"/>
                      </a:rPr>
                      <m:t>=</m:t>
                    </m:r>
                    <m:r>
                      <a:rPr lang="en-US" sz="2400" i="1">
                        <a:solidFill>
                          <a:prstClr val="white"/>
                        </a:solidFill>
                        <a:latin typeface="Cambria Math"/>
                        <a:ea typeface="Cambria Math"/>
                      </a:rPr>
                      <m:t>𝑓</m:t>
                    </m:r>
                    <m:r>
                      <a:rPr lang="en-US" sz="2400" i="1">
                        <a:solidFill>
                          <a:prstClr val="white"/>
                        </a:solidFill>
                        <a:latin typeface="Cambria Math"/>
                        <a:ea typeface="Cambria Math"/>
                      </a:rPr>
                      <m:t>(</m:t>
                    </m:r>
                    <m:r>
                      <a:rPr lang="en-US" sz="2400" i="1">
                        <a:solidFill>
                          <a:prstClr val="white"/>
                        </a:solidFill>
                        <a:latin typeface="Cambria Math"/>
                        <a:ea typeface="Cambria Math"/>
                      </a:rPr>
                      <m:t>𝑥</m:t>
                    </m:r>
                    <m:r>
                      <a:rPr lang="en-US" sz="2400" i="1">
                        <a:solidFill>
                          <a:prstClr val="white"/>
                        </a:solidFill>
                        <a:latin typeface="Cambria Math"/>
                        <a:ea typeface="Cambria Math"/>
                      </a:rPr>
                      <m:t>)</m:t>
                    </m:r>
                  </m:oMath>
                </a14:m>
                <a:endParaRPr lang="en-US" sz="2400" dirty="0" smtClean="0">
                  <a:solidFill>
                    <a:prstClr val="white"/>
                  </a:solidFill>
                </a:endParaRPr>
              </a:p>
              <a:p>
                <a:pPr marL="137160" lvl="0" indent="0">
                  <a:buClr>
                    <a:prstClr val="white">
                      <a:shade val="95000"/>
                    </a:prstClr>
                  </a:buClr>
                  <a:buNone/>
                </a:pPr>
                <a:r>
                  <a:rPr lang="en-US" sz="2400" dirty="0" smtClean="0">
                    <a:solidFill>
                      <a:prstClr val="white"/>
                    </a:solidFill>
                  </a:rPr>
                  <a:t>Its Auxiliary equation is </a:t>
                </a:r>
              </a:p>
              <a:p>
                <a:pPr marL="137160" lvl="0" indent="0">
                  <a:buClr>
                    <a:prstClr val="white">
                      <a:shade val="95000"/>
                    </a:prstClr>
                  </a:buClr>
                  <a:buNone/>
                </a:pPr>
                <a:r>
                  <a:rPr lang="en-US" sz="2400" dirty="0">
                    <a:solidFill>
                      <a:prstClr val="white"/>
                    </a:solidFill>
                    <a:ea typeface="Cambria Math"/>
                  </a:rPr>
                  <a:t/>
                </a:r>
                <a:r>
                  <a:rPr lang="en-US" sz="2400" dirty="0" smtClean="0">
                    <a:solidFill>
                      <a:prstClr val="white"/>
                    </a:solidFill>
                    <a:ea typeface="Cambria Math"/>
                  </a:rPr>
                  <a:t/>
                </a:r>
                <a14:m>
                  <m:oMath xmlns:m="http://schemas.openxmlformats.org/officeDocument/2006/math">
                    <m:r>
                      <a:rPr lang="en-US" sz="2400" i="1">
                        <a:solidFill>
                          <a:prstClr val="white"/>
                        </a:solidFill>
                        <a:latin typeface="Cambria Math"/>
                        <a:ea typeface="Cambria Math"/>
                      </a:rPr>
                      <m:t>∅</m:t>
                    </m:r>
                    <m:d>
                      <m:dPr>
                        <m:ctrlPr>
                          <a:rPr lang="en-US" sz="2400" i="1">
                            <a:solidFill>
                              <a:prstClr val="white"/>
                            </a:solidFill>
                            <a:latin typeface="Cambria Math"/>
                            <a:ea typeface="Cambria Math"/>
                          </a:rPr>
                        </m:ctrlPr>
                      </m:dPr>
                      <m:e>
                        <m:r>
                          <a:rPr lang="en-US" sz="2400" i="1">
                            <a:solidFill>
                              <a:prstClr val="white"/>
                            </a:solidFill>
                            <a:latin typeface="Cambria Math"/>
                            <a:ea typeface="Cambria Math"/>
                          </a:rPr>
                          <m:t>𝐷</m:t>
                        </m:r>
                      </m:e>
                    </m:d>
                    <m:r>
                      <a:rPr lang="en-US" sz="2400" i="1">
                        <a:solidFill>
                          <a:prstClr val="white"/>
                        </a:solidFill>
                        <a:latin typeface="Cambria Math"/>
                        <a:ea typeface="Cambria Math"/>
                      </a:rPr>
                      <m:t>=</m:t>
                    </m:r>
                    <m:sSub>
                      <m:sSubPr>
                        <m:ctrlPr>
                          <a:rPr lang="en-US" sz="2400" i="1">
                            <a:solidFill>
                              <a:prstClr val="white"/>
                            </a:solidFill>
                            <a:latin typeface="Cambria Math"/>
                          </a:rPr>
                        </m:ctrlPr>
                      </m:sSubPr>
                      <m:e>
                        <m:r>
                          <a:rPr lang="en-US" sz="2400" i="1">
                            <a:solidFill>
                              <a:prstClr val="white"/>
                            </a:solidFill>
                            <a:latin typeface="Cambria Math"/>
                          </a:rPr>
                          <m:t>𝑎</m:t>
                        </m:r>
                      </m:e>
                      <m:sub>
                        <m:r>
                          <a:rPr lang="en-US" sz="2400" i="1">
                            <a:solidFill>
                              <a:prstClr val="white"/>
                            </a:solidFill>
                            <a:latin typeface="Cambria Math"/>
                          </a:rPr>
                          <m:t>0</m:t>
                        </m:r>
                      </m:sub>
                    </m:sSub>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𝑛</m:t>
                        </m:r>
                      </m:sup>
                    </m:sSup>
                    <m:r>
                      <a:rPr lang="en-US" sz="2400" i="1">
                        <a:solidFill>
                          <a:prstClr val="white"/>
                        </a:solidFill>
                        <a:latin typeface="Cambria Math"/>
                      </a:rPr>
                      <m:t>+</m:t>
                    </m:r>
                    <m:sSub>
                      <m:sSubPr>
                        <m:ctrlPr>
                          <a:rPr lang="en-US" sz="2400" i="1">
                            <a:solidFill>
                              <a:prstClr val="white"/>
                            </a:solidFill>
                            <a:latin typeface="Cambria Math"/>
                          </a:rPr>
                        </m:ctrlPr>
                      </m:sSubPr>
                      <m:e>
                        <m:r>
                          <a:rPr lang="en-US" sz="2400" i="1">
                            <a:solidFill>
                              <a:prstClr val="white"/>
                            </a:solidFill>
                            <a:latin typeface="Cambria Math"/>
                          </a:rPr>
                          <m:t>𝑎</m:t>
                        </m:r>
                      </m:e>
                      <m:sub>
                        <m:r>
                          <a:rPr lang="en-US" sz="2400" i="1">
                            <a:solidFill>
                              <a:prstClr val="white"/>
                            </a:solidFill>
                            <a:latin typeface="Cambria Math"/>
                          </a:rPr>
                          <m:t>1</m:t>
                        </m:r>
                      </m:sub>
                    </m:sSub>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𝑛</m:t>
                        </m:r>
                        <m:r>
                          <a:rPr lang="en-US" sz="2400" i="1" dirty="0">
                            <a:solidFill>
                              <a:prstClr val="white"/>
                            </a:solidFill>
                            <a:latin typeface="Cambria Math"/>
                          </a:rPr>
                          <m:t>−1</m:t>
                        </m:r>
                      </m:sup>
                    </m:sSup>
                    <m:r>
                      <m:rPr>
                        <m:nor/>
                      </m:rPr>
                      <a:rPr lang="en-US" sz="2400" dirty="0">
                        <a:solidFill>
                          <a:prstClr val="white"/>
                        </a:solidFill>
                      </a:rPr>
                      <m:t>+</m:t>
                    </m:r>
                    <m:sSub>
                      <m:sSubPr>
                        <m:ctrlPr>
                          <a:rPr lang="en-US" sz="2400" i="1">
                            <a:solidFill>
                              <a:prstClr val="white"/>
                            </a:solidFill>
                            <a:latin typeface="Cambria Math"/>
                          </a:rPr>
                        </m:ctrlPr>
                      </m:sSubPr>
                      <m:e>
                        <m:r>
                          <a:rPr lang="en-US" sz="2400" i="1">
                            <a:solidFill>
                              <a:prstClr val="white"/>
                            </a:solidFill>
                            <a:latin typeface="Cambria Math"/>
                          </a:rPr>
                          <m:t>𝑎</m:t>
                        </m:r>
                      </m:e>
                      <m:sub>
                        <m:r>
                          <a:rPr lang="en-US" sz="2400" i="1">
                            <a:solidFill>
                              <a:prstClr val="white"/>
                            </a:solidFill>
                            <a:latin typeface="Cambria Math"/>
                          </a:rPr>
                          <m:t>2</m:t>
                        </m:r>
                      </m:sub>
                    </m:sSub>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𝑛</m:t>
                        </m:r>
                        <m:r>
                          <a:rPr lang="en-US" sz="2400" i="1" dirty="0">
                            <a:solidFill>
                              <a:prstClr val="white"/>
                            </a:solidFill>
                            <a:latin typeface="Cambria Math"/>
                          </a:rPr>
                          <m:t>−2</m:t>
                        </m:r>
                      </m:sup>
                    </m:sSup>
                    <m:r>
                      <m:rPr>
                        <m:nor/>
                      </m:rPr>
                      <a:rPr lang="en-US" sz="2400" dirty="0">
                        <a:solidFill>
                          <a:prstClr val="white"/>
                        </a:solidFill>
                      </a:rPr>
                      <m:t>+…+</m:t>
                    </m:r>
                    <m:sSub>
                      <m:sSubPr>
                        <m:ctrlPr>
                          <a:rPr lang="en-US" sz="2400" i="1" dirty="0">
                            <a:solidFill>
                              <a:prstClr val="white"/>
                            </a:solidFill>
                            <a:latin typeface="Cambria Math"/>
                          </a:rPr>
                        </m:ctrlPr>
                      </m:sSubPr>
                      <m:e>
                        <m:r>
                          <a:rPr lang="en-US" sz="2400" i="1" dirty="0">
                            <a:solidFill>
                              <a:prstClr val="white"/>
                            </a:solidFill>
                            <a:latin typeface="Cambria Math"/>
                          </a:rPr>
                          <m:t>𝑎</m:t>
                        </m:r>
                      </m:e>
                      <m:sub>
                        <m:r>
                          <a:rPr lang="en-US" sz="2400" i="1" dirty="0">
                            <a:solidFill>
                              <a:prstClr val="white"/>
                            </a:solidFill>
                            <a:latin typeface="Cambria Math"/>
                          </a:rPr>
                          <m:t>𝑛</m:t>
                        </m:r>
                        <m:r>
                          <a:rPr lang="en-US" sz="2400" i="1" dirty="0">
                            <a:solidFill>
                              <a:prstClr val="white"/>
                            </a:solidFill>
                            <a:latin typeface="Cambria Math"/>
                          </a:rPr>
                          <m:t>−1</m:t>
                        </m:r>
                      </m:sub>
                    </m:sSub>
                    <m:r>
                      <a:rPr lang="en-US" sz="2400" i="1" dirty="0">
                        <a:solidFill>
                          <a:prstClr val="white"/>
                        </a:solidFill>
                        <a:latin typeface="Cambria Math"/>
                      </a:rPr>
                      <m:t>𝐷</m:t>
                    </m:r>
                    <m:r>
                      <m:rPr>
                        <m:nor/>
                      </m:rPr>
                      <a:rPr lang="en-US" sz="2400" dirty="0">
                        <a:solidFill>
                          <a:prstClr val="white"/>
                        </a:solidFill>
                      </a:rPr>
                      <m:t>+</m:t>
                    </m:r>
                    <m:sSub>
                      <m:sSubPr>
                        <m:ctrlPr>
                          <a:rPr lang="en-US" sz="2400" i="1" dirty="0">
                            <a:solidFill>
                              <a:prstClr val="white"/>
                            </a:solidFill>
                            <a:latin typeface="Cambria Math"/>
                          </a:rPr>
                        </m:ctrlPr>
                      </m:sSubPr>
                      <m:e>
                        <m:r>
                          <a:rPr lang="en-US" sz="2400" i="1" dirty="0">
                            <a:solidFill>
                              <a:prstClr val="white"/>
                            </a:solidFill>
                            <a:latin typeface="Cambria Math"/>
                          </a:rPr>
                          <m:t>𝑎</m:t>
                        </m:r>
                      </m:e>
                      <m:sub>
                        <m:r>
                          <a:rPr lang="en-US" sz="2400" i="1" dirty="0">
                            <a:solidFill>
                              <a:prstClr val="white"/>
                            </a:solidFill>
                            <a:latin typeface="Cambria Math"/>
                          </a:rPr>
                          <m:t>𝑛</m:t>
                        </m:r>
                      </m:sub>
                    </m:sSub>
                  </m:oMath>
                </a14:m>
                <a:r>
                  <a:rPr lang="en-US" sz="2400" dirty="0" smtClean="0">
                    <a:solidFill>
                      <a:prstClr val="white"/>
                    </a:solidFill>
                  </a:rPr>
                  <a:t>= 0</a:t>
                </a:r>
                <a:r>
                  <a:rPr lang="en-US" sz="2400" dirty="0">
                    <a:solidFill>
                      <a:prstClr val="white"/>
                    </a:solidFill>
                  </a:rPr>
                  <a:t/>
                </a:r>
                <a:r>
                  <a:rPr lang="en-US" sz="2400" dirty="0" smtClean="0">
                    <a:solidFill>
                      <a:prstClr val="white"/>
                    </a:solidFill>
                  </a:rPr>
                  <a:t/>
                </a:r>
              </a:p>
              <a:p>
                <a:pPr marL="137160" lvl="0" indent="0">
                  <a:buClr>
                    <a:prstClr val="white">
                      <a:shade val="95000"/>
                    </a:prstClr>
                  </a:buClr>
                  <a:buNone/>
                </a:pPr>
                <a:r>
                  <a:rPr lang="en-US" sz="2400" dirty="0">
                    <a:solidFill>
                      <a:prstClr val="white"/>
                    </a:solidFill>
                  </a:rPr>
                  <a:t/>
                </a:r>
                <a:r>
                  <a:rPr lang="en-US" sz="2400" dirty="0" smtClean="0">
                    <a:solidFill>
                      <a:prstClr val="white"/>
                    </a:solidFill>
                  </a:rPr>
                  <a:t>          i.e</a:t>
                </a:r>
                <a:r>
                  <a:rPr lang="en-US" sz="2400" dirty="0">
                    <a:solidFill>
                      <a:prstClr val="white"/>
                    </a:solidFill>
                  </a:rPr>
                  <a:t>. </a:t>
                </a:r>
                <a14:m>
                  <m:oMath xmlns:m="http://schemas.openxmlformats.org/officeDocument/2006/math">
                    <m:r>
                      <a:rPr lang="en-US" sz="2400" i="1">
                        <a:solidFill>
                          <a:prstClr val="white"/>
                        </a:solidFill>
                        <a:latin typeface="Cambria Math"/>
                        <a:ea typeface="Cambria Math"/>
                      </a:rPr>
                      <m:t>∅</m:t>
                    </m:r>
                    <m:d>
                      <m:dPr>
                        <m:ctrlPr>
                          <a:rPr lang="en-US" sz="2400" i="1">
                            <a:solidFill>
                              <a:prstClr val="white"/>
                            </a:solidFill>
                            <a:latin typeface="Cambria Math"/>
                            <a:ea typeface="Cambria Math"/>
                          </a:rPr>
                        </m:ctrlPr>
                      </m:dPr>
                      <m:e>
                        <m:r>
                          <a:rPr lang="en-US" sz="2400" i="1">
                            <a:solidFill>
                              <a:prstClr val="white"/>
                            </a:solidFill>
                            <a:latin typeface="Cambria Math"/>
                            <a:ea typeface="Cambria Math"/>
                          </a:rPr>
                          <m:t>𝐷</m:t>
                        </m:r>
                      </m:e>
                    </m:d>
                    <m:r>
                      <a:rPr lang="en-US" sz="2400" i="1">
                        <a:solidFill>
                          <a:prstClr val="white"/>
                        </a:solidFill>
                        <a:latin typeface="Cambria Math"/>
                        <a:ea typeface="Cambria Math"/>
                      </a:rPr>
                      <m:t>=</m:t>
                    </m:r>
                    <m:r>
                      <a:rPr lang="en-US" sz="2400" b="0" i="1" smtClean="0">
                        <a:solidFill>
                          <a:prstClr val="white"/>
                        </a:solidFill>
                        <a:latin typeface="Cambria Math"/>
                        <a:ea typeface="Cambria Math"/>
                      </a:rPr>
                      <m:t>0</m:t>
                    </m:r>
                  </m:oMath>
                </a14:m>
                <a:endParaRPr lang="en-US" sz="2400" dirty="0" smtClean="0">
                  <a:solidFill>
                    <a:prstClr val="white"/>
                  </a:solidFill>
                </a:endParaRPr>
              </a:p>
              <a:p>
                <a:pPr marL="137160" lvl="0" indent="0">
                  <a:buClr>
                    <a:prstClr val="white">
                      <a:shade val="95000"/>
                    </a:prstClr>
                  </a:buClr>
                  <a:buNone/>
                </a:pPr>
                <a:r>
                  <a:rPr lang="en-US" sz="2400" dirty="0" smtClean="0">
                    <a:solidFill>
                      <a:prstClr val="white"/>
                    </a:solidFill>
                  </a:rPr>
                  <a:t>Example: </a:t>
                </a:r>
                <a14:m>
                  <m:oMath xmlns:m="http://schemas.openxmlformats.org/officeDocument/2006/math">
                    <m:r>
                      <a:rPr lang="en-US" sz="2400" b="0" i="1" smtClean="0">
                        <a:solidFill>
                          <a:prstClr val="white"/>
                        </a:solidFill>
                        <a:latin typeface="Cambria Math"/>
                      </a:rPr>
                      <m:t>4</m:t>
                    </m:r>
                    <m:f>
                      <m:fPr>
                        <m:ctrlPr>
                          <a:rPr lang="en-US" sz="2400" i="1">
                            <a:solidFill>
                              <a:prstClr val="white"/>
                            </a:solidFill>
                            <a:latin typeface="Cambria Math"/>
                          </a:rPr>
                        </m:ctrlPr>
                      </m:fPr>
                      <m:num>
                        <m:sSup>
                          <m:sSupPr>
                            <m:ctrlPr>
                              <a:rPr lang="en-US" sz="2400" i="1">
                                <a:solidFill>
                                  <a:prstClr val="white"/>
                                </a:solidFill>
                                <a:latin typeface="Cambria Math"/>
                              </a:rPr>
                            </m:ctrlPr>
                          </m:sSupPr>
                          <m:e>
                            <m:r>
                              <a:rPr lang="en-US" sz="2400" i="1">
                                <a:solidFill>
                                  <a:prstClr val="white"/>
                                </a:solidFill>
                                <a:latin typeface="Cambria Math"/>
                              </a:rPr>
                              <m:t>𝑑</m:t>
                            </m:r>
                          </m:e>
                          <m:sup>
                            <m:r>
                              <a:rPr lang="en-US" sz="2400" b="0" i="1" smtClean="0">
                                <a:solidFill>
                                  <a:prstClr val="white"/>
                                </a:solidFill>
                                <a:latin typeface="Cambria Math"/>
                              </a:rPr>
                              <m:t>3</m:t>
                            </m:r>
                          </m:sup>
                        </m:sSup>
                        <m:r>
                          <a:rPr lang="en-US" sz="2400" i="1">
                            <a:solidFill>
                              <a:prstClr val="white"/>
                            </a:solidFill>
                            <a:latin typeface="Cambria Math"/>
                          </a:rPr>
                          <m:t>𝑦</m:t>
                        </m:r>
                      </m:num>
                      <m:den>
                        <m:r>
                          <a:rPr lang="en-US" sz="2400" i="1">
                            <a:solidFill>
                              <a:prstClr val="white"/>
                            </a:solidFill>
                            <a:latin typeface="Cambria Math"/>
                          </a:rPr>
                          <m:t>𝑑</m:t>
                        </m:r>
                        <m:sSup>
                          <m:sSupPr>
                            <m:ctrlPr>
                              <a:rPr lang="en-US" sz="2400" i="1">
                                <a:solidFill>
                                  <a:prstClr val="white"/>
                                </a:solidFill>
                                <a:latin typeface="Cambria Math"/>
                              </a:rPr>
                            </m:ctrlPr>
                          </m:sSupPr>
                          <m:e>
                            <m:r>
                              <a:rPr lang="en-US" sz="2400" i="1">
                                <a:solidFill>
                                  <a:prstClr val="white"/>
                                </a:solidFill>
                                <a:latin typeface="Cambria Math"/>
                              </a:rPr>
                              <m:t>𝑥</m:t>
                            </m:r>
                          </m:e>
                          <m:sup>
                            <m:r>
                              <a:rPr lang="en-US" sz="2400" b="0" i="1" smtClean="0">
                                <a:solidFill>
                                  <a:prstClr val="white"/>
                                </a:solidFill>
                                <a:latin typeface="Cambria Math"/>
                              </a:rPr>
                              <m:t>3</m:t>
                            </m:r>
                          </m:sup>
                        </m:sSup>
                      </m:den>
                    </m:f>
                    <m:r>
                      <a:rPr lang="en-US" sz="2400" b="0" i="0" smtClean="0">
                        <a:solidFill>
                          <a:prstClr val="white"/>
                        </a:solidFill>
                        <a:latin typeface="Cambria Math"/>
                      </a:rPr>
                      <m:t> −6</m:t>
                    </m:r>
                    <m:f>
                      <m:fPr>
                        <m:ctrlPr>
                          <a:rPr lang="en-US" sz="2400" i="1">
                            <a:solidFill>
                              <a:prstClr val="white"/>
                            </a:solidFill>
                            <a:latin typeface="Cambria Math"/>
                          </a:rPr>
                        </m:ctrlPr>
                      </m:fPr>
                      <m:num>
                        <m:sSup>
                          <m:sSupPr>
                            <m:ctrlPr>
                              <a:rPr lang="en-US" sz="2400" i="1">
                                <a:solidFill>
                                  <a:prstClr val="white"/>
                                </a:solidFill>
                                <a:latin typeface="Cambria Math"/>
                              </a:rPr>
                            </m:ctrlPr>
                          </m:sSupPr>
                          <m:e>
                            <m:r>
                              <a:rPr lang="en-US" sz="2400" i="1">
                                <a:solidFill>
                                  <a:prstClr val="white"/>
                                </a:solidFill>
                                <a:latin typeface="Cambria Math"/>
                              </a:rPr>
                              <m:t>𝑑</m:t>
                            </m:r>
                          </m:e>
                          <m:sup>
                            <m:r>
                              <a:rPr lang="en-US" sz="2400" b="0" i="1" smtClean="0">
                                <a:solidFill>
                                  <a:prstClr val="white"/>
                                </a:solidFill>
                                <a:latin typeface="Cambria Math"/>
                              </a:rPr>
                              <m:t>2</m:t>
                            </m:r>
                          </m:sup>
                        </m:sSup>
                        <m:r>
                          <a:rPr lang="en-US" sz="2400" i="1">
                            <a:solidFill>
                              <a:prstClr val="white"/>
                            </a:solidFill>
                            <a:latin typeface="Cambria Math"/>
                          </a:rPr>
                          <m:t>𝑦</m:t>
                        </m:r>
                      </m:num>
                      <m:den>
                        <m:r>
                          <a:rPr lang="en-US" sz="2400" i="1">
                            <a:solidFill>
                              <a:prstClr val="white"/>
                            </a:solidFill>
                            <a:latin typeface="Cambria Math"/>
                          </a:rPr>
                          <m:t>𝑑</m:t>
                        </m:r>
                        <m:sSup>
                          <m:sSupPr>
                            <m:ctrlPr>
                              <a:rPr lang="en-US" sz="2400" i="1">
                                <a:solidFill>
                                  <a:prstClr val="white"/>
                                </a:solidFill>
                                <a:latin typeface="Cambria Math"/>
                              </a:rPr>
                            </m:ctrlPr>
                          </m:sSupPr>
                          <m:e>
                            <m:r>
                              <a:rPr lang="en-US" sz="2400" i="1">
                                <a:solidFill>
                                  <a:prstClr val="white"/>
                                </a:solidFill>
                                <a:latin typeface="Cambria Math"/>
                              </a:rPr>
                              <m:t>𝑥</m:t>
                            </m:r>
                          </m:e>
                          <m:sup>
                            <m:r>
                              <a:rPr lang="en-US" sz="2400" b="0" i="1" smtClean="0">
                                <a:solidFill>
                                  <a:prstClr val="white"/>
                                </a:solidFill>
                                <a:latin typeface="Cambria Math"/>
                              </a:rPr>
                              <m:t>2</m:t>
                            </m:r>
                          </m:sup>
                        </m:sSup>
                      </m:den>
                    </m:f>
                    <m:r>
                      <a:rPr lang="en-US" sz="2400" b="0" i="1" smtClean="0">
                        <a:solidFill>
                          <a:prstClr val="white"/>
                        </a:solidFill>
                        <a:latin typeface="Cambria Math"/>
                      </a:rPr>
                      <m:t>+4</m:t>
                    </m:r>
                    <m:r>
                      <a:rPr lang="en-US" sz="2400" b="0" i="1" smtClean="0">
                        <a:solidFill>
                          <a:prstClr val="white"/>
                        </a:solidFill>
                        <a:latin typeface="Cambria Math"/>
                      </a:rPr>
                      <m:t>𝑦</m:t>
                    </m:r>
                    <m:r>
                      <a:rPr lang="en-US" sz="2400" b="0" i="1" smtClean="0">
                        <a:solidFill>
                          <a:prstClr val="white"/>
                        </a:solidFill>
                        <a:latin typeface="Cambria Math"/>
                      </a:rPr>
                      <m:t>=</m:t>
                    </m:r>
                    <m:sSup>
                      <m:sSupPr>
                        <m:ctrlPr>
                          <a:rPr lang="en-US" sz="2400" b="0" i="1" smtClean="0">
                            <a:solidFill>
                              <a:prstClr val="white"/>
                            </a:solidFill>
                            <a:latin typeface="Cambria Math"/>
                          </a:rPr>
                        </m:ctrlPr>
                      </m:sSupPr>
                      <m:e>
                        <m:r>
                          <a:rPr lang="en-US" sz="2400" b="0" i="1" smtClean="0">
                            <a:solidFill>
                              <a:prstClr val="white"/>
                            </a:solidFill>
                            <a:latin typeface="Cambria Math"/>
                          </a:rPr>
                          <m:t>𝑒</m:t>
                        </m:r>
                      </m:e>
                      <m:sup>
                        <m:r>
                          <a:rPr lang="en-US" sz="2400" b="0" i="1" smtClean="0">
                            <a:solidFill>
                              <a:prstClr val="white"/>
                            </a:solidFill>
                            <a:latin typeface="Cambria Math"/>
                          </a:rPr>
                          <m:t>𝑥</m:t>
                        </m:r>
                      </m:sup>
                    </m:sSup>
                  </m:oMath>
                </a14:m>
                <a:endParaRPr lang="en-US" sz="2400" dirty="0">
                  <a:solidFill>
                    <a:prstClr val="white"/>
                  </a:solidFill>
                </a:endParaRPr>
              </a:p>
              <a:p>
                <a:pPr marL="137160" lvl="0" indent="0">
                  <a:buClr>
                    <a:prstClr val="white">
                      <a:shade val="95000"/>
                    </a:prstClr>
                  </a:buClr>
                  <a:buNone/>
                </a:pPr>
                <a:r>
                  <a:rPr lang="en-US" sz="2400" dirty="0" smtClean="0">
                    <a:solidFill>
                      <a:prstClr val="white"/>
                    </a:solidFill>
                  </a:rPr>
                  <a:t>                     (4</a:t>
                </a:r>
                <a14:m>
                  <m:oMath xmlns:m="http://schemas.openxmlformats.org/officeDocument/2006/math">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b="0" i="1" dirty="0" smtClean="0">
                            <a:solidFill>
                              <a:prstClr val="white"/>
                            </a:solidFill>
                            <a:latin typeface="Cambria Math"/>
                          </a:rPr>
                          <m:t>3</m:t>
                        </m:r>
                      </m:sup>
                    </m:sSup>
                    <m:r>
                      <a:rPr lang="en-US" sz="2400" b="0" i="1" dirty="0" smtClean="0">
                        <a:solidFill>
                          <a:prstClr val="white"/>
                        </a:solidFill>
                        <a:latin typeface="Cambria Math"/>
                      </a:rPr>
                      <m:t>−6</m:t>
                    </m:r>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b="0" i="1" dirty="0" smtClean="0">
                            <a:solidFill>
                              <a:prstClr val="white"/>
                            </a:solidFill>
                            <a:latin typeface="Cambria Math"/>
                          </a:rPr>
                          <m:t>2</m:t>
                        </m:r>
                      </m:sup>
                    </m:sSup>
                    <m:r>
                      <a:rPr lang="en-US" sz="2400" b="0" i="1" dirty="0" smtClean="0">
                        <a:solidFill>
                          <a:prstClr val="white"/>
                        </a:solidFill>
                        <a:latin typeface="Cambria Math"/>
                      </a:rPr>
                      <m:t>+4)</m:t>
                    </m:r>
                    <m:r>
                      <a:rPr lang="en-US" sz="2400" b="0" i="1" dirty="0" smtClean="0">
                        <a:solidFill>
                          <a:prstClr val="white"/>
                        </a:solidFill>
                        <a:latin typeface="Cambria Math"/>
                      </a:rPr>
                      <m:t>𝑦</m:t>
                    </m:r>
                    <m:r>
                      <a:rPr lang="en-US" sz="2400" b="0" i="1" dirty="0" smtClean="0">
                        <a:solidFill>
                          <a:prstClr val="white"/>
                        </a:solidFill>
                        <a:latin typeface="Cambria Math"/>
                      </a:rPr>
                      <m:t>=</m:t>
                    </m:r>
                    <m:sSup>
                      <m:sSupPr>
                        <m:ctrlPr>
                          <a:rPr lang="en-US" sz="2400" i="1">
                            <a:solidFill>
                              <a:prstClr val="white"/>
                            </a:solidFill>
                            <a:latin typeface="Cambria Math"/>
                          </a:rPr>
                        </m:ctrlPr>
                      </m:sSupPr>
                      <m:e>
                        <m:r>
                          <a:rPr lang="en-US" sz="2400" i="1">
                            <a:solidFill>
                              <a:prstClr val="white"/>
                            </a:solidFill>
                            <a:latin typeface="Cambria Math"/>
                          </a:rPr>
                          <m:t>𝑒</m:t>
                        </m:r>
                      </m:e>
                      <m:sup>
                        <m:r>
                          <a:rPr lang="en-US" sz="2400" i="1">
                            <a:solidFill>
                              <a:prstClr val="white"/>
                            </a:solidFill>
                            <a:latin typeface="Cambria Math"/>
                          </a:rPr>
                          <m:t>𝑥</m:t>
                        </m:r>
                      </m:sup>
                    </m:sSup>
                  </m:oMath>
                </a14:m>
                <a:endParaRPr lang="en-US" sz="2400" dirty="0" smtClean="0">
                  <a:solidFill>
                    <a:prstClr val="white"/>
                  </a:solidFill>
                </a:endParaRPr>
              </a:p>
              <a:p>
                <a:pPr marL="137160" lvl="0" indent="0">
                  <a:buClr>
                    <a:prstClr val="white">
                      <a:shade val="95000"/>
                    </a:prstClr>
                  </a:buClr>
                  <a:buNone/>
                </a:pPr>
                <a:r>
                  <a:rPr lang="en-US" sz="2400" dirty="0">
                    <a:solidFill>
                      <a:prstClr val="white"/>
                    </a:solidFill>
                  </a:rPr>
                  <a:t>Auxiliary equation is</a:t>
                </a:r>
              </a:p>
              <a:p>
                <a:pPr marL="137160" lvl="0" indent="0">
                  <a:buClr>
                    <a:prstClr val="white">
                      <a:shade val="95000"/>
                    </a:prstClr>
                  </a:buClr>
                  <a:buNone/>
                </a:pPr>
                <a:r>
                  <a:rPr lang="en-US" sz="2400" dirty="0" smtClean="0">
                    <a:solidFill>
                      <a:prstClr val="white"/>
                    </a:solidFill>
                    <a:ea typeface="Cambria Math"/>
                  </a:rPr>
                  <a:t/>
                </a:r>
                <a:r>
                  <a:rPr lang="en-US" sz="2400" dirty="0" smtClean="0">
                    <a:solidFill>
                      <a:prstClr val="white"/>
                    </a:solidFill>
                  </a:rPr>
                  <a:t>4</a:t>
                </a:r>
                <a14:m>
                  <m:oMath xmlns:m="http://schemas.openxmlformats.org/officeDocument/2006/math">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3</m:t>
                        </m:r>
                      </m:sup>
                    </m:sSup>
                    <m:r>
                      <a:rPr lang="en-US" sz="2400" i="1" dirty="0">
                        <a:solidFill>
                          <a:prstClr val="white"/>
                        </a:solidFill>
                        <a:latin typeface="Cambria Math"/>
                      </a:rPr>
                      <m:t>−6</m:t>
                    </m:r>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2</m:t>
                        </m:r>
                      </m:sup>
                    </m:sSup>
                    <m:r>
                      <a:rPr lang="en-US" sz="2400" i="1" dirty="0">
                        <a:solidFill>
                          <a:prstClr val="white"/>
                        </a:solidFill>
                        <a:latin typeface="Cambria Math"/>
                      </a:rPr>
                      <m:t>+4</m:t>
                    </m:r>
                    <m:r>
                      <a:rPr lang="en-US" sz="2400" b="0" i="0" dirty="0" smtClean="0">
                        <a:solidFill>
                          <a:prstClr val="white"/>
                        </a:solidFill>
                        <a:latin typeface="Cambria Math"/>
                      </a:rPr>
                      <m:t>=0</m:t>
                    </m:r>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876822"/>
                <a:ext cx="7467600" cy="5423770"/>
              </a:xfrm>
              <a:blipFill rotWithShape="1">
                <a:blip r:embed="rId4"/>
                <a:stretch>
                  <a:fillRect t="-787" b="-1910"/>
                </a:stretch>
              </a:blipFill>
            </p:spPr>
            <p:txBody>
              <a:bodyPr/>
              <a:lstStyle/>
              <a:p>
                <a:r>
                  <a:rPr lang="en-US">
                    <a:noFill/>
                  </a:rPr>
                  <a:t> </a:t>
                </a:r>
              </a:p>
            </p:txBody>
          </p:sp>
        </mc:Fallback>
      </mc:AlternateContent>
    </p:spTree>
    <p:extLst>
      <p:ext uri="{BB962C8B-B14F-4D97-AF65-F5344CB8AC3E}">
        <p14:creationId xmlns:p14="http://schemas.microsoft.com/office/powerpoint/2010/main" xmlns="" val="249820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heel(1)">
                                      <p:cBhvr>
                                        <p:cTn id="26" dur="2000"/>
                                        <p:tgtEl>
                                          <p:spTgt spid="3">
                                            <p:txEl>
                                              <p:pRg st="4" end="4"/>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heel(1)">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500"/>
                                        <p:tgtEl>
                                          <p:spTgt spid="3">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500"/>
                                        <p:tgtEl>
                                          <p:spTgt spid="3">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down)">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74639"/>
                <a:ext cx="7659666" cy="715962"/>
              </a:xfrm>
            </p:spPr>
            <p:txBody>
              <a:bodyPr>
                <a:normAutofit/>
              </a:bodyPr>
              <a:lstStyle/>
              <a:p>
                <a:r>
                  <a:rPr lang="en-US" sz="2400" dirty="0" smtClean="0"/>
                  <a:t>General solution of linear D.E. </a:t>
                </a:r>
                <a14:m>
                  <m:oMath xmlns:m="http://schemas.openxmlformats.org/officeDocument/2006/math">
                    <m:r>
                      <a:rPr lang="en-US" sz="2400" i="1" smtClean="0">
                        <a:latin typeface="Cambria Math"/>
                        <a:ea typeface="Cambria Math"/>
                      </a:rPr>
                      <m:t>∅</m:t>
                    </m:r>
                    <m:d>
                      <m:dPr>
                        <m:ctrlPr>
                          <a:rPr lang="en-US" sz="2400" b="1" i="1" smtClean="0">
                            <a:latin typeface="Cambria Math"/>
                            <a:ea typeface="Cambria Math"/>
                          </a:rPr>
                        </m:ctrlPr>
                      </m:dPr>
                      <m:e>
                        <m:r>
                          <a:rPr lang="en-US" sz="2400" b="1" i="1" smtClean="0">
                            <a:latin typeface="Cambria Math"/>
                            <a:ea typeface="Cambria Math"/>
                          </a:rPr>
                          <m:t>𝑫</m:t>
                        </m:r>
                      </m:e>
                    </m:d>
                    <m:r>
                      <a:rPr lang="en-US" sz="2400" b="1" i="1" smtClean="0">
                        <a:latin typeface="Cambria Math"/>
                        <a:ea typeface="Cambria Math"/>
                      </a:rPr>
                      <m:t>𝒚</m:t>
                    </m:r>
                    <m:r>
                      <a:rPr lang="en-US" sz="2400" b="1" i="1" smtClean="0">
                        <a:latin typeface="Cambria Math"/>
                        <a:ea typeface="Cambria Math"/>
                      </a:rPr>
                      <m:t>=</m:t>
                    </m:r>
                    <m:r>
                      <a:rPr lang="en-US" sz="2400" b="1" i="1" smtClean="0">
                        <a:latin typeface="Cambria Math"/>
                        <a:ea typeface="Cambria Math"/>
                      </a:rPr>
                      <m:t>𝟎</m:t>
                    </m:r>
                  </m:oMath>
                </a14:m>
                <a:endParaRPr lang="en-US" sz="24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9"/>
                <a:ext cx="7659666" cy="715962"/>
              </a:xfrm>
              <a:blipFill rotWithShape="1">
                <a:blip r:embed="rId3"/>
                <a:stretch>
                  <a:fillRect b="-15254"/>
                </a:stretch>
              </a:blipFill>
            </p:spPr>
            <p:txBody>
              <a:bodyPr>
                <a:normAutofit fontScale="90000"/>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102290"/>
                <a:ext cx="8229600" cy="4978470"/>
              </a:xfrm>
            </p:spPr>
            <p:txBody>
              <a:bodyPr>
                <a:normAutofit fontScale="25000" lnSpcReduction="20000"/>
              </a:bodyPr>
              <a:lstStyle/>
              <a:p>
                <a:pPr marL="0" lvl="0" indent="0" algn="just">
                  <a:spcBef>
                    <a:spcPts val="0"/>
                  </a:spcBef>
                  <a:buClr>
                    <a:prstClr val="white">
                      <a:shade val="95000"/>
                    </a:prstClr>
                  </a:buClr>
                  <a:buNone/>
                </a:pPr>
                <a:r>
                  <a:rPr lang="en-US" sz="8000" dirty="0" smtClean="0">
                    <a:solidFill>
                      <a:prstClr val="white"/>
                    </a:solidFill>
                    <a:latin typeface="Bookman Old Style"/>
                    <a:ea typeface="Times New Roman"/>
                  </a:rPr>
                  <a:t>The solution of the DE  involves two parts.</a:t>
                </a:r>
                <a:endParaRPr lang="en-US" sz="8000" dirty="0">
                  <a:solidFill>
                    <a:prstClr val="white"/>
                  </a:solidFill>
                  <a:latin typeface="Times New Roman"/>
                  <a:ea typeface="Times New Roman"/>
                </a:endParaRPr>
              </a:p>
              <a:p>
                <a:pPr marL="0" lvl="0" indent="0" algn="just">
                  <a:spcBef>
                    <a:spcPts val="0"/>
                  </a:spcBef>
                  <a:buClr>
                    <a:prstClr val="white">
                      <a:shade val="95000"/>
                    </a:prstClr>
                  </a:buClr>
                  <a:buNone/>
                </a:pPr>
                <a:r>
                  <a:rPr lang="en-US" sz="8000" dirty="0">
                    <a:solidFill>
                      <a:prstClr val="white"/>
                    </a:solidFill>
                    <a:latin typeface="Bookman Old Style"/>
                    <a:ea typeface="Times New Roman"/>
                  </a:rPr>
                  <a:t>a) Complementary function (CF), b) Particular integral (PI)</a:t>
                </a:r>
                <a:endParaRPr lang="en-US" sz="8000" dirty="0">
                  <a:solidFill>
                    <a:prstClr val="white"/>
                  </a:solidFill>
                  <a:latin typeface="Times New Roman"/>
                  <a:ea typeface="Times New Roman"/>
                </a:endParaRPr>
              </a:p>
              <a:p>
                <a:endParaRPr lang="en-US" sz="8000" dirty="0" smtClean="0">
                  <a:solidFill>
                    <a:prstClr val="white"/>
                  </a:solidFill>
                </a:endParaRPr>
              </a:p>
              <a:p>
                <a:pPr marL="137160" indent="0">
                  <a:buNone/>
                </a:pPr>
                <a:r>
                  <a:rPr lang="en-US" sz="8000" dirty="0" smtClean="0">
                    <a:solidFill>
                      <a:prstClr val="white"/>
                    </a:solidFill>
                  </a:rPr>
                  <a:t>Consider the linear differential equation </a:t>
                </a:r>
                <a14:m>
                  <m:oMath xmlns:m="http://schemas.openxmlformats.org/officeDocument/2006/math">
                    <m:r>
                      <a:rPr lang="en-US" sz="8000" i="1">
                        <a:latin typeface="Cambria Math"/>
                        <a:ea typeface="Cambria Math"/>
                      </a:rPr>
                      <m:t>∅</m:t>
                    </m:r>
                    <m:d>
                      <m:dPr>
                        <m:ctrlPr>
                          <a:rPr lang="en-US" sz="8000" b="1" i="1">
                            <a:latin typeface="Cambria Math"/>
                            <a:ea typeface="Cambria Math"/>
                          </a:rPr>
                        </m:ctrlPr>
                      </m:dPr>
                      <m:e>
                        <m:r>
                          <a:rPr lang="en-US" sz="8000" b="1" i="1">
                            <a:latin typeface="Cambria Math"/>
                            <a:ea typeface="Cambria Math"/>
                          </a:rPr>
                          <m:t>𝑫</m:t>
                        </m:r>
                      </m:e>
                    </m:d>
                    <m:r>
                      <a:rPr lang="en-US" sz="8000" b="1" i="1">
                        <a:latin typeface="Cambria Math"/>
                        <a:ea typeface="Cambria Math"/>
                      </a:rPr>
                      <m:t>𝒚</m:t>
                    </m:r>
                    <m:r>
                      <a:rPr lang="en-US" sz="8000" b="1" i="1">
                        <a:latin typeface="Cambria Math"/>
                        <a:ea typeface="Cambria Math"/>
                      </a:rPr>
                      <m:t>=</m:t>
                    </m:r>
                    <m:r>
                      <a:rPr lang="en-US" sz="8000" b="1" i="1">
                        <a:latin typeface="Cambria Math"/>
                        <a:ea typeface="Cambria Math"/>
                      </a:rPr>
                      <m:t>𝟎</m:t>
                    </m:r>
                  </m:oMath>
                </a14:m>
                <a:endParaRPr lang="en-US" sz="8000" dirty="0" smtClean="0"/>
              </a:p>
              <a:p>
                <a:pPr marL="137160" indent="0">
                  <a:buNone/>
                </a:pPr>
                <a:r>
                  <a:rPr lang="en-US" sz="8000" dirty="0" smtClean="0"/>
                  <a:t>Solution of </a:t>
                </a:r>
                <a14:m>
                  <m:oMath xmlns:m="http://schemas.openxmlformats.org/officeDocument/2006/math">
                    <m:r>
                      <a:rPr lang="en-US" sz="8000" i="1">
                        <a:latin typeface="Cambria Math"/>
                        <a:ea typeface="Cambria Math"/>
                      </a:rPr>
                      <m:t>∅</m:t>
                    </m:r>
                    <m:d>
                      <m:dPr>
                        <m:ctrlPr>
                          <a:rPr lang="en-US" sz="8000" b="1" i="1">
                            <a:latin typeface="Cambria Math"/>
                            <a:ea typeface="Cambria Math"/>
                          </a:rPr>
                        </m:ctrlPr>
                      </m:dPr>
                      <m:e>
                        <m:r>
                          <a:rPr lang="en-US" sz="8000" b="1" i="1">
                            <a:latin typeface="Cambria Math"/>
                            <a:ea typeface="Cambria Math"/>
                          </a:rPr>
                          <m:t>𝑫</m:t>
                        </m:r>
                      </m:e>
                    </m:d>
                    <m:r>
                      <a:rPr lang="en-US" sz="8000" b="1" i="1">
                        <a:latin typeface="Cambria Math"/>
                        <a:ea typeface="Cambria Math"/>
                      </a:rPr>
                      <m:t>𝒚</m:t>
                    </m:r>
                    <m:r>
                      <a:rPr lang="en-US" sz="8000" b="1" i="1">
                        <a:latin typeface="Cambria Math"/>
                        <a:ea typeface="Cambria Math"/>
                      </a:rPr>
                      <m:t>=</m:t>
                    </m:r>
                    <m:r>
                      <a:rPr lang="en-US" sz="8000" b="1" i="1">
                        <a:latin typeface="Cambria Math"/>
                        <a:ea typeface="Cambria Math"/>
                      </a:rPr>
                      <m:t>𝟎</m:t>
                    </m:r>
                  </m:oMath>
                </a14:m>
                <a:r>
                  <a:rPr lang="en-US" sz="8000" dirty="0" smtClean="0"/>
                  <a:t> is also called as Complementary Function (C.F.) of linear D.F.</a:t>
                </a:r>
              </a:p>
              <a:p>
                <a:pPr marL="137160" indent="0">
                  <a:buNone/>
                </a:pPr>
                <a:r>
                  <a:rPr lang="en-US" sz="8000" dirty="0" smtClean="0"/>
                  <a:t>To find C.F.</a:t>
                </a:r>
              </a:p>
              <a:p>
                <a:pPr marL="594360" indent="-457200">
                  <a:buAutoNum type="arabicParenR"/>
                </a:pPr>
                <a:r>
                  <a:rPr lang="en-US" sz="8000" dirty="0" smtClean="0"/>
                  <a:t>we have to write auxiliary equation i.e.</a:t>
                </a:r>
                <a:r>
                  <a:rPr lang="en-US" sz="8000" dirty="0">
                    <a:ea typeface="Cambria Math"/>
                  </a:rPr>
                  <a:t/>
                </a:r>
                <a14:m>
                  <m:oMath xmlns:m="http://schemas.openxmlformats.org/officeDocument/2006/math">
                    <m:r>
                      <a:rPr lang="en-US" sz="8000" i="1">
                        <a:latin typeface="Cambria Math"/>
                        <a:ea typeface="Cambria Math"/>
                      </a:rPr>
                      <m:t>∅</m:t>
                    </m:r>
                    <m:d>
                      <m:dPr>
                        <m:ctrlPr>
                          <a:rPr lang="en-US" sz="8000" b="1" i="1">
                            <a:latin typeface="Cambria Math"/>
                            <a:ea typeface="Cambria Math"/>
                          </a:rPr>
                        </m:ctrlPr>
                      </m:dPr>
                      <m:e>
                        <m:r>
                          <a:rPr lang="en-US" sz="8000" b="1" i="1">
                            <a:latin typeface="Cambria Math"/>
                            <a:ea typeface="Cambria Math"/>
                          </a:rPr>
                          <m:t>𝑫</m:t>
                        </m:r>
                      </m:e>
                    </m:d>
                    <m:r>
                      <a:rPr lang="en-US" sz="8000" b="1" i="1">
                        <a:latin typeface="Cambria Math"/>
                        <a:ea typeface="Cambria Math"/>
                      </a:rPr>
                      <m:t>=</m:t>
                    </m:r>
                    <m:r>
                      <a:rPr lang="en-US" sz="8000" b="1" i="1">
                        <a:latin typeface="Cambria Math"/>
                        <a:ea typeface="Cambria Math"/>
                      </a:rPr>
                      <m:t>𝟎</m:t>
                    </m:r>
                  </m:oMath>
                </a14:m>
                <a:endParaRPr lang="en-US" sz="8000" dirty="0" smtClean="0"/>
              </a:p>
              <a:p>
                <a:pPr marL="594360" indent="-457200">
                  <a:buAutoNum type="arabicParenR"/>
                </a:pPr>
                <a:r>
                  <a:rPr lang="en-US" sz="8000" dirty="0" smtClean="0"/>
                  <a:t>Find the roots of equation </a:t>
                </a:r>
                <a14:m>
                  <m:oMath xmlns:m="http://schemas.openxmlformats.org/officeDocument/2006/math">
                    <m:r>
                      <a:rPr lang="en-US" sz="8000" i="1">
                        <a:latin typeface="Cambria Math"/>
                        <a:ea typeface="Cambria Math"/>
                      </a:rPr>
                      <m:t>∅</m:t>
                    </m:r>
                    <m:d>
                      <m:dPr>
                        <m:ctrlPr>
                          <a:rPr lang="en-US" sz="8000" b="1" i="1">
                            <a:latin typeface="Cambria Math"/>
                            <a:ea typeface="Cambria Math"/>
                          </a:rPr>
                        </m:ctrlPr>
                      </m:dPr>
                      <m:e>
                        <m:r>
                          <a:rPr lang="en-US" sz="8000" b="1" i="1">
                            <a:latin typeface="Cambria Math"/>
                            <a:ea typeface="Cambria Math"/>
                          </a:rPr>
                          <m:t>𝑫</m:t>
                        </m:r>
                      </m:e>
                    </m:d>
                    <m:r>
                      <a:rPr lang="en-US" sz="8000" b="1" i="1">
                        <a:latin typeface="Cambria Math"/>
                        <a:ea typeface="Cambria Math"/>
                      </a:rPr>
                      <m:t>=</m:t>
                    </m:r>
                    <m:r>
                      <a:rPr lang="en-US" sz="8000" b="1" i="1">
                        <a:latin typeface="Cambria Math"/>
                        <a:ea typeface="Cambria Math"/>
                      </a:rPr>
                      <m:t>𝟎</m:t>
                    </m:r>
                  </m:oMath>
                </a14:m>
                <a:endParaRPr lang="en-US" sz="8000" dirty="0" smtClean="0"/>
              </a:p>
              <a:p>
                <a:pPr marL="594360" indent="-457200">
                  <a:buAutoNum type="arabicParenR"/>
                </a:pPr>
                <a:r>
                  <a:rPr lang="en-US" sz="8000" dirty="0" smtClean="0"/>
                  <a:t>Roots of A.E. may be real or complex repeated or non repeated.</a:t>
                </a:r>
              </a:p>
              <a:p>
                <a:pPr marL="594360" indent="-457200">
                  <a:buAutoNum type="arabicParenR"/>
                </a:pPr>
                <a:r>
                  <a:rPr lang="en-US" sz="8000" dirty="0" smtClean="0"/>
                  <a:t>Solution of A.E. depends upon the nature of roots .</a:t>
                </a:r>
              </a:p>
              <a:p>
                <a:pPr marL="137160" indent="0">
                  <a:buNone/>
                </a:pPr>
                <a:r>
                  <a:rPr lang="en-US" sz="8000" dirty="0" smtClean="0"/>
                  <a:t>Case –I: When the roots are real and distinct</a:t>
                </a:r>
              </a:p>
              <a:p>
                <a:pPr marL="0" marR="0" indent="0" algn="just">
                  <a:spcBef>
                    <a:spcPts val="0"/>
                  </a:spcBef>
                  <a:spcAft>
                    <a:spcPts val="0"/>
                  </a:spcAft>
                  <a:buNone/>
                </a:pPr>
                <a:r>
                  <a:rPr lang="en-US" sz="8000" dirty="0" smtClean="0">
                    <a:latin typeface="Bookman Old Style"/>
                    <a:ea typeface="Times New Roman"/>
                  </a:rPr>
                  <a:t/>
                </a:r>
                <a:endParaRPr lang="en-US" sz="8000" dirty="0">
                  <a:latin typeface="Times New Roman"/>
                  <a:ea typeface="Times New Roman"/>
                </a:endParaRPr>
              </a:p>
              <a:p>
                <a:pPr marL="0" marR="0" indent="0" algn="just">
                  <a:spcBef>
                    <a:spcPts val="0"/>
                  </a:spcBef>
                  <a:spcAft>
                    <a:spcPts val="0"/>
                  </a:spcAft>
                  <a:buNone/>
                </a:pPr>
                <a:r>
                  <a:rPr lang="en-US" sz="8000" dirty="0" smtClean="0">
                    <a:latin typeface="Bookman Old Style"/>
                    <a:ea typeface="Times New Roman"/>
                  </a:rPr>
                  <a:t/>
                </a:r>
                <a:r>
                  <a:rPr lang="en-US" sz="8000" dirty="0">
                    <a:latin typeface="Bookman Old Style"/>
                    <a:ea typeface="Times New Roman"/>
                  </a:rPr>
                  <a:t>Roots are real and distinct : If m</a:t>
                </a:r>
                <a:r>
                  <a:rPr lang="en-US" sz="8000" baseline="-25000" dirty="0">
                    <a:latin typeface="Bookman Old Style"/>
                    <a:ea typeface="Times New Roman"/>
                  </a:rPr>
                  <a:t>1</a:t>
                </a:r>
                <a:r>
                  <a:rPr lang="en-US" sz="8000" dirty="0">
                    <a:latin typeface="Bookman Old Style"/>
                    <a:ea typeface="Times New Roman"/>
                  </a:rPr>
                  <a:t>, m</a:t>
                </a:r>
                <a:r>
                  <a:rPr lang="en-US" sz="8000" baseline="-25000" dirty="0">
                    <a:latin typeface="Bookman Old Style"/>
                    <a:ea typeface="Times New Roman"/>
                  </a:rPr>
                  <a:t>2</a:t>
                </a:r>
                <a:r>
                  <a:rPr lang="en-US" sz="8000" dirty="0">
                    <a:latin typeface="Bookman Old Style"/>
                    <a:ea typeface="Times New Roman"/>
                  </a:rPr>
                  <a:t>,… </a:t>
                </a:r>
                <a14:m>
                  <m:oMath xmlns:m="http://schemas.openxmlformats.org/officeDocument/2006/math">
                    <m:sSub>
                      <m:sSubPr>
                        <m:ctrlPr>
                          <a:rPr lang="en-US" sz="8000" i="1" smtClean="0">
                            <a:latin typeface="Cambria Math"/>
                          </a:rPr>
                        </m:ctrlPr>
                      </m:sSubPr>
                      <m:e>
                        <m:r>
                          <a:rPr lang="en-US" sz="8000" b="0" i="1" smtClean="0">
                            <a:latin typeface="Cambria Math"/>
                          </a:rPr>
                          <m:t>𝑚</m:t>
                        </m:r>
                      </m:e>
                      <m:sub>
                        <m:r>
                          <a:rPr lang="en-US" sz="8000" b="0" i="1" smtClean="0">
                            <a:latin typeface="Cambria Math"/>
                          </a:rPr>
                          <m:t>𝑛</m:t>
                        </m:r>
                      </m:sub>
                    </m:sSub>
                  </m:oMath>
                </a14:m>
                <a:r>
                  <a:rPr lang="en-US" sz="8000" dirty="0" smtClean="0">
                    <a:latin typeface="Bookman Old Style"/>
                    <a:ea typeface="Times New Roman"/>
                  </a:rPr>
                  <a:t> are </a:t>
                </a:r>
                <a:r>
                  <a:rPr lang="en-US" sz="8000" dirty="0">
                    <a:latin typeface="Bookman Old Style"/>
                    <a:ea typeface="Times New Roman"/>
                  </a:rPr>
                  <a:t>real and distinct </a:t>
                </a:r>
                <a:r>
                  <a:rPr lang="en-US" sz="8000" dirty="0" smtClean="0">
                    <a:latin typeface="Bookman Old Style"/>
                    <a:ea typeface="Times New Roman"/>
                  </a:rPr>
                  <a:t>roots, then </a:t>
                </a:r>
              </a:p>
              <a:p>
                <a:pPr marL="0" marR="0" indent="0" algn="just">
                  <a:spcBef>
                    <a:spcPts val="0"/>
                  </a:spcBef>
                  <a:spcAft>
                    <a:spcPts val="0"/>
                  </a:spcAft>
                  <a:buNone/>
                </a:pPr>
                <a:r>
                  <a:rPr lang="en-US" sz="8000" dirty="0">
                    <a:latin typeface="Bookman Old Style"/>
                    <a:ea typeface="Times New Roman"/>
                  </a:rPr>
                  <a:t/>
                </a:r>
                <a:r>
                  <a:rPr lang="en-US" sz="8000" dirty="0" smtClean="0">
                    <a:latin typeface="Bookman Old Style"/>
                    <a:ea typeface="Times New Roman"/>
                  </a:rPr>
                  <a:t/>
                </a:r>
              </a:p>
              <a:p>
                <a:pPr marL="0" marR="0" indent="0" algn="just">
                  <a:spcBef>
                    <a:spcPts val="0"/>
                  </a:spcBef>
                  <a:spcAft>
                    <a:spcPts val="0"/>
                  </a:spcAft>
                  <a:buNone/>
                </a:pPr>
                <a:r>
                  <a:rPr lang="en-US" sz="8000" dirty="0" smtClean="0">
                    <a:latin typeface="Bookman Old Style"/>
                    <a:ea typeface="Times New Roman"/>
                  </a:rPr>
                  <a:t>      C.F.=</a:t>
                </a:r>
                <a14:m>
                  <m:oMath xmlns:m="http://schemas.openxmlformats.org/officeDocument/2006/math">
                    <m:sSub>
                      <m:sSubPr>
                        <m:ctrlPr>
                          <a:rPr lang="en-US" sz="8000" i="1" smtClean="0">
                            <a:latin typeface="Cambria Math"/>
                          </a:rPr>
                        </m:ctrlPr>
                      </m:sSubPr>
                      <m:e>
                        <m:r>
                          <a:rPr lang="en-US" sz="8000" b="0" i="1" smtClean="0">
                            <a:latin typeface="Cambria Math"/>
                          </a:rPr>
                          <m:t> </m:t>
                        </m:r>
                        <m:r>
                          <a:rPr lang="en-US" sz="8000" b="0" i="1" smtClean="0">
                            <a:latin typeface="Cambria Math"/>
                          </a:rPr>
                          <m:t>𝑦</m:t>
                        </m:r>
                      </m:e>
                      <m:sub>
                        <m:r>
                          <a:rPr lang="en-US" sz="8000" b="0" i="1" smtClean="0">
                            <a:latin typeface="Cambria Math"/>
                          </a:rPr>
                          <m:t>𝑐</m:t>
                        </m:r>
                      </m:sub>
                    </m:sSub>
                    <m:r>
                      <a:rPr lang="en-US" sz="8000" b="0" i="1" smtClean="0">
                        <a:latin typeface="Cambria Math"/>
                      </a:rPr>
                      <m:t>=</m:t>
                    </m:r>
                    <m:sSub>
                      <m:sSubPr>
                        <m:ctrlPr>
                          <a:rPr lang="en-US" sz="8000" b="0" i="1" smtClean="0">
                            <a:latin typeface="Cambria Math"/>
                          </a:rPr>
                        </m:ctrlPr>
                      </m:sSubPr>
                      <m:e>
                        <m:r>
                          <a:rPr lang="en-US" sz="8000" b="0" i="1" smtClean="0">
                            <a:latin typeface="Cambria Math"/>
                          </a:rPr>
                          <m:t>𝑐</m:t>
                        </m:r>
                      </m:e>
                      <m:sub>
                        <m:r>
                          <a:rPr lang="en-US" sz="8000" b="0" i="1" smtClean="0">
                            <a:latin typeface="Cambria Math"/>
                          </a:rPr>
                          <m:t>1</m:t>
                        </m:r>
                      </m:sub>
                    </m:sSub>
                    <m:sSup>
                      <m:sSupPr>
                        <m:ctrlPr>
                          <a:rPr lang="en-US" sz="8000" b="0" i="1" smtClean="0">
                            <a:latin typeface="Cambria Math"/>
                          </a:rPr>
                        </m:ctrlPr>
                      </m:sSupPr>
                      <m:e>
                        <m:r>
                          <a:rPr lang="en-US" sz="8000" b="0" i="1" smtClean="0">
                            <a:latin typeface="Cambria Math"/>
                          </a:rPr>
                          <m:t>𝑒</m:t>
                        </m:r>
                      </m:e>
                      <m:sup>
                        <m:sSub>
                          <m:sSubPr>
                            <m:ctrlPr>
                              <a:rPr lang="en-US" sz="8000" b="0" i="1" smtClean="0">
                                <a:latin typeface="Cambria Math"/>
                              </a:rPr>
                            </m:ctrlPr>
                          </m:sSubPr>
                          <m:e>
                            <m:r>
                              <a:rPr lang="en-US" sz="8000" b="0" i="1" smtClean="0">
                                <a:latin typeface="Cambria Math"/>
                              </a:rPr>
                              <m:t>𝑚</m:t>
                            </m:r>
                          </m:e>
                          <m:sub>
                            <m:r>
                              <a:rPr lang="en-US" sz="8000" b="0" i="1" smtClean="0">
                                <a:latin typeface="Cambria Math"/>
                              </a:rPr>
                              <m:t>1</m:t>
                            </m:r>
                          </m:sub>
                        </m:sSub>
                        <m:r>
                          <a:rPr lang="en-US" sz="8000" b="0" i="1" smtClean="0">
                            <a:latin typeface="Cambria Math"/>
                          </a:rPr>
                          <m:t>𝑥</m:t>
                        </m:r>
                      </m:sup>
                    </m:sSup>
                    <m:r>
                      <a:rPr lang="en-US" sz="8000" b="0" i="1" smtClean="0">
                        <a:latin typeface="Cambria Math"/>
                      </a:rPr>
                      <m:t>+</m:t>
                    </m:r>
                    <m:sSub>
                      <m:sSubPr>
                        <m:ctrlPr>
                          <a:rPr lang="en-US" sz="8000" i="1">
                            <a:solidFill>
                              <a:prstClr val="white"/>
                            </a:solidFill>
                            <a:latin typeface="Cambria Math"/>
                          </a:rPr>
                        </m:ctrlPr>
                      </m:sSubPr>
                      <m:e>
                        <m:r>
                          <a:rPr lang="en-US" sz="8000" i="1">
                            <a:solidFill>
                              <a:prstClr val="white"/>
                            </a:solidFill>
                            <a:latin typeface="Cambria Math"/>
                          </a:rPr>
                          <m:t>𝑐</m:t>
                        </m:r>
                      </m:e>
                      <m:sub>
                        <m:r>
                          <a:rPr lang="en-US" sz="8000" b="0" i="1" smtClean="0">
                            <a:solidFill>
                              <a:prstClr val="white"/>
                            </a:solidFill>
                            <a:latin typeface="Cambria Math"/>
                          </a:rPr>
                          <m:t>2</m:t>
                        </m:r>
                      </m:sub>
                    </m:sSub>
                    <m:sSup>
                      <m:sSupPr>
                        <m:ctrlPr>
                          <a:rPr lang="en-US" sz="8000" i="1">
                            <a:solidFill>
                              <a:prstClr val="white"/>
                            </a:solidFill>
                            <a:latin typeface="Cambria Math"/>
                          </a:rPr>
                        </m:ctrlPr>
                      </m:sSupPr>
                      <m:e>
                        <m:r>
                          <a:rPr lang="en-US" sz="8000" i="1">
                            <a:solidFill>
                              <a:prstClr val="white"/>
                            </a:solidFill>
                            <a:latin typeface="Cambria Math"/>
                          </a:rPr>
                          <m:t>𝑒</m:t>
                        </m:r>
                      </m:e>
                      <m:sup>
                        <m:sSub>
                          <m:sSubPr>
                            <m:ctrlPr>
                              <a:rPr lang="en-US" sz="8000" i="1">
                                <a:solidFill>
                                  <a:prstClr val="white"/>
                                </a:solidFill>
                                <a:latin typeface="Cambria Math"/>
                              </a:rPr>
                            </m:ctrlPr>
                          </m:sSubPr>
                          <m:e>
                            <m:r>
                              <a:rPr lang="en-US" sz="8000" i="1">
                                <a:solidFill>
                                  <a:prstClr val="white"/>
                                </a:solidFill>
                                <a:latin typeface="Cambria Math"/>
                              </a:rPr>
                              <m:t>𝑚</m:t>
                            </m:r>
                          </m:e>
                          <m:sub>
                            <m:r>
                              <a:rPr lang="en-US" sz="8000" b="0" i="1" smtClean="0">
                                <a:solidFill>
                                  <a:prstClr val="white"/>
                                </a:solidFill>
                                <a:latin typeface="Cambria Math"/>
                              </a:rPr>
                              <m:t>2</m:t>
                            </m:r>
                          </m:sub>
                        </m:sSub>
                        <m:r>
                          <a:rPr lang="en-US" sz="8000" i="1">
                            <a:solidFill>
                              <a:prstClr val="white"/>
                            </a:solidFill>
                            <a:latin typeface="Cambria Math"/>
                          </a:rPr>
                          <m:t>𝑥</m:t>
                        </m:r>
                      </m:sup>
                    </m:sSup>
                  </m:oMath>
                </a14:m>
                <a:r>
                  <a:rPr lang="en-US" sz="8000" dirty="0" smtClean="0">
                    <a:latin typeface="Bookman Old Style"/>
                    <a:ea typeface="Times New Roman"/>
                  </a:rPr>
                  <a:t>+</a:t>
                </a:r>
                <a14:m>
                  <m:oMath xmlns:m="http://schemas.openxmlformats.org/officeDocument/2006/math">
                    <m:sSub>
                      <m:sSubPr>
                        <m:ctrlPr>
                          <a:rPr lang="en-US" sz="8000" i="1">
                            <a:solidFill>
                              <a:prstClr val="white"/>
                            </a:solidFill>
                            <a:latin typeface="Cambria Math"/>
                          </a:rPr>
                        </m:ctrlPr>
                      </m:sSubPr>
                      <m:e>
                        <m:r>
                          <a:rPr lang="en-US" sz="8000" i="1">
                            <a:solidFill>
                              <a:prstClr val="white"/>
                            </a:solidFill>
                            <a:latin typeface="Cambria Math"/>
                          </a:rPr>
                          <m:t>𝑐</m:t>
                        </m:r>
                      </m:e>
                      <m:sub>
                        <m:r>
                          <a:rPr lang="en-US" sz="8000" b="0" i="1" smtClean="0">
                            <a:solidFill>
                              <a:prstClr val="white"/>
                            </a:solidFill>
                            <a:latin typeface="Cambria Math"/>
                          </a:rPr>
                          <m:t>3</m:t>
                        </m:r>
                      </m:sub>
                    </m:sSub>
                    <m:sSup>
                      <m:sSupPr>
                        <m:ctrlPr>
                          <a:rPr lang="en-US" sz="8000" i="1">
                            <a:solidFill>
                              <a:prstClr val="white"/>
                            </a:solidFill>
                            <a:latin typeface="Cambria Math"/>
                          </a:rPr>
                        </m:ctrlPr>
                      </m:sSupPr>
                      <m:e>
                        <m:r>
                          <a:rPr lang="en-US" sz="8000" i="1">
                            <a:solidFill>
                              <a:prstClr val="white"/>
                            </a:solidFill>
                            <a:latin typeface="Cambria Math"/>
                          </a:rPr>
                          <m:t>𝑒</m:t>
                        </m:r>
                      </m:e>
                      <m:sup>
                        <m:sSub>
                          <m:sSubPr>
                            <m:ctrlPr>
                              <a:rPr lang="en-US" sz="8000" i="1">
                                <a:solidFill>
                                  <a:prstClr val="white"/>
                                </a:solidFill>
                                <a:latin typeface="Cambria Math"/>
                              </a:rPr>
                            </m:ctrlPr>
                          </m:sSubPr>
                          <m:e>
                            <m:r>
                              <a:rPr lang="en-US" sz="8000" i="1">
                                <a:solidFill>
                                  <a:prstClr val="white"/>
                                </a:solidFill>
                                <a:latin typeface="Cambria Math"/>
                              </a:rPr>
                              <m:t>𝑚</m:t>
                            </m:r>
                          </m:e>
                          <m:sub>
                            <m:r>
                              <a:rPr lang="en-US" sz="8000" b="0" i="1" smtClean="0">
                                <a:solidFill>
                                  <a:prstClr val="white"/>
                                </a:solidFill>
                                <a:latin typeface="Cambria Math"/>
                              </a:rPr>
                              <m:t>3</m:t>
                            </m:r>
                          </m:sub>
                        </m:sSub>
                        <m:r>
                          <a:rPr lang="en-US" sz="8000" i="1">
                            <a:solidFill>
                              <a:prstClr val="white"/>
                            </a:solidFill>
                            <a:latin typeface="Cambria Math"/>
                          </a:rPr>
                          <m:t>𝑥</m:t>
                        </m:r>
                      </m:sup>
                    </m:sSup>
                  </m:oMath>
                </a14:m>
                <a:r>
                  <a:rPr lang="en-US" sz="8000" dirty="0" smtClean="0">
                    <a:latin typeface="Bookman Old Style"/>
                    <a:ea typeface="Times New Roman"/>
                  </a:rPr>
                  <a:t>+…+</a:t>
                </a:r>
                <a14:m>
                  <m:oMath xmlns:m="http://schemas.openxmlformats.org/officeDocument/2006/math">
                    <m:sSub>
                      <m:sSubPr>
                        <m:ctrlPr>
                          <a:rPr lang="en-US" sz="8000" i="1">
                            <a:solidFill>
                              <a:prstClr val="white"/>
                            </a:solidFill>
                            <a:latin typeface="Cambria Math"/>
                          </a:rPr>
                        </m:ctrlPr>
                      </m:sSubPr>
                      <m:e>
                        <m:r>
                          <a:rPr lang="en-US" sz="8000" i="1">
                            <a:solidFill>
                              <a:prstClr val="white"/>
                            </a:solidFill>
                            <a:latin typeface="Cambria Math"/>
                          </a:rPr>
                          <m:t>𝑐</m:t>
                        </m:r>
                      </m:e>
                      <m:sub>
                        <m:r>
                          <a:rPr lang="en-US" sz="8000" b="0" i="1" smtClean="0">
                            <a:solidFill>
                              <a:prstClr val="white"/>
                            </a:solidFill>
                            <a:latin typeface="Cambria Math"/>
                          </a:rPr>
                          <m:t>𝑛</m:t>
                        </m:r>
                      </m:sub>
                    </m:sSub>
                    <m:sSup>
                      <m:sSupPr>
                        <m:ctrlPr>
                          <a:rPr lang="en-US" sz="8000" i="1">
                            <a:solidFill>
                              <a:prstClr val="white"/>
                            </a:solidFill>
                            <a:latin typeface="Cambria Math"/>
                          </a:rPr>
                        </m:ctrlPr>
                      </m:sSupPr>
                      <m:e>
                        <m:r>
                          <a:rPr lang="en-US" sz="8000" i="1">
                            <a:solidFill>
                              <a:prstClr val="white"/>
                            </a:solidFill>
                            <a:latin typeface="Cambria Math"/>
                          </a:rPr>
                          <m:t>𝑒</m:t>
                        </m:r>
                      </m:e>
                      <m:sup>
                        <m:sSub>
                          <m:sSubPr>
                            <m:ctrlPr>
                              <a:rPr lang="en-US" sz="8000" i="1">
                                <a:solidFill>
                                  <a:prstClr val="white"/>
                                </a:solidFill>
                                <a:latin typeface="Cambria Math"/>
                              </a:rPr>
                            </m:ctrlPr>
                          </m:sSubPr>
                          <m:e>
                            <m:r>
                              <a:rPr lang="en-US" sz="8000" i="1">
                                <a:solidFill>
                                  <a:prstClr val="white"/>
                                </a:solidFill>
                                <a:latin typeface="Cambria Math"/>
                              </a:rPr>
                              <m:t>𝑚</m:t>
                            </m:r>
                          </m:e>
                          <m:sub>
                            <m:r>
                              <a:rPr lang="en-US" sz="8000" b="0" i="1" smtClean="0">
                                <a:solidFill>
                                  <a:prstClr val="white"/>
                                </a:solidFill>
                                <a:latin typeface="Cambria Math"/>
                              </a:rPr>
                              <m:t>𝑛</m:t>
                            </m:r>
                          </m:sub>
                        </m:sSub>
                        <m:r>
                          <a:rPr lang="en-US" sz="8000" i="1">
                            <a:solidFill>
                              <a:prstClr val="white"/>
                            </a:solidFill>
                            <a:latin typeface="Cambria Math"/>
                          </a:rPr>
                          <m:t>𝑥</m:t>
                        </m:r>
                      </m:sup>
                    </m:sSup>
                  </m:oMath>
                </a14:m>
                <a:r>
                  <a:rPr lang="en-US" sz="8000" dirty="0">
                    <a:latin typeface="Bookman Old Style"/>
                    <a:ea typeface="Times New Roman"/>
                  </a:rPr>
                  <a:t>.</a:t>
                </a:r>
                <a:endParaRPr lang="en-US" sz="8000" dirty="0" smtClean="0">
                  <a:latin typeface="Times New Roman"/>
                  <a:ea typeface="Times New Roman"/>
                </a:endParaRPr>
              </a:p>
              <a:p>
                <a:pPr marL="0" lvl="0" indent="0" algn="just">
                  <a:spcBef>
                    <a:spcPts val="0"/>
                  </a:spcBef>
                  <a:buClr>
                    <a:prstClr val="white">
                      <a:shade val="95000"/>
                    </a:prstClr>
                  </a:buClr>
                  <a:buNone/>
                </a:pPr>
                <a:endParaRPr lang="en-US" sz="8000" dirty="0">
                  <a:solidFill>
                    <a:prstClr val="white"/>
                  </a:solidFill>
                </a:endParaRPr>
              </a:p>
              <a:p>
                <a:pPr marL="137160" lvl="0" indent="0">
                  <a:buNone/>
                </a:pPr>
                <a:endParaRPr lang="en-US" sz="8000" dirty="0" smtClean="0"/>
              </a:p>
              <a:p>
                <a:pPr marL="13716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02290"/>
                <a:ext cx="8229600" cy="4978470"/>
              </a:xfrm>
              <a:blipFill rotWithShape="1">
                <a:blip r:embed="rId4"/>
                <a:stretch>
                  <a:fillRect l="-741" t="-1836" r="-741"/>
                </a:stretch>
              </a:blipFill>
            </p:spPr>
            <p:txBody>
              <a:bodyPr/>
              <a:lstStyle/>
              <a:p>
                <a:r>
                  <a:rPr lang="en-US">
                    <a:noFill/>
                  </a:rPr>
                  <a:t> </a:t>
                </a:r>
              </a:p>
            </p:txBody>
          </p:sp>
        </mc:Fallback>
      </mc:AlternateContent>
    </p:spTree>
    <p:extLst>
      <p:ext uri="{BB962C8B-B14F-4D97-AF65-F5344CB8AC3E}">
        <p14:creationId xmlns:p14="http://schemas.microsoft.com/office/powerpoint/2010/main" xmlns="" val="30300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wipe(down)">
                                      <p:cBhvr>
                                        <p:cTn id="46" dur="500"/>
                                        <p:tgtEl>
                                          <p:spTgt spid="3">
                                            <p:txEl>
                                              <p:pRg st="3" end="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wipe(down)">
                                      <p:cBhvr>
                                        <p:cTn id="49" dur="500"/>
                                        <p:tgtEl>
                                          <p:spTgt spid="3">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circle(in)">
                                      <p:cBhvr>
                                        <p:cTn id="54" dur="2000"/>
                                        <p:tgtEl>
                                          <p:spTgt spid="3">
                                            <p:txEl>
                                              <p:pRg st="5" end="5"/>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circle(in)">
                                      <p:cBhvr>
                                        <p:cTn id="57" dur="2000"/>
                                        <p:tgtEl>
                                          <p:spTgt spid="3">
                                            <p:txEl>
                                              <p:pRg st="6" end="6"/>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circle(in)">
                                      <p:cBhvr>
                                        <p:cTn id="60" dur="2000"/>
                                        <p:tgtEl>
                                          <p:spTgt spid="3">
                                            <p:txEl>
                                              <p:pRg st="7" end="7"/>
                                            </p:txEl>
                                          </p:spTgt>
                                        </p:tgtEl>
                                      </p:cBhvr>
                                    </p:animEffect>
                                  </p:childTnLst>
                                </p:cTn>
                              </p:par>
                              <p:par>
                                <p:cTn id="61" presetID="6" presetClass="entr" presetSubtype="16" fill="hold"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circle(in)">
                                      <p:cBhvr>
                                        <p:cTn id="63" dur="2000"/>
                                        <p:tgtEl>
                                          <p:spTgt spid="3">
                                            <p:txEl>
                                              <p:pRg st="8" end="8"/>
                                            </p:txEl>
                                          </p:spTgt>
                                        </p:tgtEl>
                                      </p:cBhvr>
                                    </p:animEffect>
                                  </p:childTnLst>
                                </p:cTn>
                              </p:par>
                              <p:par>
                                <p:cTn id="64" presetID="6" presetClass="entr" presetSubtype="16" fill="hold" nodeType="with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circle(in)">
                                      <p:cBhvr>
                                        <p:cTn id="66" dur="2000"/>
                                        <p:tgtEl>
                                          <p:spTgt spid="3">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wheel(1)">
                                      <p:cBhvr>
                                        <p:cTn id="71" dur="2000"/>
                                        <p:tgtEl>
                                          <p:spTgt spid="3">
                                            <p:txEl>
                                              <p:pRg st="10" end="10"/>
                                            </p:txEl>
                                          </p:spTgt>
                                        </p:tgtEl>
                                      </p:cBhvr>
                                    </p:animEffect>
                                  </p:childTnLst>
                                </p:cTn>
                              </p:par>
                              <p:par>
                                <p:cTn id="72" presetID="21" presetClass="entr" presetSubtype="1" fill="hold" nodeType="with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wheel(1)">
                                      <p:cBhvr>
                                        <p:cTn id="74" dur="2000"/>
                                        <p:tgtEl>
                                          <p:spTgt spid="3">
                                            <p:txEl>
                                              <p:pRg st="11" end="11"/>
                                            </p:txEl>
                                          </p:spTgt>
                                        </p:tgtEl>
                                      </p:cBhvr>
                                    </p:animEffect>
                                  </p:childTnLst>
                                </p:cTn>
                              </p:par>
                              <p:par>
                                <p:cTn id="75" presetID="21" presetClass="entr" presetSubtype="1" fill="hold"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wheel(1)">
                                      <p:cBhvr>
                                        <p:cTn id="77" dur="2000"/>
                                        <p:tgtEl>
                                          <p:spTgt spid="3">
                                            <p:txEl>
                                              <p:pRg st="12" end="12"/>
                                            </p:txEl>
                                          </p:spTgt>
                                        </p:tgtEl>
                                      </p:cBhvr>
                                    </p:animEffect>
                                  </p:childTnLst>
                                </p:cTn>
                              </p:par>
                              <p:par>
                                <p:cTn id="78" presetID="21" presetClass="entr" presetSubtype="1" fill="hold" nodeType="with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wheel(1)">
                                      <p:cBhvr>
                                        <p:cTn id="80" dur="2000"/>
                                        <p:tgtEl>
                                          <p:spTgt spid="3">
                                            <p:txEl>
                                              <p:pRg st="13" end="13"/>
                                            </p:txEl>
                                          </p:spTgt>
                                        </p:tgtEl>
                                      </p:cBhvr>
                                    </p:animEffect>
                                  </p:childTnLst>
                                </p:cTn>
                              </p:par>
                              <p:par>
                                <p:cTn id="81" presetID="21" presetClass="entr" presetSubtype="1" fill="hold"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Effect transition="in" filter="wheel(1)">
                                      <p:cBhvr>
                                        <p:cTn id="83"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74638"/>
                <a:ext cx="7467600" cy="1040595"/>
              </a:xfrm>
            </p:spPr>
            <p:txBody>
              <a:bodyPr/>
              <a:lstStyle/>
              <a:p>
                <a:r>
                  <a:rPr lang="en-US" sz="2400" dirty="0">
                    <a:solidFill>
                      <a:prstClr val="white"/>
                    </a:solidFill>
                  </a:rPr>
                  <a:t>General solution of linear D.E. </a:t>
                </a:r>
                <a14:m>
                  <m:oMath xmlns:m="http://schemas.openxmlformats.org/officeDocument/2006/math">
                    <m:r>
                      <a:rPr lang="en-US" sz="2400" i="1">
                        <a:solidFill>
                          <a:prstClr val="white"/>
                        </a:solidFill>
                        <a:latin typeface="Cambria Math"/>
                        <a:ea typeface="Cambria Math"/>
                      </a:rPr>
                      <m:t>∅</m:t>
                    </m:r>
                    <m:d>
                      <m:dPr>
                        <m:ctrlPr>
                          <a:rPr lang="en-US" sz="2400" b="1" i="1">
                            <a:solidFill>
                              <a:prstClr val="white"/>
                            </a:solidFill>
                            <a:latin typeface="Cambria Math"/>
                            <a:ea typeface="Cambria Math"/>
                          </a:rPr>
                        </m:ctrlPr>
                      </m:dPr>
                      <m:e>
                        <m:r>
                          <a:rPr lang="en-US" sz="2400" b="1" i="1">
                            <a:solidFill>
                              <a:prstClr val="white"/>
                            </a:solidFill>
                            <a:latin typeface="Cambria Math"/>
                            <a:ea typeface="Cambria Math"/>
                          </a:rPr>
                          <m:t>𝑫</m:t>
                        </m:r>
                      </m:e>
                    </m:d>
                    <m:r>
                      <a:rPr lang="en-US" sz="2400" b="1" i="1">
                        <a:solidFill>
                          <a:prstClr val="white"/>
                        </a:solidFill>
                        <a:latin typeface="Cambria Math"/>
                        <a:ea typeface="Cambria Math"/>
                      </a:rPr>
                      <m:t>𝒚</m:t>
                    </m:r>
                    <m:r>
                      <a:rPr lang="en-US" sz="2400" b="1" i="1">
                        <a:solidFill>
                          <a:prstClr val="white"/>
                        </a:solidFill>
                        <a:latin typeface="Cambria Math"/>
                        <a:ea typeface="Cambria Math"/>
                      </a:rPr>
                      <m:t>=</m:t>
                    </m:r>
                    <m:r>
                      <a:rPr lang="en-US" sz="2400" b="1" i="1">
                        <a:solidFill>
                          <a:prstClr val="white"/>
                        </a:solidFill>
                        <a:latin typeface="Cambria Math"/>
                        <a:ea typeface="Cambria Math"/>
                      </a:rPr>
                      <m:t>𝟎</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8"/>
                <a:ext cx="7467600" cy="1040595"/>
              </a:xfrm>
              <a:blipFill rotWithShape="1">
                <a:blip r:embed="rId3"/>
                <a:stretch>
                  <a:fillRect l="-18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805925"/>
                <a:ext cx="7467600" cy="4114512"/>
              </a:xfrm>
            </p:spPr>
            <p:txBody>
              <a:bodyPr>
                <a:normAutofit/>
              </a:bodyPr>
              <a:lstStyle/>
              <a:p>
                <a:pPr marL="0" lvl="0" indent="0" algn="just">
                  <a:spcBef>
                    <a:spcPts val="0"/>
                  </a:spcBef>
                  <a:buClr>
                    <a:srgbClr val="6EA0B0"/>
                  </a:buClr>
                  <a:buNone/>
                </a:pPr>
                <a:r>
                  <a:rPr lang="en-US" sz="2400" dirty="0">
                    <a:solidFill>
                      <a:prstClr val="white"/>
                    </a:solidFill>
                    <a:latin typeface="Times New Roman"/>
                    <a:ea typeface="Times New Roman"/>
                  </a:rPr>
                  <a:t>Example:</a:t>
                </a:r>
                <a:r>
                  <a:rPr lang="en-US" sz="2400" dirty="0">
                    <a:solidFill>
                      <a:prstClr val="white"/>
                    </a:solidFill>
                    <a:latin typeface="Bookman Old Style"/>
                    <a:ea typeface="Times New Roman"/>
                  </a:rPr>
                  <a:t> </a:t>
                </a:r>
                <a:endParaRPr lang="en-US" sz="2400" dirty="0">
                  <a:solidFill>
                    <a:prstClr val="white"/>
                  </a:solidFill>
                  <a:latin typeface="Times New Roman"/>
                  <a:ea typeface="Times New Roman"/>
                </a:endParaRPr>
              </a:p>
              <a:p>
                <a:pPr marL="0" lvl="0" indent="0" algn="just">
                  <a:spcBef>
                    <a:spcPts val="0"/>
                  </a:spcBef>
                  <a:buClr>
                    <a:srgbClr val="6EA0B0"/>
                  </a:buClr>
                  <a:buNone/>
                </a:pPr>
                <a:r>
                  <a:rPr lang="en-US" sz="2400" dirty="0">
                    <a:solidFill>
                      <a:prstClr val="white"/>
                    </a:solidFill>
                    <a:latin typeface="Bookman Old Style"/>
                    <a:ea typeface="Times New Roman"/>
                  </a:rPr>
                  <a:t/>
                </a:r>
                <a14:m>
                  <m:oMath xmlns:m="http://schemas.openxmlformats.org/officeDocument/2006/math">
                    <m:f>
                      <m:fPr>
                        <m:ctrlPr>
                          <a:rPr lang="en-US" sz="2400" i="1">
                            <a:solidFill>
                              <a:prstClr val="white"/>
                            </a:solidFill>
                            <a:latin typeface="Cambria Math"/>
                          </a:rPr>
                        </m:ctrlPr>
                      </m:fPr>
                      <m:num>
                        <m:sSup>
                          <m:sSupPr>
                            <m:ctrlPr>
                              <a:rPr lang="en-US" sz="2400" i="1">
                                <a:solidFill>
                                  <a:prstClr val="white"/>
                                </a:solidFill>
                                <a:latin typeface="Cambria Math"/>
                              </a:rPr>
                            </m:ctrlPr>
                          </m:sSupPr>
                          <m:e>
                            <m:r>
                              <a:rPr lang="en-US" sz="2400" i="1">
                                <a:solidFill>
                                  <a:prstClr val="white"/>
                                </a:solidFill>
                                <a:latin typeface="Cambria Math"/>
                              </a:rPr>
                              <m:t>𝑑</m:t>
                            </m:r>
                          </m:e>
                          <m:sup>
                            <m:r>
                              <a:rPr lang="en-US" sz="2400" i="1">
                                <a:solidFill>
                                  <a:prstClr val="white"/>
                                </a:solidFill>
                                <a:latin typeface="Cambria Math"/>
                              </a:rPr>
                              <m:t>2</m:t>
                            </m:r>
                          </m:sup>
                        </m:sSup>
                        <m:r>
                          <a:rPr lang="en-US" sz="2400" i="1">
                            <a:solidFill>
                              <a:prstClr val="white"/>
                            </a:solidFill>
                            <a:latin typeface="Cambria Math"/>
                          </a:rPr>
                          <m:t>𝑦</m:t>
                        </m:r>
                      </m:num>
                      <m:den>
                        <m:r>
                          <a:rPr lang="en-US" sz="2400" i="1">
                            <a:solidFill>
                              <a:prstClr val="white"/>
                            </a:solidFill>
                            <a:latin typeface="Cambria Math"/>
                          </a:rPr>
                          <m:t>𝑑</m:t>
                        </m:r>
                        <m:sSup>
                          <m:sSupPr>
                            <m:ctrlPr>
                              <a:rPr lang="en-US" sz="2400" i="1">
                                <a:solidFill>
                                  <a:prstClr val="white"/>
                                </a:solidFill>
                                <a:latin typeface="Cambria Math"/>
                              </a:rPr>
                            </m:ctrlPr>
                          </m:sSupPr>
                          <m:e>
                            <m:r>
                              <a:rPr lang="en-US" sz="2400" i="1">
                                <a:solidFill>
                                  <a:prstClr val="white"/>
                                </a:solidFill>
                                <a:latin typeface="Cambria Math"/>
                              </a:rPr>
                              <m:t>𝑥</m:t>
                            </m:r>
                          </m:e>
                          <m:sup>
                            <m:r>
                              <a:rPr lang="en-US" sz="2400" i="1">
                                <a:solidFill>
                                  <a:prstClr val="white"/>
                                </a:solidFill>
                                <a:latin typeface="Cambria Math"/>
                              </a:rPr>
                              <m:t>2</m:t>
                            </m:r>
                          </m:sup>
                        </m:sSup>
                      </m:den>
                    </m:f>
                    <m:r>
                      <a:rPr lang="en-US" sz="2400">
                        <a:solidFill>
                          <a:prstClr val="white"/>
                        </a:solidFill>
                        <a:latin typeface="Cambria Math"/>
                      </a:rPr>
                      <m:t>+5</m:t>
                    </m:r>
                    <m:f>
                      <m:fPr>
                        <m:ctrlPr>
                          <a:rPr lang="en-US" sz="2400" i="1">
                            <a:solidFill>
                              <a:prstClr val="white"/>
                            </a:solidFill>
                            <a:latin typeface="Cambria Math"/>
                          </a:rPr>
                        </m:ctrlPr>
                      </m:fPr>
                      <m:num>
                        <m:r>
                          <a:rPr lang="en-US" sz="2400" i="1">
                            <a:solidFill>
                              <a:prstClr val="white"/>
                            </a:solidFill>
                            <a:latin typeface="Cambria Math"/>
                          </a:rPr>
                          <m:t>𝑑𝑦</m:t>
                        </m:r>
                      </m:num>
                      <m:den>
                        <m:r>
                          <a:rPr lang="en-US" sz="2400" i="1">
                            <a:solidFill>
                              <a:prstClr val="white"/>
                            </a:solidFill>
                            <a:latin typeface="Cambria Math"/>
                          </a:rPr>
                          <m:t>𝑑𝑥</m:t>
                        </m:r>
                      </m:den>
                    </m:f>
                    <m:r>
                      <a:rPr lang="en-US" sz="2400" i="1">
                        <a:solidFill>
                          <a:prstClr val="white"/>
                        </a:solidFill>
                        <a:latin typeface="Cambria Math"/>
                      </a:rPr>
                      <m:t>+6</m:t>
                    </m:r>
                    <m:r>
                      <a:rPr lang="en-US" sz="2400" i="1">
                        <a:solidFill>
                          <a:prstClr val="white"/>
                        </a:solidFill>
                        <a:latin typeface="Cambria Math"/>
                      </a:rPr>
                      <m:t>𝑦</m:t>
                    </m:r>
                    <m:r>
                      <a:rPr lang="en-US" sz="2400" i="1">
                        <a:solidFill>
                          <a:prstClr val="white"/>
                        </a:solidFill>
                        <a:latin typeface="Cambria Math"/>
                      </a:rPr>
                      <m:t>=0</m:t>
                    </m:r>
                  </m:oMath>
                </a14:m>
                <a:endParaRPr lang="en-US" sz="2400" dirty="0">
                  <a:solidFill>
                    <a:prstClr val="white"/>
                  </a:solidFill>
                </a:endParaRPr>
              </a:p>
              <a:p>
                <a:pPr marL="0" lvl="0" indent="0" algn="just">
                  <a:spcBef>
                    <a:spcPts val="0"/>
                  </a:spcBef>
                  <a:buClr>
                    <a:prstClr val="white">
                      <a:shade val="95000"/>
                    </a:prstClr>
                  </a:buClr>
                  <a:buNone/>
                </a:pPr>
                <a:endParaRPr lang="en-US" sz="2400" dirty="0">
                  <a:solidFill>
                    <a:prstClr val="white"/>
                  </a:solidFill>
                </a:endParaRPr>
              </a:p>
              <a:p>
                <a:pPr marL="0" lvl="0" indent="0" algn="just">
                  <a:spcBef>
                    <a:spcPts val="0"/>
                  </a:spcBef>
                  <a:buClr>
                    <a:prstClr val="white">
                      <a:shade val="95000"/>
                    </a:prstClr>
                  </a:buClr>
                  <a:buNone/>
                </a:pPr>
                <a:r>
                  <a:rPr lang="en-US" sz="2400" dirty="0">
                    <a:solidFill>
                      <a:prstClr val="white"/>
                    </a:solidFill>
                  </a:rPr>
                  <a:t>Solution:</a:t>
                </a:r>
              </a:p>
              <a:p>
                <a:pPr marL="0" lvl="0" indent="0" algn="just">
                  <a:spcBef>
                    <a:spcPts val="0"/>
                  </a:spcBef>
                  <a:buClr>
                    <a:prstClr val="white">
                      <a:shade val="95000"/>
                    </a:prstClr>
                  </a:buClr>
                  <a:buNone/>
                </a:pPr>
                <a:r>
                  <a:rPr lang="en-US" sz="2400" dirty="0">
                    <a:solidFill>
                      <a:prstClr val="white"/>
                    </a:solidFill>
                    <a:latin typeface="Bookman Old Style"/>
                    <a:ea typeface="Times New Roman"/>
                  </a:rPr>
                  <a:t/>
                </a:r>
                <a14:m>
                  <m:oMath xmlns:m="http://schemas.openxmlformats.org/officeDocument/2006/math">
                    <m:f>
                      <m:fPr>
                        <m:ctrlPr>
                          <a:rPr lang="en-US" sz="2400" i="1">
                            <a:solidFill>
                              <a:prstClr val="white"/>
                            </a:solidFill>
                            <a:latin typeface="Cambria Math"/>
                          </a:rPr>
                        </m:ctrlPr>
                      </m:fPr>
                      <m:num>
                        <m:sSup>
                          <m:sSupPr>
                            <m:ctrlPr>
                              <a:rPr lang="en-US" sz="2400" i="1">
                                <a:solidFill>
                                  <a:prstClr val="white"/>
                                </a:solidFill>
                                <a:latin typeface="Cambria Math"/>
                              </a:rPr>
                            </m:ctrlPr>
                          </m:sSupPr>
                          <m:e>
                            <m:r>
                              <a:rPr lang="en-US" sz="2400" i="1">
                                <a:solidFill>
                                  <a:prstClr val="white"/>
                                </a:solidFill>
                                <a:latin typeface="Cambria Math"/>
                              </a:rPr>
                              <m:t>𝑑</m:t>
                            </m:r>
                          </m:e>
                          <m:sup>
                            <m:r>
                              <a:rPr lang="en-US" sz="2400" i="1">
                                <a:solidFill>
                                  <a:prstClr val="white"/>
                                </a:solidFill>
                                <a:latin typeface="Cambria Math"/>
                              </a:rPr>
                              <m:t>2</m:t>
                            </m:r>
                          </m:sup>
                        </m:sSup>
                        <m:r>
                          <a:rPr lang="en-US" sz="2400" i="1">
                            <a:solidFill>
                              <a:prstClr val="white"/>
                            </a:solidFill>
                            <a:latin typeface="Cambria Math"/>
                          </a:rPr>
                          <m:t>𝑦</m:t>
                        </m:r>
                      </m:num>
                      <m:den>
                        <m:r>
                          <a:rPr lang="en-US" sz="2400" i="1">
                            <a:solidFill>
                              <a:prstClr val="white"/>
                            </a:solidFill>
                            <a:latin typeface="Cambria Math"/>
                          </a:rPr>
                          <m:t>𝑑</m:t>
                        </m:r>
                        <m:sSup>
                          <m:sSupPr>
                            <m:ctrlPr>
                              <a:rPr lang="en-US" sz="2400" i="1">
                                <a:solidFill>
                                  <a:prstClr val="white"/>
                                </a:solidFill>
                                <a:latin typeface="Cambria Math"/>
                              </a:rPr>
                            </m:ctrlPr>
                          </m:sSupPr>
                          <m:e>
                            <m:r>
                              <a:rPr lang="en-US" sz="2400" i="1">
                                <a:solidFill>
                                  <a:prstClr val="white"/>
                                </a:solidFill>
                                <a:latin typeface="Cambria Math"/>
                              </a:rPr>
                              <m:t>𝑥</m:t>
                            </m:r>
                          </m:e>
                          <m:sup>
                            <m:r>
                              <a:rPr lang="en-US" sz="2400" i="1">
                                <a:solidFill>
                                  <a:prstClr val="white"/>
                                </a:solidFill>
                                <a:latin typeface="Cambria Math"/>
                              </a:rPr>
                              <m:t>2</m:t>
                            </m:r>
                          </m:sup>
                        </m:sSup>
                      </m:den>
                    </m:f>
                    <m:r>
                      <a:rPr lang="en-US" sz="2400">
                        <a:solidFill>
                          <a:prstClr val="white"/>
                        </a:solidFill>
                        <a:latin typeface="Cambria Math"/>
                      </a:rPr>
                      <m:t>+5</m:t>
                    </m:r>
                    <m:f>
                      <m:fPr>
                        <m:ctrlPr>
                          <a:rPr lang="en-US" sz="2400" i="1">
                            <a:solidFill>
                              <a:prstClr val="white"/>
                            </a:solidFill>
                            <a:latin typeface="Cambria Math"/>
                          </a:rPr>
                        </m:ctrlPr>
                      </m:fPr>
                      <m:num>
                        <m:r>
                          <a:rPr lang="en-US" sz="2400" i="1">
                            <a:solidFill>
                              <a:prstClr val="white"/>
                            </a:solidFill>
                            <a:latin typeface="Cambria Math"/>
                          </a:rPr>
                          <m:t>𝑑𝑦</m:t>
                        </m:r>
                      </m:num>
                      <m:den>
                        <m:r>
                          <a:rPr lang="en-US" sz="2400" i="1">
                            <a:solidFill>
                              <a:prstClr val="white"/>
                            </a:solidFill>
                            <a:latin typeface="Cambria Math"/>
                          </a:rPr>
                          <m:t>𝑑𝑥</m:t>
                        </m:r>
                      </m:den>
                    </m:f>
                    <m:r>
                      <a:rPr lang="en-US" sz="2400" i="1">
                        <a:solidFill>
                          <a:prstClr val="white"/>
                        </a:solidFill>
                        <a:latin typeface="Cambria Math"/>
                      </a:rPr>
                      <m:t>+6</m:t>
                    </m:r>
                    <m:r>
                      <a:rPr lang="en-US" sz="2400" i="1">
                        <a:solidFill>
                          <a:prstClr val="white"/>
                        </a:solidFill>
                        <a:latin typeface="Cambria Math"/>
                      </a:rPr>
                      <m:t>𝑦</m:t>
                    </m:r>
                    <m:r>
                      <a:rPr lang="en-US" sz="2400" i="1">
                        <a:solidFill>
                          <a:prstClr val="white"/>
                        </a:solidFill>
                        <a:latin typeface="Cambria Math"/>
                      </a:rPr>
                      <m:t>=0</m:t>
                    </m:r>
                  </m:oMath>
                </a14:m>
                <a:r>
                  <a:rPr lang="en-US" sz="2400" dirty="0">
                    <a:solidFill>
                      <a:prstClr val="white"/>
                    </a:solidFill>
                  </a:rPr>
                  <a:t>        (</a:t>
                </a:r>
                <a14:m>
                  <m:oMath xmlns:m="http://schemas.openxmlformats.org/officeDocument/2006/math">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2</m:t>
                        </m:r>
                      </m:sup>
                    </m:sSup>
                    <m:r>
                      <a:rPr lang="en-US" sz="2400" i="1" dirty="0">
                        <a:solidFill>
                          <a:prstClr val="white"/>
                        </a:solidFill>
                        <a:latin typeface="Cambria Math"/>
                      </a:rPr>
                      <m:t>+5</m:t>
                    </m:r>
                    <m:r>
                      <a:rPr lang="en-US" sz="2400" i="1" dirty="0">
                        <a:solidFill>
                          <a:prstClr val="white"/>
                        </a:solidFill>
                        <a:latin typeface="Cambria Math"/>
                      </a:rPr>
                      <m:t>𝐷</m:t>
                    </m:r>
                    <m:r>
                      <a:rPr lang="en-US" sz="2400" i="1" dirty="0">
                        <a:solidFill>
                          <a:prstClr val="white"/>
                        </a:solidFill>
                        <a:latin typeface="Cambria Math"/>
                      </a:rPr>
                      <m:t>+</m:t>
                    </m:r>
                    <m:r>
                      <a:rPr lang="en-US" sz="2400" dirty="0">
                        <a:solidFill>
                          <a:prstClr val="white"/>
                        </a:solidFill>
                        <a:latin typeface="Cambria Math"/>
                      </a:rPr>
                      <m:t>6)</m:t>
                    </m:r>
                    <m:r>
                      <m:rPr>
                        <m:sty m:val="p"/>
                      </m:rPr>
                      <a:rPr lang="en-US" sz="2400" dirty="0">
                        <a:solidFill>
                          <a:prstClr val="white"/>
                        </a:solidFill>
                        <a:latin typeface="Cambria Math"/>
                      </a:rPr>
                      <m:t>y</m:t>
                    </m:r>
                    <m:r>
                      <a:rPr lang="en-US" sz="2400" dirty="0">
                        <a:solidFill>
                          <a:prstClr val="white"/>
                        </a:solidFill>
                        <a:latin typeface="Cambria Math"/>
                      </a:rPr>
                      <m:t>=0</m:t>
                    </m:r>
                    <m:r>
                      <a:rPr lang="en-US" sz="2400" i="1" dirty="0">
                        <a:solidFill>
                          <a:prstClr val="white"/>
                        </a:solidFill>
                        <a:latin typeface="Cambria Math"/>
                      </a:rPr>
                      <m:t> </m:t>
                    </m:r>
                  </m:oMath>
                </a14:m>
                <a:endParaRPr lang="en-US" sz="2400" dirty="0">
                  <a:solidFill>
                    <a:prstClr val="white"/>
                  </a:solidFill>
                </a:endParaRPr>
              </a:p>
              <a:p>
                <a:pPr marL="0" lvl="0" indent="0" algn="just">
                  <a:spcBef>
                    <a:spcPts val="0"/>
                  </a:spcBef>
                  <a:buClr>
                    <a:prstClr val="white">
                      <a:shade val="95000"/>
                    </a:prstClr>
                  </a:buClr>
                  <a:buNone/>
                </a:pPr>
                <a:endParaRPr lang="en-US" sz="2400" dirty="0">
                  <a:solidFill>
                    <a:prstClr val="white"/>
                  </a:solidFill>
                </a:endParaRPr>
              </a:p>
              <a:p>
                <a:pPr marL="0" lvl="0" indent="0" algn="just">
                  <a:spcBef>
                    <a:spcPts val="0"/>
                  </a:spcBef>
                  <a:buClr>
                    <a:prstClr val="white">
                      <a:shade val="95000"/>
                    </a:prstClr>
                  </a:buClr>
                  <a:buNone/>
                </a:pPr>
                <a:r>
                  <a:rPr lang="en-US" sz="2400" dirty="0">
                    <a:solidFill>
                      <a:prstClr val="white"/>
                    </a:solidFill>
                  </a:rPr>
                  <a:t>A.E. </a:t>
                </a:r>
                <a14:m>
                  <m:oMath xmlns:m="http://schemas.openxmlformats.org/officeDocument/2006/math">
                    <m:sSup>
                      <m:sSupPr>
                        <m:ctrlPr>
                          <a:rPr lang="en-US" sz="2400" i="1" dirty="0">
                            <a:solidFill>
                              <a:prstClr val="white"/>
                            </a:solidFill>
                            <a:latin typeface="Cambria Math"/>
                          </a:rPr>
                        </m:ctrlPr>
                      </m:sSupPr>
                      <m:e>
                        <m:r>
                          <a:rPr lang="en-US" sz="2400" i="1" dirty="0">
                            <a:solidFill>
                              <a:prstClr val="white"/>
                            </a:solidFill>
                            <a:latin typeface="Cambria Math"/>
                          </a:rPr>
                          <m:t>𝐷</m:t>
                        </m:r>
                      </m:e>
                      <m:sup>
                        <m:r>
                          <a:rPr lang="en-US" sz="2400" i="1" dirty="0">
                            <a:solidFill>
                              <a:prstClr val="white"/>
                            </a:solidFill>
                            <a:latin typeface="Cambria Math"/>
                          </a:rPr>
                          <m:t>2</m:t>
                        </m:r>
                      </m:sup>
                    </m:sSup>
                    <m:r>
                      <a:rPr lang="en-US" sz="2400" i="1" dirty="0">
                        <a:solidFill>
                          <a:prstClr val="white"/>
                        </a:solidFill>
                        <a:latin typeface="Cambria Math"/>
                      </a:rPr>
                      <m:t>+5</m:t>
                    </m:r>
                    <m:r>
                      <a:rPr lang="en-US" sz="2400" i="1" dirty="0">
                        <a:solidFill>
                          <a:prstClr val="white"/>
                        </a:solidFill>
                        <a:latin typeface="Cambria Math"/>
                      </a:rPr>
                      <m:t>𝐷</m:t>
                    </m:r>
                    <m:r>
                      <a:rPr lang="en-US" sz="2400" i="1" dirty="0">
                        <a:solidFill>
                          <a:prstClr val="white"/>
                        </a:solidFill>
                        <a:latin typeface="Cambria Math"/>
                      </a:rPr>
                      <m:t>+</m:t>
                    </m:r>
                    <m:r>
                      <a:rPr lang="en-US" sz="2400" dirty="0">
                        <a:solidFill>
                          <a:prstClr val="white"/>
                        </a:solidFill>
                        <a:latin typeface="Cambria Math"/>
                      </a:rPr>
                      <m:t>6</m:t>
                    </m:r>
                  </m:oMath>
                </a14:m>
                <a:r>
                  <a:rPr lang="en-US" sz="2400" dirty="0">
                    <a:solidFill>
                      <a:prstClr val="white"/>
                    </a:solidFill>
                  </a:rPr>
                  <a:t> = 0           </a:t>
                </a:r>
                <a14:m>
                  <m:oMath xmlns:m="http://schemas.openxmlformats.org/officeDocument/2006/math">
                    <m:r>
                      <a:rPr lang="en-US" sz="2400">
                        <a:solidFill>
                          <a:prstClr val="white"/>
                        </a:solidFill>
                        <a:latin typeface="Cambria Math"/>
                        <a:ea typeface="Cambria Math"/>
                      </a:rPr>
                      <m:t>    </m:t>
                    </m:r>
                    <m:r>
                      <a:rPr lang="en-US" sz="2400" i="1">
                        <a:solidFill>
                          <a:prstClr val="white"/>
                        </a:solidFill>
                        <a:latin typeface="Cambria Math"/>
                        <a:ea typeface="Cambria Math"/>
                      </a:rPr>
                      <m:t>∴</m:t>
                    </m:r>
                    <m:r>
                      <m:rPr>
                        <m:sty m:val="p"/>
                      </m:rPr>
                      <a:rPr lang="en-US" sz="2400">
                        <a:solidFill>
                          <a:prstClr val="white"/>
                        </a:solidFill>
                        <a:latin typeface="Cambria Math"/>
                        <a:ea typeface="Cambria Math"/>
                      </a:rPr>
                      <m:t>D</m:t>
                    </m:r>
                    <m:r>
                      <a:rPr lang="en-US" sz="2400">
                        <a:solidFill>
                          <a:prstClr val="white"/>
                        </a:solidFill>
                        <a:latin typeface="Cambria Math"/>
                        <a:ea typeface="Cambria Math"/>
                      </a:rPr>
                      <m:t>=−3 </m:t>
                    </m:r>
                    <m:r>
                      <m:rPr>
                        <m:sty m:val="p"/>
                      </m:rPr>
                      <a:rPr lang="en-US" sz="2400">
                        <a:solidFill>
                          <a:prstClr val="white"/>
                        </a:solidFill>
                        <a:latin typeface="Cambria Math"/>
                        <a:ea typeface="Cambria Math"/>
                      </a:rPr>
                      <m:t>and</m:t>
                    </m:r>
                    <m:r>
                      <a:rPr lang="en-US" sz="2400">
                        <a:solidFill>
                          <a:prstClr val="white"/>
                        </a:solidFill>
                        <a:latin typeface="Cambria Math"/>
                        <a:ea typeface="Cambria Math"/>
                      </a:rPr>
                      <m:t> </m:t>
                    </m:r>
                    <m:r>
                      <m:rPr>
                        <m:sty m:val="p"/>
                      </m:rPr>
                      <a:rPr lang="en-US" sz="2400">
                        <a:solidFill>
                          <a:prstClr val="white"/>
                        </a:solidFill>
                        <a:latin typeface="Cambria Math"/>
                        <a:ea typeface="Cambria Math"/>
                      </a:rPr>
                      <m:t>D</m:t>
                    </m:r>
                    <m:r>
                      <a:rPr lang="en-US" sz="2400">
                        <a:solidFill>
                          <a:prstClr val="white"/>
                        </a:solidFill>
                        <a:latin typeface="Cambria Math"/>
                        <a:ea typeface="Cambria Math"/>
                      </a:rPr>
                      <m:t>=−2</m:t>
                    </m:r>
                  </m:oMath>
                </a14:m>
                <a:endParaRPr lang="en-US" sz="2400" dirty="0">
                  <a:solidFill>
                    <a:prstClr val="white"/>
                  </a:solidFill>
                </a:endParaRPr>
              </a:p>
              <a:p>
                <a:pPr marL="0" lvl="0" indent="0" algn="just">
                  <a:spcBef>
                    <a:spcPts val="0"/>
                  </a:spcBef>
                  <a:buClr>
                    <a:prstClr val="white">
                      <a:shade val="95000"/>
                    </a:prstClr>
                  </a:buClr>
                  <a:buNone/>
                </a:pPr>
                <a:endParaRPr lang="en-US" sz="2400" dirty="0">
                  <a:solidFill>
                    <a:prstClr val="white"/>
                  </a:solidFill>
                </a:endParaRPr>
              </a:p>
              <a:p>
                <a:pPr marL="0" lvl="0" indent="0" algn="just">
                  <a:spcBef>
                    <a:spcPts val="0"/>
                  </a:spcBef>
                  <a:buClr>
                    <a:prstClr val="white">
                      <a:shade val="95000"/>
                    </a:prstClr>
                  </a:buClr>
                  <a:buNone/>
                </a:pPr>
                <a:r>
                  <a:rPr lang="en-US" sz="2400" dirty="0">
                    <a:solidFill>
                      <a:prstClr val="white"/>
                    </a:solidFill>
                  </a:rPr>
                  <a:t>General solution is </a:t>
                </a:r>
                <a14:m>
                  <m:oMath xmlns:m="http://schemas.openxmlformats.org/officeDocument/2006/math">
                    <m:r>
                      <a:rPr lang="en-US" sz="2400" i="1">
                        <a:solidFill>
                          <a:prstClr val="white"/>
                        </a:solidFill>
                        <a:latin typeface="Cambria Math"/>
                      </a:rPr>
                      <m:t>𝑦</m:t>
                    </m:r>
                    <m:r>
                      <a:rPr lang="en-US" sz="2400" i="1">
                        <a:solidFill>
                          <a:prstClr val="white"/>
                        </a:solidFill>
                        <a:latin typeface="Cambria Math"/>
                      </a:rPr>
                      <m:t>=</m:t>
                    </m:r>
                    <m:sSub>
                      <m:sSubPr>
                        <m:ctrlPr>
                          <a:rPr lang="en-US" sz="2400" i="1">
                            <a:solidFill>
                              <a:prstClr val="white"/>
                            </a:solidFill>
                            <a:latin typeface="Cambria Math"/>
                          </a:rPr>
                        </m:ctrlPr>
                      </m:sSubPr>
                      <m:e>
                        <m:r>
                          <a:rPr lang="en-US" sz="2400" i="1">
                            <a:solidFill>
                              <a:prstClr val="white"/>
                            </a:solidFill>
                            <a:latin typeface="Cambria Math"/>
                          </a:rPr>
                          <m:t>𝐶</m:t>
                        </m:r>
                      </m:e>
                      <m:sub>
                        <m:r>
                          <a:rPr lang="en-US" sz="2400" i="1">
                            <a:solidFill>
                              <a:prstClr val="white"/>
                            </a:solidFill>
                            <a:latin typeface="Cambria Math"/>
                          </a:rPr>
                          <m:t>1</m:t>
                        </m:r>
                      </m:sub>
                    </m:sSub>
                    <m:sSup>
                      <m:sSupPr>
                        <m:ctrlPr>
                          <a:rPr lang="en-US" sz="2400" i="1">
                            <a:solidFill>
                              <a:prstClr val="white"/>
                            </a:solidFill>
                            <a:latin typeface="Cambria Math"/>
                          </a:rPr>
                        </m:ctrlPr>
                      </m:sSupPr>
                      <m:e>
                        <m:r>
                          <a:rPr lang="en-US" sz="2400" i="1">
                            <a:solidFill>
                              <a:prstClr val="white"/>
                            </a:solidFill>
                            <a:latin typeface="Cambria Math"/>
                          </a:rPr>
                          <m:t>𝑒</m:t>
                        </m:r>
                      </m:e>
                      <m:sup>
                        <m:r>
                          <a:rPr lang="en-US" sz="2400" i="1">
                            <a:solidFill>
                              <a:prstClr val="white"/>
                            </a:solidFill>
                            <a:latin typeface="Cambria Math"/>
                          </a:rPr>
                          <m:t>−3</m:t>
                        </m:r>
                        <m:r>
                          <a:rPr lang="en-US" sz="2400" i="1">
                            <a:solidFill>
                              <a:prstClr val="white"/>
                            </a:solidFill>
                            <a:latin typeface="Cambria Math"/>
                          </a:rPr>
                          <m:t>𝑥</m:t>
                        </m:r>
                      </m:sup>
                    </m:sSup>
                  </m:oMath>
                </a14:m>
                <a:r>
                  <a:rPr lang="en-US" sz="2400" dirty="0">
                    <a:solidFill>
                      <a:prstClr val="white"/>
                    </a:solidFill>
                  </a:rPr>
                  <a:t>+</a:t>
                </a:r>
                <a14:m>
                  <m:oMath xmlns:m="http://schemas.openxmlformats.org/officeDocument/2006/math">
                    <m:sSub>
                      <m:sSubPr>
                        <m:ctrlPr>
                          <a:rPr lang="en-US" sz="2400" i="1">
                            <a:solidFill>
                              <a:prstClr val="white"/>
                            </a:solidFill>
                            <a:latin typeface="Cambria Math"/>
                          </a:rPr>
                        </m:ctrlPr>
                      </m:sSubPr>
                      <m:e>
                        <m:r>
                          <a:rPr lang="en-US" sz="2400" i="1">
                            <a:solidFill>
                              <a:prstClr val="white"/>
                            </a:solidFill>
                            <a:latin typeface="Cambria Math"/>
                          </a:rPr>
                          <m:t>𝐶</m:t>
                        </m:r>
                      </m:e>
                      <m:sub>
                        <m:r>
                          <a:rPr lang="en-US" sz="2400" i="1">
                            <a:solidFill>
                              <a:prstClr val="white"/>
                            </a:solidFill>
                            <a:latin typeface="Cambria Math"/>
                          </a:rPr>
                          <m:t>2</m:t>
                        </m:r>
                      </m:sub>
                    </m:sSub>
                    <m:sSup>
                      <m:sSupPr>
                        <m:ctrlPr>
                          <a:rPr lang="en-US" sz="2400" i="1">
                            <a:solidFill>
                              <a:prstClr val="white"/>
                            </a:solidFill>
                            <a:latin typeface="Cambria Math"/>
                          </a:rPr>
                        </m:ctrlPr>
                      </m:sSupPr>
                      <m:e>
                        <m:r>
                          <a:rPr lang="en-US" sz="2400" i="1">
                            <a:solidFill>
                              <a:prstClr val="white"/>
                            </a:solidFill>
                            <a:latin typeface="Cambria Math"/>
                          </a:rPr>
                          <m:t>𝑒</m:t>
                        </m:r>
                      </m:e>
                      <m:sup>
                        <m:r>
                          <a:rPr lang="en-US" sz="2400" i="1">
                            <a:solidFill>
                              <a:prstClr val="white"/>
                            </a:solidFill>
                            <a:latin typeface="Cambria Math"/>
                          </a:rPr>
                          <m:t>−2</m:t>
                        </m:r>
                        <m:r>
                          <a:rPr lang="en-US" sz="2400" i="1">
                            <a:solidFill>
                              <a:prstClr val="white"/>
                            </a:solidFill>
                            <a:latin typeface="Cambria Math"/>
                          </a:rPr>
                          <m:t>𝑥</m:t>
                        </m:r>
                      </m:sup>
                    </m:sSup>
                  </m:oMath>
                </a14:m>
                <a:endParaRPr lang="en-US" sz="2400" dirty="0">
                  <a:solidFill>
                    <a:prstClr val="white"/>
                  </a:solidFill>
                </a:endParaRPr>
              </a:p>
              <a:p>
                <a:pPr marL="0" lvl="0" indent="0" algn="just">
                  <a:spcBef>
                    <a:spcPts val="0"/>
                  </a:spcBef>
                  <a:buClr>
                    <a:prstClr val="white">
                      <a:shade val="95000"/>
                    </a:prstClr>
                  </a:buClr>
                  <a:buNone/>
                </a:pPr>
                <a:endParaRPr lang="en-US" sz="2400" dirty="0">
                  <a:solidFill>
                    <a:prstClr val="white"/>
                  </a:solidFill>
                </a:endParaRPr>
              </a:p>
              <a:p>
                <a:pPr marL="137160" lvl="0" indent="0">
                  <a:buClr>
                    <a:srgbClr val="6EA0B0"/>
                  </a:buClr>
                  <a:buNone/>
                </a:pPr>
                <a:endParaRPr lang="en-US" sz="2400" dirty="0">
                  <a:solidFill>
                    <a:prstClr val="white"/>
                  </a:solidFill>
                </a:endParaRPr>
              </a:p>
              <a:p>
                <a:pPr marL="137160" lvl="0" indent="0">
                  <a:buClr>
                    <a:srgbClr val="6EA0B0"/>
                  </a:buClr>
                  <a:buNone/>
                </a:pPr>
                <a:endParaRPr lang="en-US" sz="2400" dirty="0">
                  <a:solidFill>
                    <a:prstClr val="white"/>
                  </a:solidFill>
                </a:endParaRPr>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805925"/>
                <a:ext cx="7467600" cy="4114512"/>
              </a:xfrm>
              <a:blipFill rotWithShape="1">
                <a:blip r:embed="rId4"/>
                <a:stretch>
                  <a:fillRect l="-1224" t="-1185"/>
                </a:stretch>
              </a:blipFill>
            </p:spPr>
            <p:txBody>
              <a:bodyPr/>
              <a:lstStyle/>
              <a:p>
                <a:r>
                  <a:rPr lang="en-US">
                    <a:noFill/>
                  </a:rPr>
                  <a:t> </a:t>
                </a:r>
              </a:p>
            </p:txBody>
          </p:sp>
        </mc:Fallback>
      </mc:AlternateContent>
    </p:spTree>
    <p:extLst>
      <p:ext uri="{BB962C8B-B14F-4D97-AF65-F5344CB8AC3E}">
        <p14:creationId xmlns:p14="http://schemas.microsoft.com/office/powerpoint/2010/main" xmlns="" val="402272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a:xfrm>
                <a:off x="457200" y="274638"/>
                <a:ext cx="7467600" cy="715962"/>
              </a:xfrm>
            </p:spPr>
            <p:txBody>
              <a:bodyPr/>
              <a:lstStyle/>
              <a:p>
                <a:r>
                  <a:rPr lang="en-US" sz="2400" dirty="0">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rPr>
                  <a:t>General solution of linear D.E. </a:t>
                </a:r>
                <a14:m>
                  <m:oMath xmlns:m="http://schemas.openxmlformats.org/officeDocument/2006/math">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d>
                      <m:dPr>
                        <m:ctrlP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ctrlPr>
                      </m:dPr>
                      <m:e>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𝑫</m:t>
                        </m:r>
                      </m:e>
                    </m:d>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𝒚</m:t>
                    </m:r>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m:t>
                    </m:r>
                    <m:r>
                      <a:rPr lang="en-US" sz="2400" i="1">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latin typeface="Cambria Math"/>
                        <a:ea typeface="Cambria Math"/>
                      </a:rPr>
                      <m:t>𝟎</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8"/>
                <a:ext cx="7467600" cy="715962"/>
              </a:xfrm>
              <a:blipFill rotWithShape="1">
                <a:blip r:embed="rId3"/>
                <a:stretch>
                  <a:fillRect l="-1878" b="-1695"/>
                </a:stretch>
              </a:blipFill>
            </p:spPr>
            <p:txBody>
              <a:bodyPr>
                <a:normAutofit fontScale="90000"/>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838200"/>
                <a:ext cx="7467600" cy="5638800"/>
              </a:xfrm>
            </p:spPr>
            <p:txBody>
              <a:bodyPr>
                <a:normAutofit fontScale="77500" lnSpcReduction="20000"/>
              </a:bodyPr>
              <a:lstStyle/>
              <a:p>
                <a:pPr marL="0" lvl="0" indent="0" algn="just">
                  <a:spcBef>
                    <a:spcPts val="0"/>
                  </a:spcBef>
                  <a:buClr>
                    <a:prstClr val="white">
                      <a:shade val="95000"/>
                    </a:prstClr>
                  </a:buClr>
                  <a:buNone/>
                </a:pPr>
                <a:r>
                  <a:rPr lang="en-US" sz="2000" dirty="0" smtClean="0">
                    <a:solidFill>
                      <a:prstClr val="white"/>
                    </a:solidFill>
                  </a:rPr>
                  <a:t>Case-II: Roots are real and repeated</a:t>
                </a:r>
              </a:p>
              <a:p>
                <a:pPr marL="0" lvl="0" indent="0" algn="just">
                  <a:spcBef>
                    <a:spcPts val="0"/>
                  </a:spcBef>
                  <a:buClr>
                    <a:prstClr val="white">
                      <a:shade val="95000"/>
                    </a:prstClr>
                  </a:buClr>
                  <a:buNone/>
                </a:pPr>
                <a:r>
                  <a:rPr lang="en-US" sz="2000" dirty="0" smtClean="0">
                    <a:solidFill>
                      <a:prstClr val="white"/>
                    </a:solidFill>
                  </a:rPr>
                  <a:t>Suppose  </a:t>
                </a:r>
              </a:p>
              <a:p>
                <a:pPr marL="0" lvl="0" indent="0" algn="just">
                  <a:spcBef>
                    <a:spcPts val="0"/>
                  </a:spcBef>
                  <a:buClr>
                    <a:srgbClr val="6EA0B0"/>
                  </a:buClr>
                  <a:buNone/>
                </a:pPr>
                <a:r>
                  <a:rPr lang="en-US" sz="2000" dirty="0" smtClean="0">
                    <a:latin typeface="Bookman Old Style"/>
                    <a:ea typeface="Times New Roman"/>
                  </a:rPr>
                  <a:t>m</a:t>
                </a:r>
                <a:r>
                  <a:rPr lang="en-US" sz="2000" baseline="-25000" dirty="0" smtClean="0">
                    <a:latin typeface="Bookman Old Style"/>
                    <a:ea typeface="Times New Roman"/>
                  </a:rPr>
                  <a:t>1</a:t>
                </a:r>
                <a:r>
                  <a:rPr lang="en-US" sz="2000" dirty="0" smtClean="0">
                    <a:latin typeface="Bookman Old Style"/>
                    <a:ea typeface="Times New Roman"/>
                  </a:rPr>
                  <a:t> =</a:t>
                </a:r>
                <a:r>
                  <a:rPr lang="en-US" sz="2200" dirty="0">
                    <a:solidFill>
                      <a:prstClr val="white"/>
                    </a:solidFill>
                    <a:latin typeface="Bookman Old Style"/>
                    <a:ea typeface="Times New Roman"/>
                  </a:rPr>
                  <a:t/>
                </a:r>
                <a:r>
                  <a:rPr lang="en-US" sz="2200" dirty="0" smtClean="0">
                    <a:solidFill>
                      <a:prstClr val="white"/>
                    </a:solidFill>
                    <a:latin typeface="Bookman Old Style"/>
                    <a:ea typeface="Times New Roman"/>
                  </a:rPr>
                  <a:t>m</a:t>
                </a:r>
                <a:r>
                  <a:rPr lang="en-US" sz="2200" baseline="-25000" dirty="0" smtClean="0">
                    <a:solidFill>
                      <a:prstClr val="white"/>
                    </a:solidFill>
                    <a:latin typeface="Bookman Old Style"/>
                    <a:ea typeface="Times New Roman"/>
                  </a:rPr>
                  <a:t>2</a:t>
                </a:r>
                <a:r>
                  <a:rPr lang="en-US" sz="2200" dirty="0" smtClean="0">
                    <a:solidFill>
                      <a:prstClr val="white"/>
                    </a:solidFill>
                    <a:latin typeface="Bookman Old Style"/>
                    <a:ea typeface="Times New Roman"/>
                  </a:rPr>
                  <a:t> are repeated and other are non repeated roots then general solution is </a:t>
                </a:r>
                <a:r>
                  <a:rPr lang="en-US" sz="2200" dirty="0">
                    <a:solidFill>
                      <a:prstClr val="white"/>
                    </a:solidFill>
                    <a:latin typeface="Bookman Old Style"/>
                    <a:ea typeface="Times New Roman"/>
                  </a:rPr>
                  <a:t/>
                </a:r>
                <a:endParaRPr lang="en-US" sz="2200" dirty="0" smtClean="0">
                  <a:solidFill>
                    <a:prstClr val="white"/>
                  </a:solidFill>
                  <a:latin typeface="Bookman Old Style"/>
                  <a:ea typeface="Times New Roman"/>
                </a:endParaRPr>
              </a:p>
              <a:p>
                <a:pPr marL="0" lvl="0" indent="0" algn="just">
                  <a:spcBef>
                    <a:spcPts val="0"/>
                  </a:spcBef>
                  <a:buClr>
                    <a:srgbClr val="6EA0B0"/>
                  </a:buClr>
                  <a:buNone/>
                </a:pPr>
                <a:endParaRPr lang="en-US" sz="2200" dirty="0">
                  <a:solidFill>
                    <a:prstClr val="white"/>
                  </a:solidFill>
                  <a:latin typeface="Bookman Old Style"/>
                  <a:ea typeface="Times New Roman"/>
                </a:endParaRPr>
              </a:p>
              <a:p>
                <a:pPr marL="0" lvl="0" indent="0" algn="just">
                  <a:spcBef>
                    <a:spcPts val="0"/>
                  </a:spcBef>
                  <a:buClr>
                    <a:srgbClr val="6EA0B0"/>
                  </a:buClr>
                  <a:buNone/>
                </a:pPr>
                <a:r>
                  <a:rPr lang="en-US" sz="3100" dirty="0" smtClean="0">
                    <a:solidFill>
                      <a:prstClr val="white"/>
                    </a:solidFill>
                    <a:latin typeface="Bookman Old Style"/>
                    <a:ea typeface="Times New Roman"/>
                  </a:rPr>
                  <a:t>C.F</a:t>
                </a:r>
                <a:r>
                  <a:rPr lang="en-US" sz="3100" dirty="0">
                    <a:solidFill>
                      <a:prstClr val="white"/>
                    </a:solidFill>
                    <a:latin typeface="Bookman Old Style"/>
                    <a:ea typeface="Times New Roman"/>
                  </a:rPr>
                  <a:t>.=</a:t>
                </a:r>
                <a14:m>
                  <m:oMath xmlns:m="http://schemas.openxmlformats.org/officeDocument/2006/math">
                    <m:sSub>
                      <m:sSubPr>
                        <m:ctrlPr>
                          <a:rPr lang="en-US" sz="3100" i="1">
                            <a:solidFill>
                              <a:prstClr val="white"/>
                            </a:solidFill>
                            <a:latin typeface="Cambria Math"/>
                          </a:rPr>
                        </m:ctrlPr>
                      </m:sSubPr>
                      <m:e>
                        <m:r>
                          <a:rPr lang="en-US" sz="3100" i="1">
                            <a:solidFill>
                              <a:prstClr val="white"/>
                            </a:solidFill>
                            <a:latin typeface="Cambria Math"/>
                          </a:rPr>
                          <m:t> </m:t>
                        </m:r>
                        <m:r>
                          <a:rPr lang="en-US" sz="3100" i="1">
                            <a:solidFill>
                              <a:prstClr val="white"/>
                            </a:solidFill>
                            <a:latin typeface="Cambria Math"/>
                          </a:rPr>
                          <m:t>𝑦</m:t>
                        </m:r>
                      </m:e>
                      <m:sub>
                        <m:r>
                          <a:rPr lang="en-US" sz="3100" i="1">
                            <a:solidFill>
                              <a:prstClr val="white"/>
                            </a:solidFill>
                            <a:latin typeface="Cambria Math"/>
                          </a:rPr>
                          <m:t>𝑐</m:t>
                        </m:r>
                      </m:sub>
                    </m:sSub>
                    <m:r>
                      <a:rPr lang="en-US" sz="3100" i="1">
                        <a:solidFill>
                          <a:prstClr val="white"/>
                        </a:solidFill>
                        <a:latin typeface="Cambria Math"/>
                      </a:rPr>
                      <m:t>=</m:t>
                    </m:r>
                    <m:sSub>
                      <m:sSubPr>
                        <m:ctrlPr>
                          <a:rPr lang="en-US" sz="3100" i="1">
                            <a:solidFill>
                              <a:prstClr val="white"/>
                            </a:solidFill>
                            <a:latin typeface="Cambria Math"/>
                          </a:rPr>
                        </m:ctrlPr>
                      </m:sSubPr>
                      <m:e>
                        <m:r>
                          <a:rPr lang="en-US" sz="3100" b="0" i="1" smtClean="0">
                            <a:solidFill>
                              <a:prstClr val="white"/>
                            </a:solidFill>
                            <a:latin typeface="Cambria Math"/>
                          </a:rPr>
                          <m:t>(</m:t>
                        </m:r>
                        <m:r>
                          <a:rPr lang="en-US" sz="3100" i="1">
                            <a:solidFill>
                              <a:prstClr val="white"/>
                            </a:solidFill>
                            <a:latin typeface="Cambria Math"/>
                          </a:rPr>
                          <m:t>𝑐</m:t>
                        </m:r>
                      </m:e>
                      <m:sub>
                        <m:r>
                          <a:rPr lang="en-US" sz="3100" i="1">
                            <a:solidFill>
                              <a:prstClr val="white"/>
                            </a:solidFill>
                            <a:latin typeface="Cambria Math"/>
                          </a:rPr>
                          <m:t>1</m:t>
                        </m:r>
                      </m:sub>
                    </m:sSub>
                    <m:r>
                      <a:rPr lang="en-US" sz="3100" i="1">
                        <a:solidFill>
                          <a:prstClr val="white"/>
                        </a:solidFill>
                        <a:latin typeface="Cambria Math"/>
                      </a:rPr>
                      <m:t>+</m:t>
                    </m:r>
                    <m:sSub>
                      <m:sSubPr>
                        <m:ctrlPr>
                          <a:rPr lang="en-US" sz="3100" i="1">
                            <a:solidFill>
                              <a:prstClr val="white"/>
                            </a:solidFill>
                            <a:latin typeface="Cambria Math"/>
                          </a:rPr>
                        </m:ctrlPr>
                      </m:sSubPr>
                      <m:e>
                        <m:r>
                          <a:rPr lang="en-US" sz="3100" i="1">
                            <a:solidFill>
                              <a:prstClr val="white"/>
                            </a:solidFill>
                            <a:latin typeface="Cambria Math"/>
                          </a:rPr>
                          <m:t>𝑐</m:t>
                        </m:r>
                      </m:e>
                      <m:sub>
                        <m:r>
                          <a:rPr lang="en-US" sz="3100" i="1">
                            <a:solidFill>
                              <a:prstClr val="white"/>
                            </a:solidFill>
                            <a:latin typeface="Cambria Math"/>
                          </a:rPr>
                          <m:t>2</m:t>
                        </m:r>
                      </m:sub>
                    </m:sSub>
                    <m:r>
                      <a:rPr lang="en-US" sz="3100" b="0" i="1" smtClean="0">
                        <a:solidFill>
                          <a:prstClr val="white"/>
                        </a:solidFill>
                        <a:latin typeface="Cambria Math"/>
                      </a:rPr>
                      <m:t>𝑥</m:t>
                    </m:r>
                    <m:r>
                      <a:rPr lang="en-US" sz="3100" b="0" i="1" smtClean="0">
                        <a:solidFill>
                          <a:prstClr val="white"/>
                        </a:solidFill>
                        <a:latin typeface="Cambria Math"/>
                      </a:rPr>
                      <m:t>)</m:t>
                    </m:r>
                    <m:sSup>
                      <m:sSupPr>
                        <m:ctrlPr>
                          <a:rPr lang="en-US" sz="3100" i="1">
                            <a:solidFill>
                              <a:prstClr val="white"/>
                            </a:solidFill>
                            <a:latin typeface="Cambria Math"/>
                          </a:rPr>
                        </m:ctrlPr>
                      </m:sSupPr>
                      <m:e>
                        <m:r>
                          <a:rPr lang="en-US" sz="3100" i="1">
                            <a:solidFill>
                              <a:prstClr val="white"/>
                            </a:solidFill>
                            <a:latin typeface="Cambria Math"/>
                          </a:rPr>
                          <m:t>𝑒</m:t>
                        </m:r>
                      </m:e>
                      <m:sup>
                        <m:sSub>
                          <m:sSubPr>
                            <m:ctrlPr>
                              <a:rPr lang="en-US" sz="3100" i="1">
                                <a:solidFill>
                                  <a:prstClr val="white"/>
                                </a:solidFill>
                                <a:latin typeface="Cambria Math"/>
                              </a:rPr>
                            </m:ctrlPr>
                          </m:sSubPr>
                          <m:e>
                            <m:r>
                              <a:rPr lang="en-US" sz="3100" i="1">
                                <a:solidFill>
                                  <a:prstClr val="white"/>
                                </a:solidFill>
                                <a:latin typeface="Cambria Math"/>
                              </a:rPr>
                              <m:t>𝑚</m:t>
                            </m:r>
                          </m:e>
                          <m:sub>
                            <m:r>
                              <a:rPr lang="en-US" sz="3100" i="1">
                                <a:solidFill>
                                  <a:prstClr val="white"/>
                                </a:solidFill>
                                <a:latin typeface="Cambria Math"/>
                              </a:rPr>
                              <m:t>1</m:t>
                            </m:r>
                          </m:sub>
                        </m:sSub>
                        <m:r>
                          <a:rPr lang="en-US" sz="3100" i="1">
                            <a:solidFill>
                              <a:prstClr val="white"/>
                            </a:solidFill>
                            <a:latin typeface="Cambria Math"/>
                          </a:rPr>
                          <m:t>𝑥</m:t>
                        </m:r>
                      </m:sup>
                    </m:sSup>
                  </m:oMath>
                </a14:m>
                <a:r>
                  <a:rPr lang="en-US" sz="3100" dirty="0">
                    <a:solidFill>
                      <a:prstClr val="white"/>
                    </a:solidFill>
                    <a:latin typeface="Bookman Old Style"/>
                    <a:ea typeface="Times New Roman"/>
                  </a:rPr>
                  <a:t>+</a:t>
                </a:r>
                <a14:m>
                  <m:oMath xmlns:m="http://schemas.openxmlformats.org/officeDocument/2006/math">
                    <m:sSub>
                      <m:sSubPr>
                        <m:ctrlPr>
                          <a:rPr lang="en-US" sz="3100" i="1">
                            <a:solidFill>
                              <a:prstClr val="white"/>
                            </a:solidFill>
                            <a:latin typeface="Cambria Math"/>
                          </a:rPr>
                        </m:ctrlPr>
                      </m:sSubPr>
                      <m:e>
                        <m:r>
                          <a:rPr lang="en-US" sz="3100" i="1">
                            <a:solidFill>
                              <a:prstClr val="white"/>
                            </a:solidFill>
                            <a:latin typeface="Cambria Math"/>
                          </a:rPr>
                          <m:t>𝑐</m:t>
                        </m:r>
                      </m:e>
                      <m:sub>
                        <m:r>
                          <a:rPr lang="en-US" sz="3100" i="1">
                            <a:solidFill>
                              <a:prstClr val="white"/>
                            </a:solidFill>
                            <a:latin typeface="Cambria Math"/>
                          </a:rPr>
                          <m:t>3</m:t>
                        </m:r>
                      </m:sub>
                    </m:sSub>
                    <m:sSup>
                      <m:sSupPr>
                        <m:ctrlPr>
                          <a:rPr lang="en-US" sz="3100" i="1">
                            <a:solidFill>
                              <a:prstClr val="white"/>
                            </a:solidFill>
                            <a:latin typeface="Cambria Math"/>
                          </a:rPr>
                        </m:ctrlPr>
                      </m:sSupPr>
                      <m:e>
                        <m:r>
                          <a:rPr lang="en-US" sz="3100" i="1">
                            <a:solidFill>
                              <a:prstClr val="white"/>
                            </a:solidFill>
                            <a:latin typeface="Cambria Math"/>
                          </a:rPr>
                          <m:t>𝑒</m:t>
                        </m:r>
                      </m:e>
                      <m:sup>
                        <m:sSub>
                          <m:sSubPr>
                            <m:ctrlPr>
                              <a:rPr lang="en-US" sz="3100" i="1">
                                <a:solidFill>
                                  <a:prstClr val="white"/>
                                </a:solidFill>
                                <a:latin typeface="Cambria Math"/>
                              </a:rPr>
                            </m:ctrlPr>
                          </m:sSubPr>
                          <m:e>
                            <m:r>
                              <a:rPr lang="en-US" sz="3100" i="1">
                                <a:solidFill>
                                  <a:prstClr val="white"/>
                                </a:solidFill>
                                <a:latin typeface="Cambria Math"/>
                              </a:rPr>
                              <m:t>𝑚</m:t>
                            </m:r>
                          </m:e>
                          <m:sub>
                            <m:r>
                              <a:rPr lang="en-US" sz="3100" i="1">
                                <a:solidFill>
                                  <a:prstClr val="white"/>
                                </a:solidFill>
                                <a:latin typeface="Cambria Math"/>
                              </a:rPr>
                              <m:t>3</m:t>
                            </m:r>
                          </m:sub>
                        </m:sSub>
                        <m:r>
                          <a:rPr lang="en-US" sz="3100" i="1">
                            <a:solidFill>
                              <a:prstClr val="white"/>
                            </a:solidFill>
                            <a:latin typeface="Cambria Math"/>
                          </a:rPr>
                          <m:t>𝑥</m:t>
                        </m:r>
                      </m:sup>
                    </m:sSup>
                  </m:oMath>
                </a14:m>
                <a:r>
                  <a:rPr lang="en-US" sz="3100" dirty="0">
                    <a:solidFill>
                      <a:prstClr val="white"/>
                    </a:solidFill>
                    <a:latin typeface="Bookman Old Style"/>
                    <a:ea typeface="Times New Roman"/>
                  </a:rPr>
                  <a:t>+…+</a:t>
                </a:r>
                <a14:m>
                  <m:oMath xmlns:m="http://schemas.openxmlformats.org/officeDocument/2006/math">
                    <m:sSub>
                      <m:sSubPr>
                        <m:ctrlPr>
                          <a:rPr lang="en-US" sz="3100" i="1">
                            <a:solidFill>
                              <a:prstClr val="white"/>
                            </a:solidFill>
                            <a:latin typeface="Cambria Math"/>
                          </a:rPr>
                        </m:ctrlPr>
                      </m:sSubPr>
                      <m:e>
                        <m:r>
                          <a:rPr lang="en-US" sz="3100" i="1">
                            <a:solidFill>
                              <a:prstClr val="white"/>
                            </a:solidFill>
                            <a:latin typeface="Cambria Math"/>
                          </a:rPr>
                          <m:t>𝑐</m:t>
                        </m:r>
                      </m:e>
                      <m:sub>
                        <m:r>
                          <a:rPr lang="en-US" sz="3100" i="1">
                            <a:solidFill>
                              <a:prstClr val="white"/>
                            </a:solidFill>
                            <a:latin typeface="Cambria Math"/>
                          </a:rPr>
                          <m:t>𝑛</m:t>
                        </m:r>
                      </m:sub>
                    </m:sSub>
                    <m:sSup>
                      <m:sSupPr>
                        <m:ctrlPr>
                          <a:rPr lang="en-US" sz="3100" i="1">
                            <a:solidFill>
                              <a:prstClr val="white"/>
                            </a:solidFill>
                            <a:latin typeface="Cambria Math"/>
                          </a:rPr>
                        </m:ctrlPr>
                      </m:sSupPr>
                      <m:e>
                        <m:r>
                          <a:rPr lang="en-US" sz="3100" i="1">
                            <a:solidFill>
                              <a:prstClr val="white"/>
                            </a:solidFill>
                            <a:latin typeface="Cambria Math"/>
                          </a:rPr>
                          <m:t>𝑒</m:t>
                        </m:r>
                      </m:e>
                      <m:sup>
                        <m:sSub>
                          <m:sSubPr>
                            <m:ctrlPr>
                              <a:rPr lang="en-US" sz="3100" i="1">
                                <a:solidFill>
                                  <a:prstClr val="white"/>
                                </a:solidFill>
                                <a:latin typeface="Cambria Math"/>
                              </a:rPr>
                            </m:ctrlPr>
                          </m:sSubPr>
                          <m:e>
                            <m:r>
                              <a:rPr lang="en-US" sz="3100" i="1">
                                <a:solidFill>
                                  <a:prstClr val="white"/>
                                </a:solidFill>
                                <a:latin typeface="Cambria Math"/>
                              </a:rPr>
                              <m:t>𝑚</m:t>
                            </m:r>
                          </m:e>
                          <m:sub>
                            <m:r>
                              <a:rPr lang="en-US" sz="3100" i="1">
                                <a:solidFill>
                                  <a:prstClr val="white"/>
                                </a:solidFill>
                                <a:latin typeface="Cambria Math"/>
                              </a:rPr>
                              <m:t>𝑛</m:t>
                            </m:r>
                          </m:sub>
                        </m:sSub>
                        <m:r>
                          <a:rPr lang="en-US" sz="3100" i="1">
                            <a:solidFill>
                              <a:prstClr val="white"/>
                            </a:solidFill>
                            <a:latin typeface="Cambria Math"/>
                          </a:rPr>
                          <m:t>𝑥</m:t>
                        </m:r>
                      </m:sup>
                    </m:sSup>
                  </m:oMath>
                </a14:m>
                <a:r>
                  <a:rPr lang="en-US" sz="3100" dirty="0">
                    <a:solidFill>
                      <a:prstClr val="white"/>
                    </a:solidFill>
                    <a:latin typeface="Bookman Old Style"/>
                    <a:ea typeface="Times New Roman"/>
                  </a:rPr>
                  <a:t>.</a:t>
                </a:r>
                <a:endParaRPr lang="en-US" sz="3100" dirty="0" smtClean="0">
                  <a:solidFill>
                    <a:prstClr val="white"/>
                  </a:solidFill>
                  <a:latin typeface="Bookman Old Style"/>
                  <a:ea typeface="Times New Roman"/>
                </a:endParaRPr>
              </a:p>
              <a:p>
                <a:pPr marL="0" lvl="0" indent="0" algn="just">
                  <a:spcBef>
                    <a:spcPts val="0"/>
                  </a:spcBef>
                  <a:buClr>
                    <a:srgbClr val="6EA0B0"/>
                  </a:buClr>
                  <a:buNone/>
                </a:pPr>
                <a:r>
                  <a:rPr lang="en-US" sz="2600" dirty="0" smtClean="0">
                    <a:solidFill>
                      <a:prstClr val="white"/>
                    </a:solidFill>
                    <a:latin typeface="Bookman Old Style"/>
                    <a:ea typeface="Times New Roman"/>
                  </a:rPr>
                  <a:t>If three roots are repeated then</a:t>
                </a:r>
              </a:p>
              <a:p>
                <a:pPr marL="0" lvl="0" indent="0" algn="just">
                  <a:spcBef>
                    <a:spcPts val="0"/>
                  </a:spcBef>
                  <a:buClr>
                    <a:srgbClr val="6EA0B0"/>
                  </a:buClr>
                  <a:buNone/>
                </a:pPr>
                <a:endParaRPr lang="en-US" sz="3100" dirty="0">
                  <a:solidFill>
                    <a:prstClr val="white"/>
                  </a:solidFill>
                  <a:latin typeface="Times New Roman"/>
                  <a:ea typeface="Times New Roman"/>
                </a:endParaRPr>
              </a:p>
              <a:p>
                <a:pPr marL="0" lvl="0" indent="0" algn="just">
                  <a:spcBef>
                    <a:spcPts val="0"/>
                  </a:spcBef>
                  <a:buClr>
                    <a:srgbClr val="6EA0B0"/>
                  </a:buClr>
                  <a:buNone/>
                </a:pPr>
                <a:r>
                  <a:rPr lang="en-US" sz="3100" dirty="0">
                    <a:solidFill>
                      <a:prstClr val="white"/>
                    </a:solidFill>
                    <a:latin typeface="Bookman Old Style"/>
                    <a:ea typeface="Times New Roman"/>
                  </a:rPr>
                  <a:t>C.F.=</a:t>
                </a:r>
                <a14:m>
                  <m:oMath xmlns:m="http://schemas.openxmlformats.org/officeDocument/2006/math">
                    <m:sSub>
                      <m:sSubPr>
                        <m:ctrlPr>
                          <a:rPr lang="en-US" sz="3100" i="1">
                            <a:solidFill>
                              <a:prstClr val="white"/>
                            </a:solidFill>
                            <a:latin typeface="Cambria Math"/>
                          </a:rPr>
                        </m:ctrlPr>
                      </m:sSubPr>
                      <m:e>
                        <m:r>
                          <a:rPr lang="en-US" sz="3100" i="1">
                            <a:solidFill>
                              <a:prstClr val="white"/>
                            </a:solidFill>
                            <a:latin typeface="Cambria Math"/>
                          </a:rPr>
                          <m:t> </m:t>
                        </m:r>
                        <m:r>
                          <a:rPr lang="en-US" sz="3100" i="1">
                            <a:solidFill>
                              <a:prstClr val="white"/>
                            </a:solidFill>
                            <a:latin typeface="Cambria Math"/>
                          </a:rPr>
                          <m:t>𝑦</m:t>
                        </m:r>
                      </m:e>
                      <m:sub>
                        <m:r>
                          <a:rPr lang="en-US" sz="3100" i="1">
                            <a:solidFill>
                              <a:prstClr val="white"/>
                            </a:solidFill>
                            <a:latin typeface="Cambria Math"/>
                          </a:rPr>
                          <m:t>𝑐</m:t>
                        </m:r>
                      </m:sub>
                    </m:sSub>
                    <m:r>
                      <a:rPr lang="en-US" sz="3100" i="1">
                        <a:solidFill>
                          <a:prstClr val="white"/>
                        </a:solidFill>
                        <a:latin typeface="Cambria Math"/>
                      </a:rPr>
                      <m:t>=</m:t>
                    </m:r>
                    <m:sSub>
                      <m:sSubPr>
                        <m:ctrlPr>
                          <a:rPr lang="en-US" sz="3100" i="1">
                            <a:solidFill>
                              <a:prstClr val="white"/>
                            </a:solidFill>
                            <a:latin typeface="Cambria Math"/>
                          </a:rPr>
                        </m:ctrlPr>
                      </m:sSubPr>
                      <m:e>
                        <m:r>
                          <a:rPr lang="en-US" sz="3100" i="1">
                            <a:solidFill>
                              <a:prstClr val="white"/>
                            </a:solidFill>
                            <a:latin typeface="Cambria Math"/>
                          </a:rPr>
                          <m:t>(</m:t>
                        </m:r>
                        <m:r>
                          <a:rPr lang="en-US" sz="3100" i="1">
                            <a:solidFill>
                              <a:prstClr val="white"/>
                            </a:solidFill>
                            <a:latin typeface="Cambria Math"/>
                          </a:rPr>
                          <m:t>𝑐</m:t>
                        </m:r>
                      </m:e>
                      <m:sub>
                        <m:r>
                          <a:rPr lang="en-US" sz="3100" i="1">
                            <a:solidFill>
                              <a:prstClr val="white"/>
                            </a:solidFill>
                            <a:latin typeface="Cambria Math"/>
                          </a:rPr>
                          <m:t>1</m:t>
                        </m:r>
                      </m:sub>
                    </m:sSub>
                    <m:r>
                      <a:rPr lang="en-US" sz="3100" i="1">
                        <a:solidFill>
                          <a:prstClr val="white"/>
                        </a:solidFill>
                        <a:latin typeface="Cambria Math"/>
                      </a:rPr>
                      <m:t>+</m:t>
                    </m:r>
                    <m:sSub>
                      <m:sSubPr>
                        <m:ctrlPr>
                          <a:rPr lang="en-US" sz="3100" i="1">
                            <a:solidFill>
                              <a:prstClr val="white"/>
                            </a:solidFill>
                            <a:latin typeface="Cambria Math"/>
                          </a:rPr>
                        </m:ctrlPr>
                      </m:sSubPr>
                      <m:e>
                        <m:r>
                          <a:rPr lang="en-US" sz="3100" i="1">
                            <a:solidFill>
                              <a:prstClr val="white"/>
                            </a:solidFill>
                            <a:latin typeface="Cambria Math"/>
                          </a:rPr>
                          <m:t>𝑐</m:t>
                        </m:r>
                      </m:e>
                      <m:sub>
                        <m:r>
                          <a:rPr lang="en-US" sz="3100" i="1">
                            <a:solidFill>
                              <a:prstClr val="white"/>
                            </a:solidFill>
                            <a:latin typeface="Cambria Math"/>
                          </a:rPr>
                          <m:t>2</m:t>
                        </m:r>
                      </m:sub>
                    </m:sSub>
                    <m:r>
                      <a:rPr lang="en-US" sz="3100" i="1">
                        <a:solidFill>
                          <a:prstClr val="white"/>
                        </a:solidFill>
                        <a:latin typeface="Cambria Math"/>
                      </a:rPr>
                      <m:t>𝑥</m:t>
                    </m:r>
                    <m:r>
                      <a:rPr lang="en-US" sz="3100" b="0" i="1" smtClean="0">
                        <a:solidFill>
                          <a:prstClr val="white"/>
                        </a:solidFill>
                        <a:latin typeface="Cambria Math"/>
                      </a:rPr>
                      <m:t>+</m:t>
                    </m:r>
                    <m:sSub>
                      <m:sSubPr>
                        <m:ctrlPr>
                          <a:rPr lang="en-US" i="1">
                            <a:solidFill>
                              <a:prstClr val="white"/>
                            </a:solidFill>
                            <a:latin typeface="Cambria Math"/>
                          </a:rPr>
                        </m:ctrlPr>
                      </m:sSubPr>
                      <m:e>
                        <m:r>
                          <a:rPr lang="en-US" i="1">
                            <a:solidFill>
                              <a:prstClr val="white"/>
                            </a:solidFill>
                            <a:latin typeface="Cambria Math"/>
                          </a:rPr>
                          <m:t>𝑐</m:t>
                        </m:r>
                      </m:e>
                      <m:sub>
                        <m:r>
                          <a:rPr lang="en-US" i="1">
                            <a:solidFill>
                              <a:prstClr val="white"/>
                            </a:solidFill>
                            <a:latin typeface="Cambria Math"/>
                          </a:rPr>
                          <m:t>3</m:t>
                        </m:r>
                      </m:sub>
                    </m:sSub>
                    <m:sSup>
                      <m:sSupPr>
                        <m:ctrlPr>
                          <a:rPr lang="en-US" i="1" smtClean="0">
                            <a:solidFill>
                              <a:prstClr val="white"/>
                            </a:solidFill>
                            <a:latin typeface="Cambria Math"/>
                          </a:rPr>
                        </m:ctrlPr>
                      </m:sSupPr>
                      <m:e>
                        <m:r>
                          <a:rPr lang="en-US" b="0" i="1" smtClean="0">
                            <a:solidFill>
                              <a:prstClr val="white"/>
                            </a:solidFill>
                            <a:latin typeface="Cambria Math"/>
                          </a:rPr>
                          <m:t>𝑥</m:t>
                        </m:r>
                      </m:e>
                      <m:sup>
                        <m:r>
                          <a:rPr lang="en-US" b="0" i="1" smtClean="0">
                            <a:solidFill>
                              <a:prstClr val="white"/>
                            </a:solidFill>
                            <a:latin typeface="Cambria Math"/>
                          </a:rPr>
                          <m:t>2</m:t>
                        </m:r>
                      </m:sup>
                    </m:sSup>
                    <m:r>
                      <a:rPr lang="en-US" sz="3100" i="1">
                        <a:solidFill>
                          <a:prstClr val="white"/>
                        </a:solidFill>
                        <a:latin typeface="Cambria Math"/>
                      </a:rPr>
                      <m:t>)</m:t>
                    </m:r>
                    <m:sSup>
                      <m:sSupPr>
                        <m:ctrlPr>
                          <a:rPr lang="en-US" sz="3100" i="1">
                            <a:solidFill>
                              <a:prstClr val="white"/>
                            </a:solidFill>
                            <a:latin typeface="Cambria Math"/>
                          </a:rPr>
                        </m:ctrlPr>
                      </m:sSupPr>
                      <m:e>
                        <m:r>
                          <a:rPr lang="en-US" sz="3100" i="1">
                            <a:solidFill>
                              <a:prstClr val="white"/>
                            </a:solidFill>
                            <a:latin typeface="Cambria Math"/>
                          </a:rPr>
                          <m:t>𝑒</m:t>
                        </m:r>
                      </m:e>
                      <m:sup>
                        <m:sSub>
                          <m:sSubPr>
                            <m:ctrlPr>
                              <a:rPr lang="en-US" sz="3100" i="1">
                                <a:solidFill>
                                  <a:prstClr val="white"/>
                                </a:solidFill>
                                <a:latin typeface="Cambria Math"/>
                              </a:rPr>
                            </m:ctrlPr>
                          </m:sSubPr>
                          <m:e>
                            <m:r>
                              <a:rPr lang="en-US" sz="3100" i="1">
                                <a:solidFill>
                                  <a:prstClr val="white"/>
                                </a:solidFill>
                                <a:latin typeface="Cambria Math"/>
                              </a:rPr>
                              <m:t>𝑚</m:t>
                            </m:r>
                          </m:e>
                          <m:sub>
                            <m:r>
                              <a:rPr lang="en-US" sz="3100" i="1">
                                <a:solidFill>
                                  <a:prstClr val="white"/>
                                </a:solidFill>
                                <a:latin typeface="Cambria Math"/>
                              </a:rPr>
                              <m:t>1</m:t>
                            </m:r>
                          </m:sub>
                        </m:sSub>
                        <m:r>
                          <a:rPr lang="en-US" sz="3100" i="1">
                            <a:solidFill>
                              <a:prstClr val="white"/>
                            </a:solidFill>
                            <a:latin typeface="Cambria Math"/>
                          </a:rPr>
                          <m:t>𝑥</m:t>
                        </m:r>
                      </m:sup>
                    </m:sSup>
                  </m:oMath>
                </a14:m>
                <a:r>
                  <a:rPr lang="en-US" sz="3100" dirty="0">
                    <a:solidFill>
                      <a:prstClr val="white"/>
                    </a:solidFill>
                    <a:latin typeface="Bookman Old Style"/>
                    <a:ea typeface="Times New Roman"/>
                  </a:rPr>
                  <a:t>+</a:t>
                </a:r>
                <a14:m>
                  <m:oMath xmlns:m="http://schemas.openxmlformats.org/officeDocument/2006/math">
                    <m:sSub>
                      <m:sSubPr>
                        <m:ctrlPr>
                          <a:rPr lang="en-US" i="1">
                            <a:solidFill>
                              <a:prstClr val="white"/>
                            </a:solidFill>
                            <a:latin typeface="Cambria Math"/>
                          </a:rPr>
                        </m:ctrlPr>
                      </m:sSubPr>
                      <m:e>
                        <m:r>
                          <a:rPr lang="en-US" i="1">
                            <a:solidFill>
                              <a:prstClr val="white"/>
                            </a:solidFill>
                            <a:latin typeface="Cambria Math"/>
                          </a:rPr>
                          <m:t>𝑐</m:t>
                        </m:r>
                      </m:e>
                      <m:sub>
                        <m:r>
                          <a:rPr lang="en-US" b="0" i="1" smtClean="0">
                            <a:solidFill>
                              <a:prstClr val="white"/>
                            </a:solidFill>
                            <a:latin typeface="Cambria Math"/>
                          </a:rPr>
                          <m:t>4</m:t>
                        </m:r>
                      </m:sub>
                    </m:sSub>
                    <m:sSup>
                      <m:sSupPr>
                        <m:ctrlPr>
                          <a:rPr lang="en-US" i="1" smtClean="0">
                            <a:solidFill>
                              <a:prstClr val="white"/>
                            </a:solidFill>
                            <a:latin typeface="Cambria Math"/>
                          </a:rPr>
                        </m:ctrlPr>
                      </m:sSupPr>
                      <m:e>
                        <m:r>
                          <a:rPr lang="en-US" b="0" i="1" smtClean="0">
                            <a:solidFill>
                              <a:prstClr val="white"/>
                            </a:solidFill>
                            <a:latin typeface="Cambria Math"/>
                          </a:rPr>
                          <m:t>𝑒</m:t>
                        </m:r>
                      </m:e>
                      <m:sup>
                        <m:sSub>
                          <m:sSubPr>
                            <m:ctrlPr>
                              <a:rPr lang="en-US" i="1" smtClean="0">
                                <a:solidFill>
                                  <a:prstClr val="white"/>
                                </a:solidFill>
                                <a:latin typeface="Cambria Math"/>
                              </a:rPr>
                            </m:ctrlPr>
                          </m:sSubPr>
                          <m:e>
                            <m:r>
                              <a:rPr lang="en-US" b="0" i="1" smtClean="0">
                                <a:solidFill>
                                  <a:prstClr val="white"/>
                                </a:solidFill>
                                <a:latin typeface="Cambria Math"/>
                              </a:rPr>
                              <m:t>𝑚</m:t>
                            </m:r>
                          </m:e>
                          <m:sub>
                            <m:r>
                              <a:rPr lang="en-US" b="0" i="1" smtClean="0">
                                <a:solidFill>
                                  <a:prstClr val="white"/>
                                </a:solidFill>
                                <a:latin typeface="Cambria Math"/>
                              </a:rPr>
                              <m:t>4</m:t>
                            </m:r>
                          </m:sub>
                        </m:sSub>
                        <m:r>
                          <a:rPr lang="en-US" b="0" i="1" smtClean="0">
                            <a:solidFill>
                              <a:prstClr val="white"/>
                            </a:solidFill>
                            <a:latin typeface="Cambria Math"/>
                          </a:rPr>
                          <m:t>𝑥</m:t>
                        </m:r>
                      </m:sup>
                    </m:sSup>
                  </m:oMath>
                </a14:m>
                <a:r>
                  <a:rPr lang="en-US" sz="3100" dirty="0">
                    <a:solidFill>
                      <a:prstClr val="white"/>
                    </a:solidFill>
                    <a:latin typeface="Bookman Old Style"/>
                    <a:ea typeface="Times New Roman"/>
                  </a:rPr>
                  <a:t>+…+</a:t>
                </a:r>
                <a14:m>
                  <m:oMath xmlns:m="http://schemas.openxmlformats.org/officeDocument/2006/math">
                    <m:sSub>
                      <m:sSubPr>
                        <m:ctrlPr>
                          <a:rPr lang="en-US" sz="3100" i="1">
                            <a:solidFill>
                              <a:prstClr val="white"/>
                            </a:solidFill>
                            <a:latin typeface="Cambria Math"/>
                          </a:rPr>
                        </m:ctrlPr>
                      </m:sSubPr>
                      <m:e>
                        <m:r>
                          <a:rPr lang="en-US" sz="3100" i="1">
                            <a:solidFill>
                              <a:prstClr val="white"/>
                            </a:solidFill>
                            <a:latin typeface="Cambria Math"/>
                          </a:rPr>
                          <m:t>𝑐</m:t>
                        </m:r>
                      </m:e>
                      <m:sub>
                        <m:r>
                          <a:rPr lang="en-US" sz="3100" i="1">
                            <a:solidFill>
                              <a:prstClr val="white"/>
                            </a:solidFill>
                            <a:latin typeface="Cambria Math"/>
                          </a:rPr>
                          <m:t>𝑛</m:t>
                        </m:r>
                      </m:sub>
                    </m:sSub>
                    <m:sSup>
                      <m:sSupPr>
                        <m:ctrlPr>
                          <a:rPr lang="en-US" sz="3100" i="1">
                            <a:solidFill>
                              <a:prstClr val="white"/>
                            </a:solidFill>
                            <a:latin typeface="Cambria Math"/>
                          </a:rPr>
                        </m:ctrlPr>
                      </m:sSupPr>
                      <m:e>
                        <m:r>
                          <a:rPr lang="en-US" sz="3100" i="1">
                            <a:solidFill>
                              <a:prstClr val="white"/>
                            </a:solidFill>
                            <a:latin typeface="Cambria Math"/>
                          </a:rPr>
                          <m:t>𝑒</m:t>
                        </m:r>
                      </m:e>
                      <m:sup>
                        <m:sSub>
                          <m:sSubPr>
                            <m:ctrlPr>
                              <a:rPr lang="en-US" sz="3100" i="1">
                                <a:solidFill>
                                  <a:prstClr val="white"/>
                                </a:solidFill>
                                <a:latin typeface="Cambria Math"/>
                              </a:rPr>
                            </m:ctrlPr>
                          </m:sSubPr>
                          <m:e>
                            <m:r>
                              <a:rPr lang="en-US" sz="3100" i="1">
                                <a:solidFill>
                                  <a:prstClr val="white"/>
                                </a:solidFill>
                                <a:latin typeface="Cambria Math"/>
                              </a:rPr>
                              <m:t>𝑚</m:t>
                            </m:r>
                          </m:e>
                          <m:sub>
                            <m:r>
                              <a:rPr lang="en-US" sz="3100" i="1">
                                <a:solidFill>
                                  <a:prstClr val="white"/>
                                </a:solidFill>
                                <a:latin typeface="Cambria Math"/>
                              </a:rPr>
                              <m:t>𝑛</m:t>
                            </m:r>
                          </m:sub>
                        </m:sSub>
                        <m:r>
                          <a:rPr lang="en-US" sz="3100" i="1">
                            <a:solidFill>
                              <a:prstClr val="white"/>
                            </a:solidFill>
                            <a:latin typeface="Cambria Math"/>
                          </a:rPr>
                          <m:t>𝑥</m:t>
                        </m:r>
                      </m:sup>
                    </m:sSup>
                  </m:oMath>
                </a14:m>
                <a:r>
                  <a:rPr lang="en-US" sz="3100" dirty="0">
                    <a:solidFill>
                      <a:prstClr val="white"/>
                    </a:solidFill>
                    <a:latin typeface="Bookman Old Style"/>
                    <a:ea typeface="Times New Roman"/>
                  </a:rPr>
                  <a:t>.</a:t>
                </a:r>
              </a:p>
              <a:p>
                <a:pPr marL="0" lvl="0" indent="0" algn="just">
                  <a:spcBef>
                    <a:spcPts val="0"/>
                  </a:spcBef>
                  <a:buClr>
                    <a:prstClr val="white">
                      <a:shade val="95000"/>
                    </a:prstClr>
                  </a:buClr>
                  <a:buNone/>
                </a:pPr>
                <a:endParaRPr lang="en-US" sz="2200" dirty="0">
                  <a:solidFill>
                    <a:prstClr val="white"/>
                  </a:solidFill>
                </a:endParaRPr>
              </a:p>
              <a:p>
                <a:pPr marL="0" lvl="0" indent="0" algn="just">
                  <a:spcBef>
                    <a:spcPts val="0"/>
                  </a:spcBef>
                  <a:buClr>
                    <a:prstClr val="white">
                      <a:shade val="95000"/>
                    </a:prstClr>
                  </a:buClr>
                  <a:buNone/>
                </a:pPr>
                <a:r>
                  <a:rPr lang="en-US" sz="2000" dirty="0" smtClean="0">
                    <a:solidFill>
                      <a:prstClr val="white"/>
                    </a:solidFill>
                  </a:rPr>
                  <a:t>2)</a:t>
                </a:r>
                <a:r>
                  <a:rPr lang="en-US" sz="2000" dirty="0">
                    <a:solidFill>
                      <a:prstClr val="white"/>
                    </a:solidFill>
                  </a:rPr>
                  <a:t/>
                </a:r>
                <a14:m>
                  <m:oMath xmlns:m="http://schemas.openxmlformats.org/officeDocument/2006/math">
                    <m:f>
                      <m:fPr>
                        <m:ctrlPr>
                          <a:rPr lang="en-US" sz="2000" i="1">
                            <a:solidFill>
                              <a:prstClr val="white"/>
                            </a:solidFill>
                            <a:latin typeface="Cambria Math"/>
                          </a:rPr>
                        </m:ctrlPr>
                      </m:fPr>
                      <m:num>
                        <m:sSup>
                          <m:sSupPr>
                            <m:ctrlPr>
                              <a:rPr lang="en-US" sz="2000" i="1">
                                <a:solidFill>
                                  <a:prstClr val="white"/>
                                </a:solidFill>
                                <a:latin typeface="Cambria Math"/>
                              </a:rPr>
                            </m:ctrlPr>
                          </m:sSupPr>
                          <m:e>
                            <m:r>
                              <a:rPr lang="en-US" sz="2000" i="1">
                                <a:solidFill>
                                  <a:prstClr val="white"/>
                                </a:solidFill>
                                <a:latin typeface="Cambria Math"/>
                              </a:rPr>
                              <m:t>𝑑</m:t>
                            </m:r>
                          </m:e>
                          <m:sup>
                            <m:r>
                              <a:rPr lang="en-US" sz="2000" i="1">
                                <a:solidFill>
                                  <a:prstClr val="white"/>
                                </a:solidFill>
                                <a:latin typeface="Cambria Math"/>
                              </a:rPr>
                              <m:t>3</m:t>
                            </m:r>
                          </m:sup>
                        </m:sSup>
                        <m:r>
                          <a:rPr lang="en-US" sz="2000" i="1">
                            <a:solidFill>
                              <a:prstClr val="white"/>
                            </a:solidFill>
                            <a:latin typeface="Cambria Math"/>
                          </a:rPr>
                          <m:t>𝑦</m:t>
                        </m:r>
                      </m:num>
                      <m:den>
                        <m:r>
                          <a:rPr lang="en-US" sz="2000" i="1">
                            <a:solidFill>
                              <a:prstClr val="white"/>
                            </a:solidFill>
                            <a:latin typeface="Cambria Math"/>
                          </a:rPr>
                          <m:t>𝑑</m:t>
                        </m:r>
                        <m:sSup>
                          <m:sSupPr>
                            <m:ctrlPr>
                              <a:rPr lang="en-US" sz="2000" i="1">
                                <a:solidFill>
                                  <a:prstClr val="white"/>
                                </a:solidFill>
                                <a:latin typeface="Cambria Math"/>
                              </a:rPr>
                            </m:ctrlPr>
                          </m:sSupPr>
                          <m:e>
                            <m:r>
                              <a:rPr lang="en-US" sz="2000" i="1">
                                <a:solidFill>
                                  <a:prstClr val="white"/>
                                </a:solidFill>
                                <a:latin typeface="Cambria Math"/>
                              </a:rPr>
                              <m:t>𝑥</m:t>
                            </m:r>
                          </m:e>
                          <m:sup>
                            <m:r>
                              <a:rPr lang="en-US" sz="2000" i="1">
                                <a:solidFill>
                                  <a:prstClr val="white"/>
                                </a:solidFill>
                                <a:latin typeface="Cambria Math"/>
                              </a:rPr>
                              <m:t>3</m:t>
                            </m:r>
                          </m:sup>
                        </m:sSup>
                      </m:den>
                    </m:f>
                    <m:r>
                      <a:rPr lang="en-US" sz="2000">
                        <a:solidFill>
                          <a:prstClr val="white"/>
                        </a:solidFill>
                        <a:latin typeface="Cambria Math"/>
                      </a:rPr>
                      <m:t> −</m:t>
                    </m:r>
                    <m:r>
                      <a:rPr lang="en-US" sz="2000" i="1">
                        <a:solidFill>
                          <a:prstClr val="white"/>
                        </a:solidFill>
                        <a:latin typeface="Cambria Math"/>
                      </a:rPr>
                      <m:t>2</m:t>
                    </m:r>
                    <m:f>
                      <m:fPr>
                        <m:ctrlPr>
                          <a:rPr lang="en-US" sz="2000" i="1">
                            <a:solidFill>
                              <a:prstClr val="white"/>
                            </a:solidFill>
                            <a:latin typeface="Cambria Math"/>
                          </a:rPr>
                        </m:ctrlPr>
                      </m:fPr>
                      <m:num>
                        <m:sSup>
                          <m:sSupPr>
                            <m:ctrlPr>
                              <a:rPr lang="en-US" sz="2000" i="1">
                                <a:solidFill>
                                  <a:prstClr val="white"/>
                                </a:solidFill>
                                <a:latin typeface="Cambria Math"/>
                              </a:rPr>
                            </m:ctrlPr>
                          </m:sSupPr>
                          <m:e>
                            <m:r>
                              <a:rPr lang="en-US" sz="2000" i="1">
                                <a:solidFill>
                                  <a:prstClr val="white"/>
                                </a:solidFill>
                                <a:latin typeface="Cambria Math"/>
                              </a:rPr>
                              <m:t>𝑑</m:t>
                            </m:r>
                          </m:e>
                          <m:sup>
                            <m:r>
                              <a:rPr lang="en-US" sz="2000" i="1">
                                <a:solidFill>
                                  <a:prstClr val="white"/>
                                </a:solidFill>
                                <a:latin typeface="Cambria Math"/>
                              </a:rPr>
                              <m:t>2</m:t>
                            </m:r>
                          </m:sup>
                        </m:sSup>
                        <m:r>
                          <a:rPr lang="en-US" sz="2000" i="1">
                            <a:solidFill>
                              <a:prstClr val="white"/>
                            </a:solidFill>
                            <a:latin typeface="Cambria Math"/>
                          </a:rPr>
                          <m:t>𝑦</m:t>
                        </m:r>
                      </m:num>
                      <m:den>
                        <m:r>
                          <a:rPr lang="en-US" sz="2000" i="1">
                            <a:solidFill>
                              <a:prstClr val="white"/>
                            </a:solidFill>
                            <a:latin typeface="Cambria Math"/>
                          </a:rPr>
                          <m:t>𝑑</m:t>
                        </m:r>
                        <m:sSup>
                          <m:sSupPr>
                            <m:ctrlPr>
                              <a:rPr lang="en-US" sz="2000" i="1">
                                <a:solidFill>
                                  <a:prstClr val="white"/>
                                </a:solidFill>
                                <a:latin typeface="Cambria Math"/>
                              </a:rPr>
                            </m:ctrlPr>
                          </m:sSupPr>
                          <m:e>
                            <m:r>
                              <a:rPr lang="en-US" sz="2000" i="1">
                                <a:solidFill>
                                  <a:prstClr val="white"/>
                                </a:solidFill>
                                <a:latin typeface="Cambria Math"/>
                              </a:rPr>
                              <m:t>𝑥</m:t>
                            </m:r>
                          </m:e>
                          <m:sup>
                            <m:r>
                              <a:rPr lang="en-US" sz="2000" i="1">
                                <a:solidFill>
                                  <a:prstClr val="white"/>
                                </a:solidFill>
                                <a:latin typeface="Cambria Math"/>
                              </a:rPr>
                              <m:t>2</m:t>
                            </m:r>
                          </m:sup>
                        </m:sSup>
                      </m:den>
                    </m:f>
                    <m:r>
                      <a:rPr lang="en-US" sz="2000" i="1">
                        <a:solidFill>
                          <a:prstClr val="white"/>
                        </a:solidFill>
                        <a:latin typeface="Cambria Math"/>
                      </a:rPr>
                      <m:t>+</m:t>
                    </m:r>
                    <m:f>
                      <m:fPr>
                        <m:ctrlPr>
                          <a:rPr lang="en-US" sz="2000" i="1" dirty="0">
                            <a:solidFill>
                              <a:prstClr val="white"/>
                            </a:solidFill>
                            <a:latin typeface="Cambria Math"/>
                          </a:rPr>
                        </m:ctrlPr>
                      </m:fPr>
                      <m:num>
                        <m:r>
                          <a:rPr lang="en-US" sz="2000" i="1" dirty="0">
                            <a:solidFill>
                              <a:prstClr val="white"/>
                            </a:solidFill>
                            <a:latin typeface="Cambria Math"/>
                          </a:rPr>
                          <m:t>𝑑</m:t>
                        </m:r>
                        <m:r>
                          <m:rPr>
                            <m:sty m:val="p"/>
                          </m:rPr>
                          <a:rPr lang="en-US" sz="2000" i="1">
                            <a:solidFill>
                              <a:prstClr val="white"/>
                            </a:solidFill>
                            <a:latin typeface="Cambria Math"/>
                          </a:rPr>
                          <m:t>y</m:t>
                        </m:r>
                      </m:num>
                      <m:den>
                        <m:r>
                          <a:rPr lang="en-US" sz="2000" i="1">
                            <a:solidFill>
                              <a:prstClr val="white"/>
                            </a:solidFill>
                            <a:latin typeface="Cambria Math"/>
                          </a:rPr>
                          <m:t>𝑑𝑥</m:t>
                        </m:r>
                      </m:den>
                    </m:f>
                    <m:r>
                      <a:rPr lang="en-US" sz="2000" i="1">
                        <a:solidFill>
                          <a:prstClr val="white"/>
                        </a:solidFill>
                        <a:latin typeface="Cambria Math"/>
                      </a:rPr>
                      <m:t>=0</m:t>
                    </m:r>
                  </m:oMath>
                </a14:m>
                <a:endParaRPr lang="en-US" sz="2000" dirty="0" smtClean="0">
                  <a:solidFill>
                    <a:prstClr val="white"/>
                  </a:solidFill>
                </a:endParaRPr>
              </a:p>
              <a:p>
                <a:pPr marL="0" lvl="0" indent="0" algn="just">
                  <a:spcBef>
                    <a:spcPts val="0"/>
                  </a:spcBef>
                  <a:buClr>
                    <a:prstClr val="white">
                      <a:shade val="95000"/>
                    </a:prstClr>
                  </a:buClr>
                  <a:buNone/>
                </a:pPr>
                <a:endParaRPr lang="en-US" sz="2000" dirty="0">
                  <a:solidFill>
                    <a:prstClr val="white"/>
                  </a:solidFill>
                </a:endParaRPr>
              </a:p>
              <a:p>
                <a:pPr marL="0" lvl="0" indent="0" algn="just">
                  <a:spcBef>
                    <a:spcPts val="0"/>
                  </a:spcBef>
                  <a:buClr>
                    <a:prstClr val="white">
                      <a:shade val="95000"/>
                    </a:prstClr>
                  </a:buClr>
                  <a:buNone/>
                </a:pPr>
                <a:endParaRPr lang="en-US" sz="2000" dirty="0">
                  <a:solidFill>
                    <a:prstClr val="white"/>
                  </a:solidFill>
                </a:endParaRPr>
              </a:p>
              <a:p>
                <a:pPr marL="0" lvl="0" indent="0" algn="just">
                  <a:spcBef>
                    <a:spcPts val="0"/>
                  </a:spcBef>
                  <a:buClr>
                    <a:prstClr val="white">
                      <a:shade val="95000"/>
                    </a:prstClr>
                  </a:buClr>
                  <a:buNone/>
                </a:pPr>
                <a:r>
                  <a:rPr lang="en-US" sz="2000" dirty="0">
                    <a:solidFill>
                      <a:prstClr val="white"/>
                    </a:solidFill>
                  </a:rPr>
                  <a:t>Solution:</a:t>
                </a:r>
              </a:p>
              <a:p>
                <a:pPr marL="0" lvl="0" indent="0" algn="just">
                  <a:spcBef>
                    <a:spcPts val="0"/>
                  </a:spcBef>
                  <a:buClr>
                    <a:prstClr val="white">
                      <a:shade val="95000"/>
                    </a:prstClr>
                  </a:buClr>
                  <a:buNone/>
                </a:pPr>
                <a:r>
                  <a:rPr lang="en-US" sz="2000" dirty="0">
                    <a:solidFill>
                      <a:prstClr val="white"/>
                    </a:solidFill>
                  </a:rPr>
                  <a:t/>
                </a:r>
                <a14:m>
                  <m:oMath xmlns:m="http://schemas.openxmlformats.org/officeDocument/2006/math">
                    <m:f>
                      <m:fPr>
                        <m:ctrlPr>
                          <a:rPr lang="en-US" sz="2000" i="1">
                            <a:solidFill>
                              <a:prstClr val="white"/>
                            </a:solidFill>
                            <a:latin typeface="Cambria Math"/>
                          </a:rPr>
                        </m:ctrlPr>
                      </m:fPr>
                      <m:num>
                        <m:sSup>
                          <m:sSupPr>
                            <m:ctrlPr>
                              <a:rPr lang="en-US" sz="2000" i="1">
                                <a:solidFill>
                                  <a:prstClr val="white"/>
                                </a:solidFill>
                                <a:latin typeface="Cambria Math"/>
                              </a:rPr>
                            </m:ctrlPr>
                          </m:sSupPr>
                          <m:e>
                            <m:r>
                              <a:rPr lang="en-US" sz="2000" i="1">
                                <a:solidFill>
                                  <a:prstClr val="white"/>
                                </a:solidFill>
                                <a:latin typeface="Cambria Math"/>
                              </a:rPr>
                              <m:t>𝑑</m:t>
                            </m:r>
                          </m:e>
                          <m:sup>
                            <m:r>
                              <a:rPr lang="en-US" sz="2000" i="1">
                                <a:solidFill>
                                  <a:prstClr val="white"/>
                                </a:solidFill>
                                <a:latin typeface="Cambria Math"/>
                              </a:rPr>
                              <m:t>3</m:t>
                            </m:r>
                          </m:sup>
                        </m:sSup>
                        <m:r>
                          <a:rPr lang="en-US" sz="2000" i="1">
                            <a:solidFill>
                              <a:prstClr val="white"/>
                            </a:solidFill>
                            <a:latin typeface="Cambria Math"/>
                          </a:rPr>
                          <m:t>𝑦</m:t>
                        </m:r>
                      </m:num>
                      <m:den>
                        <m:r>
                          <a:rPr lang="en-US" sz="2000" i="1">
                            <a:solidFill>
                              <a:prstClr val="white"/>
                            </a:solidFill>
                            <a:latin typeface="Cambria Math"/>
                          </a:rPr>
                          <m:t>𝑑</m:t>
                        </m:r>
                        <m:sSup>
                          <m:sSupPr>
                            <m:ctrlPr>
                              <a:rPr lang="en-US" sz="2000" i="1">
                                <a:solidFill>
                                  <a:prstClr val="white"/>
                                </a:solidFill>
                                <a:latin typeface="Cambria Math"/>
                              </a:rPr>
                            </m:ctrlPr>
                          </m:sSupPr>
                          <m:e>
                            <m:r>
                              <a:rPr lang="en-US" sz="2000" i="1">
                                <a:solidFill>
                                  <a:prstClr val="white"/>
                                </a:solidFill>
                                <a:latin typeface="Cambria Math"/>
                              </a:rPr>
                              <m:t>𝑥</m:t>
                            </m:r>
                          </m:e>
                          <m:sup>
                            <m:r>
                              <a:rPr lang="en-US" sz="2000" i="1">
                                <a:solidFill>
                                  <a:prstClr val="white"/>
                                </a:solidFill>
                                <a:latin typeface="Cambria Math"/>
                              </a:rPr>
                              <m:t>3</m:t>
                            </m:r>
                          </m:sup>
                        </m:sSup>
                      </m:den>
                    </m:f>
                    <m:r>
                      <a:rPr lang="en-US" sz="2000">
                        <a:solidFill>
                          <a:prstClr val="white"/>
                        </a:solidFill>
                        <a:latin typeface="Cambria Math"/>
                      </a:rPr>
                      <m:t> −</m:t>
                    </m:r>
                    <m:r>
                      <a:rPr lang="en-US" sz="2000" i="1">
                        <a:solidFill>
                          <a:prstClr val="white"/>
                        </a:solidFill>
                        <a:latin typeface="Cambria Math"/>
                      </a:rPr>
                      <m:t>2</m:t>
                    </m:r>
                    <m:f>
                      <m:fPr>
                        <m:ctrlPr>
                          <a:rPr lang="en-US" sz="2000" i="1">
                            <a:solidFill>
                              <a:prstClr val="white"/>
                            </a:solidFill>
                            <a:latin typeface="Cambria Math"/>
                          </a:rPr>
                        </m:ctrlPr>
                      </m:fPr>
                      <m:num>
                        <m:sSup>
                          <m:sSupPr>
                            <m:ctrlPr>
                              <a:rPr lang="en-US" sz="2000" i="1">
                                <a:solidFill>
                                  <a:prstClr val="white"/>
                                </a:solidFill>
                                <a:latin typeface="Cambria Math"/>
                              </a:rPr>
                            </m:ctrlPr>
                          </m:sSupPr>
                          <m:e>
                            <m:r>
                              <a:rPr lang="en-US" sz="2000" i="1">
                                <a:solidFill>
                                  <a:prstClr val="white"/>
                                </a:solidFill>
                                <a:latin typeface="Cambria Math"/>
                              </a:rPr>
                              <m:t>𝑑</m:t>
                            </m:r>
                          </m:e>
                          <m:sup>
                            <m:r>
                              <a:rPr lang="en-US" sz="2000" i="1">
                                <a:solidFill>
                                  <a:prstClr val="white"/>
                                </a:solidFill>
                                <a:latin typeface="Cambria Math"/>
                              </a:rPr>
                              <m:t>2</m:t>
                            </m:r>
                          </m:sup>
                        </m:sSup>
                        <m:r>
                          <a:rPr lang="en-US" sz="2000" i="1">
                            <a:solidFill>
                              <a:prstClr val="white"/>
                            </a:solidFill>
                            <a:latin typeface="Cambria Math"/>
                          </a:rPr>
                          <m:t>𝑦</m:t>
                        </m:r>
                      </m:num>
                      <m:den>
                        <m:r>
                          <a:rPr lang="en-US" sz="2000" i="1">
                            <a:solidFill>
                              <a:prstClr val="white"/>
                            </a:solidFill>
                            <a:latin typeface="Cambria Math"/>
                          </a:rPr>
                          <m:t>𝑑</m:t>
                        </m:r>
                        <m:sSup>
                          <m:sSupPr>
                            <m:ctrlPr>
                              <a:rPr lang="en-US" sz="2000" i="1">
                                <a:solidFill>
                                  <a:prstClr val="white"/>
                                </a:solidFill>
                                <a:latin typeface="Cambria Math"/>
                              </a:rPr>
                            </m:ctrlPr>
                          </m:sSupPr>
                          <m:e>
                            <m:r>
                              <a:rPr lang="en-US" sz="2000" i="1">
                                <a:solidFill>
                                  <a:prstClr val="white"/>
                                </a:solidFill>
                                <a:latin typeface="Cambria Math"/>
                              </a:rPr>
                              <m:t>𝑥</m:t>
                            </m:r>
                          </m:e>
                          <m:sup>
                            <m:r>
                              <a:rPr lang="en-US" sz="2000" i="1">
                                <a:solidFill>
                                  <a:prstClr val="white"/>
                                </a:solidFill>
                                <a:latin typeface="Cambria Math"/>
                              </a:rPr>
                              <m:t>2</m:t>
                            </m:r>
                          </m:sup>
                        </m:sSup>
                      </m:den>
                    </m:f>
                    <m:r>
                      <a:rPr lang="en-US" sz="2000" i="1">
                        <a:solidFill>
                          <a:prstClr val="white"/>
                        </a:solidFill>
                        <a:latin typeface="Cambria Math"/>
                      </a:rPr>
                      <m:t>+</m:t>
                    </m:r>
                    <m:f>
                      <m:fPr>
                        <m:ctrlPr>
                          <a:rPr lang="en-US" sz="2000" i="1" dirty="0">
                            <a:solidFill>
                              <a:prstClr val="white"/>
                            </a:solidFill>
                            <a:latin typeface="Cambria Math"/>
                          </a:rPr>
                        </m:ctrlPr>
                      </m:fPr>
                      <m:num>
                        <m:r>
                          <a:rPr lang="en-US" sz="2000" i="1" dirty="0">
                            <a:solidFill>
                              <a:prstClr val="white"/>
                            </a:solidFill>
                            <a:latin typeface="Cambria Math"/>
                          </a:rPr>
                          <m:t>𝑑</m:t>
                        </m:r>
                        <m:r>
                          <m:rPr>
                            <m:sty m:val="p"/>
                          </m:rPr>
                          <a:rPr lang="en-US" sz="2000" i="1">
                            <a:solidFill>
                              <a:prstClr val="white"/>
                            </a:solidFill>
                            <a:latin typeface="Cambria Math"/>
                          </a:rPr>
                          <m:t>y</m:t>
                        </m:r>
                      </m:num>
                      <m:den>
                        <m:r>
                          <a:rPr lang="en-US" sz="2000" i="1">
                            <a:solidFill>
                              <a:prstClr val="white"/>
                            </a:solidFill>
                            <a:latin typeface="Cambria Math"/>
                          </a:rPr>
                          <m:t>𝑑𝑥</m:t>
                        </m:r>
                      </m:den>
                    </m:f>
                    <m:r>
                      <a:rPr lang="en-US" sz="2000" i="1">
                        <a:solidFill>
                          <a:prstClr val="white"/>
                        </a:solidFill>
                        <a:latin typeface="Cambria Math"/>
                      </a:rPr>
                      <m:t>=0</m:t>
                    </m:r>
                  </m:oMath>
                </a14:m>
                <a:r>
                  <a:rPr lang="en-US" sz="2000" dirty="0">
                    <a:solidFill>
                      <a:prstClr val="white"/>
                    </a:solidFill>
                  </a:rPr>
                  <a:t/>
                </a:r>
              </a:p>
              <a:p>
                <a:pPr marL="0" lvl="0" indent="0" algn="just">
                  <a:spcBef>
                    <a:spcPts val="0"/>
                  </a:spcBef>
                  <a:buClr>
                    <a:prstClr val="white">
                      <a:shade val="95000"/>
                    </a:prstClr>
                  </a:buClr>
                  <a:buNone/>
                </a:pPr>
                <a:endParaRPr lang="en-US" sz="2000" dirty="0">
                  <a:solidFill>
                    <a:prstClr val="white"/>
                  </a:solidFill>
                </a:endParaRPr>
              </a:p>
              <a:p>
                <a:pPr marL="0" lvl="0" indent="0" algn="just">
                  <a:spcBef>
                    <a:spcPts val="0"/>
                  </a:spcBef>
                  <a:buClr>
                    <a:prstClr val="white">
                      <a:shade val="95000"/>
                    </a:prstClr>
                  </a:buClr>
                  <a:buNone/>
                </a:pPr>
                <a:r>
                  <a:rPr lang="en-US" sz="2000" dirty="0">
                    <a:solidFill>
                      <a:prstClr val="white"/>
                    </a:solidFill>
                  </a:rPr>
                  <a:t/>
                </a:r>
                <a:r>
                  <a:rPr lang="en-US" sz="2000" dirty="0">
                    <a:solidFill>
                      <a:prstClr val="white"/>
                    </a:solidFill>
                    <a:ea typeface="Cambria Math"/>
                  </a:rPr>
                  <a:t/>
                </a:r>
                <a14:m>
                  <m:oMath xmlns:m="http://schemas.openxmlformats.org/officeDocument/2006/math">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3</m:t>
                        </m:r>
                      </m:sup>
                    </m:sSup>
                    <m:r>
                      <a:rPr lang="en-US" sz="2000" i="1" dirty="0">
                        <a:solidFill>
                          <a:prstClr val="white"/>
                        </a:solidFill>
                        <a:latin typeface="Cambria Math"/>
                      </a:rPr>
                      <m:t>𝑦</m:t>
                    </m:r>
                    <m:r>
                      <a:rPr lang="en-US" sz="2000" i="1" dirty="0">
                        <a:solidFill>
                          <a:prstClr val="white"/>
                        </a:solidFill>
                        <a:latin typeface="Cambria Math"/>
                      </a:rPr>
                      <m:t>−2</m:t>
                    </m:r>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𝑦</m:t>
                    </m:r>
                    <m:r>
                      <a:rPr lang="en-US" sz="2000" i="1" dirty="0">
                        <a:solidFill>
                          <a:prstClr val="white"/>
                        </a:solidFill>
                        <a:latin typeface="Cambria Math"/>
                      </a:rPr>
                      <m:t>+</m:t>
                    </m:r>
                    <m:r>
                      <a:rPr lang="en-US" sz="2000" i="1" dirty="0">
                        <a:solidFill>
                          <a:prstClr val="white"/>
                        </a:solidFill>
                        <a:latin typeface="Cambria Math"/>
                      </a:rPr>
                      <m:t>𝐷𝑦</m:t>
                    </m:r>
                    <m:r>
                      <a:rPr lang="en-US" sz="2000" dirty="0">
                        <a:solidFill>
                          <a:prstClr val="white"/>
                        </a:solidFill>
                        <a:latin typeface="Cambria Math"/>
                      </a:rPr>
                      <m:t>=0</m:t>
                    </m:r>
                    <m:r>
                      <a:rPr lang="en-US" sz="2000" i="1" dirty="0">
                        <a:solidFill>
                          <a:prstClr val="white"/>
                        </a:solidFill>
                        <a:latin typeface="Cambria Math"/>
                      </a:rPr>
                      <m:t>                      </m:t>
                    </m:r>
                    <m:r>
                      <a:rPr lang="en-US" sz="2000" i="1" dirty="0">
                        <a:solidFill>
                          <a:prstClr val="white"/>
                        </a:solidFill>
                        <a:latin typeface="Cambria Math"/>
                        <a:ea typeface="Cambria Math"/>
                      </a:rPr>
                      <m:t>∴</m:t>
                    </m:r>
                    <m:r>
                      <a:rPr lang="en-US" sz="2000" i="1" dirty="0">
                        <a:solidFill>
                          <a:prstClr val="white"/>
                        </a:solidFill>
                        <a:latin typeface="Cambria Math"/>
                        <a:ea typeface="Cambria Math"/>
                      </a:rPr>
                      <m:t>𝐴</m:t>
                    </m:r>
                    <m:r>
                      <a:rPr lang="en-US" sz="2000" i="1" dirty="0">
                        <a:solidFill>
                          <a:prstClr val="white"/>
                        </a:solidFill>
                        <a:latin typeface="Cambria Math"/>
                        <a:ea typeface="Cambria Math"/>
                      </a:rPr>
                      <m:t>.</m:t>
                    </m:r>
                    <m:r>
                      <a:rPr lang="en-US" sz="2000" i="1" dirty="0">
                        <a:solidFill>
                          <a:prstClr val="white"/>
                        </a:solidFill>
                        <a:latin typeface="Cambria Math"/>
                        <a:ea typeface="Cambria Math"/>
                      </a:rPr>
                      <m:t>𝐸</m:t>
                    </m:r>
                    <m:r>
                      <a:rPr lang="en-US" sz="2000" i="1" dirty="0">
                        <a:solidFill>
                          <a:prstClr val="white"/>
                        </a:solidFill>
                        <a:latin typeface="Cambria Math"/>
                        <a:ea typeface="Cambria Math"/>
                      </a:rPr>
                      <m:t>. = </m:t>
                    </m:r>
                    <m:d>
                      <m:dPr>
                        <m:ctrlPr>
                          <a:rPr lang="en-US" sz="2000" i="1" dirty="0">
                            <a:solidFill>
                              <a:prstClr val="white"/>
                            </a:solidFill>
                            <a:latin typeface="Cambria Math"/>
                          </a:rPr>
                        </m:ctrlPr>
                      </m:dPr>
                      <m:e>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3</m:t>
                            </m:r>
                          </m:sup>
                        </m:sSup>
                        <m:r>
                          <a:rPr lang="en-US" sz="2000" i="1" dirty="0">
                            <a:solidFill>
                              <a:prstClr val="white"/>
                            </a:solidFill>
                            <a:latin typeface="Cambria Math"/>
                          </a:rPr>
                          <m:t>−2</m:t>
                        </m:r>
                        <m:sSup>
                          <m:sSupPr>
                            <m:ctrlPr>
                              <a:rPr lang="en-US" sz="2000" i="1" dirty="0">
                                <a:solidFill>
                                  <a:prstClr val="white"/>
                                </a:solidFill>
                                <a:latin typeface="Cambria Math"/>
                              </a:rPr>
                            </m:ctrlPr>
                          </m:sSupPr>
                          <m:e>
                            <m:r>
                              <a:rPr lang="en-US" sz="2000" i="1" dirty="0">
                                <a:solidFill>
                                  <a:prstClr val="white"/>
                                </a:solidFill>
                                <a:latin typeface="Cambria Math"/>
                              </a:rPr>
                              <m:t>𝐷</m:t>
                            </m:r>
                          </m:e>
                          <m:sup>
                            <m:r>
                              <a:rPr lang="en-US" sz="2000" i="1" dirty="0">
                                <a:solidFill>
                                  <a:prstClr val="white"/>
                                </a:solidFill>
                                <a:latin typeface="Cambria Math"/>
                              </a:rPr>
                              <m:t>2</m:t>
                            </m:r>
                          </m:sup>
                        </m:sSup>
                        <m:r>
                          <a:rPr lang="en-US" sz="2000" i="1" dirty="0">
                            <a:solidFill>
                              <a:prstClr val="white"/>
                            </a:solidFill>
                            <a:latin typeface="Cambria Math"/>
                          </a:rPr>
                          <m:t>+</m:t>
                        </m:r>
                        <m:r>
                          <a:rPr lang="en-US" sz="2000" i="1" dirty="0">
                            <a:solidFill>
                              <a:prstClr val="white"/>
                            </a:solidFill>
                            <a:latin typeface="Cambria Math"/>
                          </a:rPr>
                          <m:t>𝐷</m:t>
                        </m:r>
                      </m:e>
                    </m:d>
                    <m:r>
                      <a:rPr lang="en-US" sz="2000" dirty="0">
                        <a:solidFill>
                          <a:prstClr val="white"/>
                        </a:solidFill>
                        <a:latin typeface="Cambria Math"/>
                      </a:rPr>
                      <m:t>=0 </m:t>
                    </m:r>
                  </m:oMath>
                </a14:m>
                <a:endParaRPr lang="en-US" sz="2000" dirty="0">
                  <a:solidFill>
                    <a:prstClr val="white"/>
                  </a:solidFill>
                  <a:latin typeface="Cambria Math"/>
                </a:endParaRPr>
              </a:p>
              <a:p>
                <a:pPr marL="0" lvl="0" indent="0" algn="just">
                  <a:spcBef>
                    <a:spcPts val="0"/>
                  </a:spcBef>
                  <a:buClr>
                    <a:prstClr val="white">
                      <a:shade val="95000"/>
                    </a:prstClr>
                  </a:buClr>
                  <a:buNone/>
                </a:pPr>
                <a:r>
                  <a:rPr lang="en-US" sz="2000" dirty="0">
                    <a:solidFill>
                      <a:prstClr val="white"/>
                    </a:solidFill>
                    <a:ea typeface="Cambria Math"/>
                  </a:rPr>
                  <a:t/>
                </a:r>
                <a14:m>
                  <m:oMath xmlns:m="http://schemas.openxmlformats.org/officeDocument/2006/math">
                    <m:r>
                      <a:rPr lang="en-US" sz="2000" i="1">
                        <a:solidFill>
                          <a:prstClr val="white"/>
                        </a:solidFill>
                        <a:latin typeface="Cambria Math"/>
                        <a:ea typeface="Cambria Math"/>
                      </a:rPr>
                      <m:t>∴</m:t>
                    </m:r>
                    <m:r>
                      <a:rPr lang="en-US" sz="2000" i="1">
                        <a:solidFill>
                          <a:prstClr val="white"/>
                        </a:solidFill>
                        <a:latin typeface="Cambria Math"/>
                        <a:ea typeface="Cambria Math"/>
                      </a:rPr>
                      <m:t>𝐷</m:t>
                    </m:r>
                    <m:d>
                      <m:dPr>
                        <m:ctrlPr>
                          <a:rPr lang="en-US" sz="2000" i="1">
                            <a:solidFill>
                              <a:prstClr val="white"/>
                            </a:solidFill>
                            <a:latin typeface="Cambria Math"/>
                            <a:ea typeface="Cambria Math"/>
                          </a:rPr>
                        </m:ctrlPr>
                      </m:dPr>
                      <m:e>
                        <m:sSup>
                          <m:sSupPr>
                            <m:ctrlPr>
                              <a:rPr lang="en-US" sz="2000" i="1">
                                <a:solidFill>
                                  <a:prstClr val="white"/>
                                </a:solidFill>
                                <a:latin typeface="Cambria Math"/>
                                <a:ea typeface="Cambria Math"/>
                              </a:rPr>
                            </m:ctrlPr>
                          </m:sSupPr>
                          <m:e>
                            <m:r>
                              <a:rPr lang="en-US" sz="2000" i="1">
                                <a:solidFill>
                                  <a:prstClr val="white"/>
                                </a:solidFill>
                                <a:latin typeface="Cambria Math"/>
                                <a:ea typeface="Cambria Math"/>
                              </a:rPr>
                              <m:t>𝐷</m:t>
                            </m:r>
                          </m:e>
                          <m:sup>
                            <m:r>
                              <a:rPr lang="en-US" sz="2000" i="1">
                                <a:solidFill>
                                  <a:prstClr val="white"/>
                                </a:solidFill>
                                <a:latin typeface="Cambria Math"/>
                                <a:ea typeface="Cambria Math"/>
                              </a:rPr>
                              <m:t>2</m:t>
                            </m:r>
                          </m:sup>
                        </m:sSup>
                        <m:r>
                          <a:rPr lang="en-US" sz="2000" i="1">
                            <a:solidFill>
                              <a:prstClr val="white"/>
                            </a:solidFill>
                            <a:latin typeface="Cambria Math"/>
                            <a:ea typeface="Cambria Math"/>
                          </a:rPr>
                          <m:t>−2</m:t>
                        </m:r>
                        <m:r>
                          <a:rPr lang="en-US" sz="2000" i="1">
                            <a:solidFill>
                              <a:prstClr val="white"/>
                            </a:solidFill>
                            <a:latin typeface="Cambria Math"/>
                            <a:ea typeface="Cambria Math"/>
                          </a:rPr>
                          <m:t>𝐷</m:t>
                        </m:r>
                        <m:r>
                          <a:rPr lang="en-US" sz="2000" i="1">
                            <a:solidFill>
                              <a:prstClr val="white"/>
                            </a:solidFill>
                            <a:latin typeface="Cambria Math"/>
                            <a:ea typeface="Cambria Math"/>
                          </a:rPr>
                          <m:t>+1</m:t>
                        </m:r>
                      </m:e>
                    </m:d>
                    <m:r>
                      <a:rPr lang="en-US" sz="2000" i="1">
                        <a:solidFill>
                          <a:prstClr val="white"/>
                        </a:solidFill>
                        <a:latin typeface="Cambria Math"/>
                        <a:ea typeface="Cambria Math"/>
                      </a:rPr>
                      <m:t>=0</m:t>
                    </m:r>
                  </m:oMath>
                </a14:m>
                <a:r>
                  <a:rPr lang="en-US" sz="2000" dirty="0">
                    <a:solidFill>
                      <a:prstClr val="white"/>
                    </a:solidFill>
                  </a:rPr>
                  <a:t/>
                </a:r>
                <a14:m>
                  <m:oMath xmlns:m="http://schemas.openxmlformats.org/officeDocument/2006/math">
                    <m:r>
                      <a:rPr lang="en-US" sz="2000" i="1" dirty="0">
                        <a:solidFill>
                          <a:prstClr val="white"/>
                        </a:solidFill>
                        <a:latin typeface="Cambria Math"/>
                      </a:rPr>
                      <m:t>𝐷</m:t>
                    </m:r>
                    <m:sSup>
                      <m:sSupPr>
                        <m:ctrlPr>
                          <a:rPr lang="en-US" sz="2000" i="1" dirty="0">
                            <a:solidFill>
                              <a:prstClr val="white"/>
                            </a:solidFill>
                            <a:latin typeface="Cambria Math"/>
                          </a:rPr>
                        </m:ctrlPr>
                      </m:sSupPr>
                      <m:e>
                        <m:r>
                          <a:rPr lang="en-US" sz="2000" i="1" dirty="0">
                            <a:solidFill>
                              <a:prstClr val="white"/>
                            </a:solidFill>
                            <a:latin typeface="Cambria Math"/>
                          </a:rPr>
                          <m:t>(</m:t>
                        </m:r>
                        <m:r>
                          <a:rPr lang="en-US" sz="2000" i="1" dirty="0">
                            <a:solidFill>
                              <a:prstClr val="white"/>
                            </a:solidFill>
                            <a:latin typeface="Cambria Math"/>
                          </a:rPr>
                          <m:t>𝐷</m:t>
                        </m:r>
                        <m:r>
                          <a:rPr lang="en-US" sz="2000" i="1" dirty="0">
                            <a:solidFill>
                              <a:prstClr val="white"/>
                            </a:solidFill>
                            <a:latin typeface="Cambria Math"/>
                          </a:rPr>
                          <m:t>−1)</m:t>
                        </m:r>
                      </m:e>
                      <m:sup>
                        <m:r>
                          <a:rPr lang="en-US" sz="2000" i="1" dirty="0">
                            <a:solidFill>
                              <a:prstClr val="white"/>
                            </a:solidFill>
                            <a:latin typeface="Cambria Math"/>
                          </a:rPr>
                          <m:t>2</m:t>
                        </m:r>
                      </m:sup>
                    </m:sSup>
                    <m:r>
                      <a:rPr lang="en-US" sz="2000" i="1" dirty="0">
                        <a:solidFill>
                          <a:prstClr val="white"/>
                        </a:solidFill>
                        <a:latin typeface="Cambria Math"/>
                      </a:rPr>
                      <m:t>=0</m:t>
                    </m:r>
                  </m:oMath>
                </a14:m>
                <a:endParaRPr lang="en-US" sz="2000" dirty="0">
                  <a:solidFill>
                    <a:prstClr val="white"/>
                  </a:solidFill>
                </a:endParaRPr>
              </a:p>
              <a:p>
                <a:pPr marL="137160" lvl="0" indent="0">
                  <a:buClr>
                    <a:srgbClr val="6EA0B0"/>
                  </a:buClr>
                  <a:buNone/>
                </a:pPr>
                <a:endParaRPr lang="en-US" sz="2000" dirty="0">
                  <a:solidFill>
                    <a:prstClr val="white"/>
                  </a:solidFill>
                </a:endParaRPr>
              </a:p>
              <a:p>
                <a:pPr marL="137160" lvl="0" indent="0">
                  <a:buClr>
                    <a:srgbClr val="6EA0B0"/>
                  </a:buClr>
                  <a:buNone/>
                </a:pPr>
                <a:endParaRPr lang="en-US" sz="2000" dirty="0">
                  <a:solidFill>
                    <a:prstClr val="white"/>
                  </a:solidFill>
                </a:endParaRPr>
              </a:p>
              <a:p>
                <a:pPr marL="137160" lvl="0" indent="0">
                  <a:buClr>
                    <a:srgbClr val="6EA0B0"/>
                  </a:buClr>
                  <a:buNone/>
                </a:pPr>
                <a14:m>
                  <m:oMath xmlns:m="http://schemas.openxmlformats.org/officeDocument/2006/math">
                    <m:r>
                      <a:rPr lang="en-US" sz="2000" i="1">
                        <a:solidFill>
                          <a:prstClr val="white"/>
                        </a:solidFill>
                        <a:latin typeface="Cambria Math"/>
                      </a:rPr>
                      <m:t>𝐷</m:t>
                    </m:r>
                    <m:d>
                      <m:dPr>
                        <m:ctrlPr>
                          <a:rPr lang="en-US" sz="2000" i="1">
                            <a:solidFill>
                              <a:prstClr val="white"/>
                            </a:solidFill>
                            <a:latin typeface="Cambria Math"/>
                          </a:rPr>
                        </m:ctrlPr>
                      </m:dPr>
                      <m:e>
                        <m:r>
                          <a:rPr lang="en-US" sz="2000" i="1">
                            <a:solidFill>
                              <a:prstClr val="white"/>
                            </a:solidFill>
                            <a:latin typeface="Cambria Math"/>
                          </a:rPr>
                          <m:t>𝐷</m:t>
                        </m:r>
                        <m:r>
                          <a:rPr lang="en-US" sz="2000" i="1">
                            <a:solidFill>
                              <a:prstClr val="white"/>
                            </a:solidFill>
                            <a:latin typeface="Cambria Math"/>
                          </a:rPr>
                          <m:t>−1</m:t>
                        </m:r>
                      </m:e>
                    </m:d>
                    <m:d>
                      <m:dPr>
                        <m:ctrlPr>
                          <a:rPr lang="en-US" sz="2000" i="1">
                            <a:solidFill>
                              <a:prstClr val="white"/>
                            </a:solidFill>
                            <a:latin typeface="Cambria Math"/>
                          </a:rPr>
                        </m:ctrlPr>
                      </m:dPr>
                      <m:e>
                        <m:r>
                          <a:rPr lang="en-US" sz="2000" i="1">
                            <a:solidFill>
                              <a:prstClr val="white"/>
                            </a:solidFill>
                            <a:latin typeface="Cambria Math"/>
                          </a:rPr>
                          <m:t>𝐷</m:t>
                        </m:r>
                        <m:r>
                          <a:rPr lang="en-US" sz="2000" i="1">
                            <a:solidFill>
                              <a:prstClr val="white"/>
                            </a:solidFill>
                            <a:latin typeface="Cambria Math"/>
                          </a:rPr>
                          <m:t>−1</m:t>
                        </m:r>
                      </m:e>
                    </m:d>
                    <m:r>
                      <a:rPr lang="en-US" sz="2000" i="1">
                        <a:solidFill>
                          <a:prstClr val="white"/>
                        </a:solidFill>
                        <a:latin typeface="Cambria Math"/>
                      </a:rPr>
                      <m:t>=0 </m:t>
                    </m:r>
                  </m:oMath>
                </a14:m>
                <a:r>
                  <a:rPr lang="en-US" sz="2000" dirty="0">
                    <a:solidFill>
                      <a:prstClr val="white"/>
                    </a:solidFill>
                  </a:rPr>
                  <a:t>                             D=0, D=1,D=1</a:t>
                </a:r>
              </a:p>
              <a:p>
                <a:pPr marL="137160" lvl="0" indent="0">
                  <a:buClr>
                    <a:srgbClr val="6EA0B0"/>
                  </a:buClr>
                  <a:buNone/>
                </a:pPr>
                <a:r>
                  <a:rPr lang="en-US" sz="2000" dirty="0">
                    <a:solidFill>
                      <a:prstClr val="white"/>
                    </a:solidFill>
                  </a:rPr>
                  <a:t>Here D=0 is real and distinct root and D=1 is real and repeated</a:t>
                </a:r>
              </a:p>
              <a:p>
                <a:pPr marL="137160" lvl="0" indent="0">
                  <a:buClr>
                    <a:srgbClr val="6EA0B0"/>
                  </a:buClr>
                  <a:buNone/>
                </a:pPr>
                <a14:m>
                  <m:oMath xmlns:m="http://schemas.openxmlformats.org/officeDocument/2006/math">
                    <m:r>
                      <a:rPr lang="en-US" sz="2000" i="1">
                        <a:solidFill>
                          <a:prstClr val="white"/>
                        </a:solidFill>
                        <a:latin typeface="Cambria Math"/>
                      </a:rPr>
                      <m:t>𝑦</m:t>
                    </m:r>
                    <m:r>
                      <a:rPr lang="en-US" sz="2000" i="1">
                        <a:solidFill>
                          <a:prstClr val="white"/>
                        </a:solidFill>
                        <a:latin typeface="Cambria Math"/>
                      </a:rPr>
                      <m:t>=</m:t>
                    </m:r>
                    <m:sSub>
                      <m:sSubPr>
                        <m:ctrlPr>
                          <a:rPr lang="en-US" sz="2000" i="1">
                            <a:solidFill>
                              <a:prstClr val="white"/>
                            </a:solidFill>
                            <a:latin typeface="Cambria Math"/>
                          </a:rPr>
                        </m:ctrlPr>
                      </m:sSubPr>
                      <m:e>
                        <m:r>
                          <a:rPr lang="en-US" sz="2000" i="1">
                            <a:solidFill>
                              <a:prstClr val="white"/>
                            </a:solidFill>
                            <a:latin typeface="Cambria Math"/>
                          </a:rPr>
                          <m:t>𝐶</m:t>
                        </m:r>
                      </m:e>
                      <m:sub>
                        <m:r>
                          <a:rPr lang="en-US" sz="2000" i="1">
                            <a:solidFill>
                              <a:prstClr val="white"/>
                            </a:solidFill>
                            <a:latin typeface="Cambria Math"/>
                          </a:rPr>
                          <m:t>1</m:t>
                        </m:r>
                      </m:sub>
                    </m:sSub>
                    <m:sSup>
                      <m:sSupPr>
                        <m:ctrlPr>
                          <a:rPr lang="en-US" sz="2000" i="1">
                            <a:solidFill>
                              <a:prstClr val="white"/>
                            </a:solidFill>
                            <a:latin typeface="Cambria Math"/>
                          </a:rPr>
                        </m:ctrlPr>
                      </m:sSupPr>
                      <m:e>
                        <m:r>
                          <a:rPr lang="en-US" sz="2000" i="1">
                            <a:solidFill>
                              <a:prstClr val="white"/>
                            </a:solidFill>
                            <a:latin typeface="Cambria Math"/>
                          </a:rPr>
                          <m:t>𝑒</m:t>
                        </m:r>
                      </m:e>
                      <m:sup>
                        <m:r>
                          <a:rPr lang="en-US" sz="2000" i="1">
                            <a:solidFill>
                              <a:prstClr val="white"/>
                            </a:solidFill>
                            <a:latin typeface="Cambria Math"/>
                          </a:rPr>
                          <m:t>0</m:t>
                        </m:r>
                        <m:r>
                          <a:rPr lang="en-US" sz="2000" i="1">
                            <a:solidFill>
                              <a:prstClr val="white"/>
                            </a:solidFill>
                            <a:latin typeface="Cambria Math"/>
                          </a:rPr>
                          <m:t>𝑥</m:t>
                        </m:r>
                      </m:sup>
                    </m:sSup>
                    <m:r>
                      <a:rPr lang="en-US" sz="2000" i="1">
                        <a:solidFill>
                          <a:prstClr val="white"/>
                        </a:solidFill>
                        <a:latin typeface="Cambria Math"/>
                      </a:rPr>
                      <m:t>+</m:t>
                    </m:r>
                    <m:sSub>
                      <m:sSubPr>
                        <m:ctrlPr>
                          <a:rPr lang="en-US" sz="2000" i="1">
                            <a:solidFill>
                              <a:prstClr val="white"/>
                            </a:solidFill>
                            <a:latin typeface="Cambria Math"/>
                          </a:rPr>
                        </m:ctrlPr>
                      </m:sSubPr>
                      <m:e>
                        <m:r>
                          <a:rPr lang="en-US" sz="2000" i="1">
                            <a:solidFill>
                              <a:prstClr val="white"/>
                            </a:solidFill>
                            <a:latin typeface="Cambria Math"/>
                          </a:rPr>
                          <m:t>(</m:t>
                        </m:r>
                        <m:r>
                          <a:rPr lang="en-US" sz="2000" i="1">
                            <a:solidFill>
                              <a:prstClr val="white"/>
                            </a:solidFill>
                            <a:latin typeface="Cambria Math"/>
                          </a:rPr>
                          <m:t>𝐶</m:t>
                        </m:r>
                      </m:e>
                      <m:sub>
                        <m:r>
                          <a:rPr lang="en-US" sz="2000" i="1">
                            <a:solidFill>
                              <a:prstClr val="white"/>
                            </a:solidFill>
                            <a:latin typeface="Cambria Math"/>
                          </a:rPr>
                          <m:t>2</m:t>
                        </m:r>
                      </m:sub>
                    </m:sSub>
                  </m:oMath>
                </a14:m>
                <a:r>
                  <a:rPr lang="en-US" sz="2000" dirty="0">
                    <a:solidFill>
                      <a:prstClr val="white"/>
                    </a:solidFill>
                  </a:rPr>
                  <a:t>+</a:t>
                </a:r>
                <a14:m>
                  <m:oMath xmlns:m="http://schemas.openxmlformats.org/officeDocument/2006/math">
                    <m:sSub>
                      <m:sSubPr>
                        <m:ctrlPr>
                          <a:rPr lang="en-US" sz="2000" i="1">
                            <a:solidFill>
                              <a:prstClr val="white"/>
                            </a:solidFill>
                            <a:latin typeface="Cambria Math"/>
                          </a:rPr>
                        </m:ctrlPr>
                      </m:sSubPr>
                      <m:e>
                        <m:r>
                          <a:rPr lang="en-US" sz="2000" i="1">
                            <a:solidFill>
                              <a:prstClr val="white"/>
                            </a:solidFill>
                            <a:latin typeface="Cambria Math"/>
                          </a:rPr>
                          <m:t>𝐶</m:t>
                        </m:r>
                      </m:e>
                      <m:sub>
                        <m:r>
                          <a:rPr lang="en-US" sz="2000" i="1">
                            <a:solidFill>
                              <a:prstClr val="white"/>
                            </a:solidFill>
                            <a:latin typeface="Cambria Math"/>
                          </a:rPr>
                          <m:t>3</m:t>
                        </m:r>
                      </m:sub>
                    </m:sSub>
                    <m:r>
                      <a:rPr lang="en-US" sz="2000" i="1">
                        <a:solidFill>
                          <a:prstClr val="white"/>
                        </a:solidFill>
                        <a:latin typeface="Cambria Math"/>
                      </a:rPr>
                      <m:t>𝑥</m:t>
                    </m:r>
                    <m:r>
                      <a:rPr lang="en-US" sz="2000" i="1">
                        <a:solidFill>
                          <a:prstClr val="white"/>
                        </a:solidFill>
                        <a:latin typeface="Cambria Math"/>
                      </a:rPr>
                      <m:t>)</m:t>
                    </m:r>
                    <m:sSup>
                      <m:sSupPr>
                        <m:ctrlPr>
                          <a:rPr lang="en-US" sz="2000" i="1">
                            <a:solidFill>
                              <a:prstClr val="white"/>
                            </a:solidFill>
                            <a:latin typeface="Cambria Math"/>
                          </a:rPr>
                        </m:ctrlPr>
                      </m:sSupPr>
                      <m:e>
                        <m:r>
                          <a:rPr lang="en-US" sz="2000" i="1">
                            <a:solidFill>
                              <a:prstClr val="white"/>
                            </a:solidFill>
                            <a:latin typeface="Cambria Math"/>
                          </a:rPr>
                          <m:t>𝑒</m:t>
                        </m:r>
                      </m:e>
                      <m:sup>
                        <m:r>
                          <a:rPr lang="en-US" sz="2000" i="1">
                            <a:solidFill>
                              <a:prstClr val="white"/>
                            </a:solidFill>
                            <a:latin typeface="Cambria Math"/>
                          </a:rPr>
                          <m:t>𝑥</m:t>
                        </m:r>
                      </m:sup>
                    </m:sSup>
                  </m:oMath>
                </a14:m>
                <a:r>
                  <a:rPr lang="en-US" sz="2000" dirty="0">
                    <a:solidFill>
                      <a:prstClr val="white"/>
                    </a:solidFill>
                  </a:rPr>
                  <a:t/>
                </a:r>
                <a14:m>
                  <m:oMath xmlns:m="http://schemas.openxmlformats.org/officeDocument/2006/math">
                    <m:r>
                      <a:rPr lang="en-US" sz="2000" i="1">
                        <a:solidFill>
                          <a:prstClr val="white"/>
                        </a:solidFill>
                        <a:latin typeface="Cambria Math"/>
                      </a:rPr>
                      <m:t>𝑦</m:t>
                    </m:r>
                    <m:r>
                      <a:rPr lang="en-US" sz="2000" i="1">
                        <a:solidFill>
                          <a:prstClr val="white"/>
                        </a:solidFill>
                        <a:latin typeface="Cambria Math"/>
                      </a:rPr>
                      <m:t>=</m:t>
                    </m:r>
                    <m:sSub>
                      <m:sSubPr>
                        <m:ctrlPr>
                          <a:rPr lang="en-US" sz="2000" i="1">
                            <a:solidFill>
                              <a:prstClr val="white"/>
                            </a:solidFill>
                            <a:latin typeface="Cambria Math"/>
                          </a:rPr>
                        </m:ctrlPr>
                      </m:sSubPr>
                      <m:e>
                        <m:r>
                          <a:rPr lang="en-US" sz="2000" i="1">
                            <a:solidFill>
                              <a:prstClr val="white"/>
                            </a:solidFill>
                            <a:latin typeface="Cambria Math"/>
                          </a:rPr>
                          <m:t>𝐶</m:t>
                        </m:r>
                      </m:e>
                      <m:sub>
                        <m:r>
                          <a:rPr lang="en-US" sz="2000" i="1">
                            <a:solidFill>
                              <a:prstClr val="white"/>
                            </a:solidFill>
                            <a:latin typeface="Cambria Math"/>
                          </a:rPr>
                          <m:t>1</m:t>
                        </m:r>
                      </m:sub>
                    </m:sSub>
                    <m:r>
                      <a:rPr lang="en-US" sz="2000" i="1">
                        <a:solidFill>
                          <a:prstClr val="white"/>
                        </a:solidFill>
                        <a:latin typeface="Cambria Math"/>
                      </a:rPr>
                      <m:t>+</m:t>
                    </m:r>
                    <m:sSub>
                      <m:sSubPr>
                        <m:ctrlPr>
                          <a:rPr lang="en-US" sz="2000" i="1">
                            <a:solidFill>
                              <a:prstClr val="white"/>
                            </a:solidFill>
                            <a:latin typeface="Cambria Math"/>
                          </a:rPr>
                        </m:ctrlPr>
                      </m:sSubPr>
                      <m:e>
                        <m:r>
                          <a:rPr lang="en-US" sz="2000" i="1">
                            <a:solidFill>
                              <a:prstClr val="white"/>
                            </a:solidFill>
                            <a:latin typeface="Cambria Math"/>
                          </a:rPr>
                          <m:t>(</m:t>
                        </m:r>
                        <m:r>
                          <a:rPr lang="en-US" sz="2000" i="1">
                            <a:solidFill>
                              <a:prstClr val="white"/>
                            </a:solidFill>
                            <a:latin typeface="Cambria Math"/>
                          </a:rPr>
                          <m:t>𝐶</m:t>
                        </m:r>
                      </m:e>
                      <m:sub>
                        <m:r>
                          <a:rPr lang="en-US" sz="2000" i="1">
                            <a:solidFill>
                              <a:prstClr val="white"/>
                            </a:solidFill>
                            <a:latin typeface="Cambria Math"/>
                          </a:rPr>
                          <m:t>2</m:t>
                        </m:r>
                      </m:sub>
                    </m:sSub>
                  </m:oMath>
                </a14:m>
                <a:r>
                  <a:rPr lang="en-US" sz="2000" dirty="0">
                    <a:solidFill>
                      <a:prstClr val="white"/>
                    </a:solidFill>
                  </a:rPr>
                  <a:t>+</a:t>
                </a:r>
                <a14:m>
                  <m:oMath xmlns:m="http://schemas.openxmlformats.org/officeDocument/2006/math">
                    <m:sSub>
                      <m:sSubPr>
                        <m:ctrlPr>
                          <a:rPr lang="en-US" sz="2000" i="1">
                            <a:solidFill>
                              <a:prstClr val="white"/>
                            </a:solidFill>
                            <a:latin typeface="Cambria Math"/>
                          </a:rPr>
                        </m:ctrlPr>
                      </m:sSubPr>
                      <m:e>
                        <m:r>
                          <a:rPr lang="en-US" sz="2000" i="1">
                            <a:solidFill>
                              <a:prstClr val="white"/>
                            </a:solidFill>
                            <a:latin typeface="Cambria Math"/>
                          </a:rPr>
                          <m:t>𝐶</m:t>
                        </m:r>
                      </m:e>
                      <m:sub>
                        <m:r>
                          <a:rPr lang="en-US" sz="2000" i="1">
                            <a:solidFill>
                              <a:prstClr val="white"/>
                            </a:solidFill>
                            <a:latin typeface="Cambria Math"/>
                          </a:rPr>
                          <m:t>3</m:t>
                        </m:r>
                      </m:sub>
                    </m:sSub>
                    <m:r>
                      <a:rPr lang="en-US" sz="2000" i="1">
                        <a:solidFill>
                          <a:prstClr val="white"/>
                        </a:solidFill>
                        <a:latin typeface="Cambria Math"/>
                      </a:rPr>
                      <m:t>𝑥</m:t>
                    </m:r>
                    <m:r>
                      <a:rPr lang="en-US" sz="2000" i="1">
                        <a:solidFill>
                          <a:prstClr val="white"/>
                        </a:solidFill>
                        <a:latin typeface="Cambria Math"/>
                      </a:rPr>
                      <m:t>)</m:t>
                    </m:r>
                    <m:sSup>
                      <m:sSupPr>
                        <m:ctrlPr>
                          <a:rPr lang="en-US" sz="2000" i="1">
                            <a:solidFill>
                              <a:prstClr val="white"/>
                            </a:solidFill>
                            <a:latin typeface="Cambria Math"/>
                          </a:rPr>
                        </m:ctrlPr>
                      </m:sSupPr>
                      <m:e>
                        <m:r>
                          <a:rPr lang="en-US" sz="2000" i="1">
                            <a:solidFill>
                              <a:prstClr val="white"/>
                            </a:solidFill>
                            <a:latin typeface="Cambria Math"/>
                          </a:rPr>
                          <m:t>𝑒</m:t>
                        </m:r>
                      </m:e>
                      <m:sup>
                        <m:r>
                          <a:rPr lang="en-US" sz="2000" i="1">
                            <a:solidFill>
                              <a:prstClr val="white"/>
                            </a:solidFill>
                            <a:latin typeface="Cambria Math"/>
                          </a:rPr>
                          <m:t>𝑥</m:t>
                        </m:r>
                      </m:sup>
                    </m:sSup>
                  </m:oMath>
                </a14:m>
                <a:endParaRPr lang="en-US" sz="2000" dirty="0">
                  <a:solidFill>
                    <a:prstClr val="white"/>
                  </a:solidFill>
                </a:endParaRPr>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838200"/>
                <a:ext cx="7467600" cy="5638800"/>
              </a:xfrm>
              <a:blipFill rotWithShape="1">
                <a:blip r:embed="rId4"/>
                <a:stretch>
                  <a:fillRect l="-1224" t="-1189" r="-490"/>
                </a:stretch>
              </a:blipFill>
            </p:spPr>
            <p:txBody>
              <a:bodyPr/>
              <a:lstStyle/>
              <a:p>
                <a:r>
                  <a:rPr lang="en-US">
                    <a:noFill/>
                  </a:rPr>
                  <a:t> </a:t>
                </a:r>
              </a:p>
            </p:txBody>
          </p:sp>
        </mc:Fallback>
      </mc:AlternateContent>
    </p:spTree>
    <p:extLst>
      <p:ext uri="{BB962C8B-B14F-4D97-AF65-F5344CB8AC3E}">
        <p14:creationId xmlns:p14="http://schemas.microsoft.com/office/powerpoint/2010/main" xmlns="" val="146775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heel(1)">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heel(1)">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heel(1)">
                                      <p:cBhvr>
                                        <p:cTn id="47" dur="20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wheel(1)">
                                      <p:cBhvr>
                                        <p:cTn id="52" dur="20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wheel(1)">
                                      <p:cBhvr>
                                        <p:cTn id="57" dur="2000"/>
                                        <p:tgtEl>
                                          <p:spTgt spid="3">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3">
                                            <p:txEl>
                                              <p:pRg st="16" end="16"/>
                                            </p:txEl>
                                          </p:spTgt>
                                        </p:tgtEl>
                                        <p:attrNameLst>
                                          <p:attrName>style.visibility</p:attrName>
                                        </p:attrNameLst>
                                      </p:cBhvr>
                                      <p:to>
                                        <p:strVal val="visible"/>
                                      </p:to>
                                    </p:set>
                                    <p:animEffect transition="in" filter="wheel(1)">
                                      <p:cBhvr>
                                        <p:cTn id="62" dur="2000"/>
                                        <p:tgtEl>
                                          <p:spTgt spid="3">
                                            <p:txEl>
                                              <p:pRg st="16" end="1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
                                            <p:txEl>
                                              <p:pRg st="19" end="19"/>
                                            </p:txEl>
                                          </p:spTgt>
                                        </p:tgtEl>
                                        <p:attrNameLst>
                                          <p:attrName>style.visibility</p:attrName>
                                        </p:attrNameLst>
                                      </p:cBhvr>
                                      <p:to>
                                        <p:strVal val="visible"/>
                                      </p:to>
                                    </p:set>
                                    <p:animEffect transition="in" filter="wheel(1)">
                                      <p:cBhvr>
                                        <p:cTn id="67" dur="2000"/>
                                        <p:tgtEl>
                                          <p:spTgt spid="3">
                                            <p:txEl>
                                              <p:pRg st="19" end="1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3">
                                            <p:txEl>
                                              <p:pRg st="20" end="20"/>
                                            </p:txEl>
                                          </p:spTgt>
                                        </p:tgtEl>
                                        <p:attrNameLst>
                                          <p:attrName>style.visibility</p:attrName>
                                        </p:attrNameLst>
                                      </p:cBhvr>
                                      <p:to>
                                        <p:strVal val="visible"/>
                                      </p:to>
                                    </p:set>
                                    <p:animEffect transition="in" filter="wheel(1)">
                                      <p:cBhvr>
                                        <p:cTn id="72" dur="2000"/>
                                        <p:tgtEl>
                                          <p:spTgt spid="3">
                                            <p:txEl>
                                              <p:pRg st="20" end="2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3">
                                            <p:txEl>
                                              <p:pRg st="21" end="21"/>
                                            </p:txEl>
                                          </p:spTgt>
                                        </p:tgtEl>
                                        <p:attrNameLst>
                                          <p:attrName>style.visibility</p:attrName>
                                        </p:attrNameLst>
                                      </p:cBhvr>
                                      <p:to>
                                        <p:strVal val="visible"/>
                                      </p:to>
                                    </p:set>
                                    <p:animEffect transition="in" filter="wheel(1)">
                                      <p:cBhvr>
                                        <p:cTn id="77" dur="20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903</TotalTime>
  <Words>73</Words>
  <Application>Microsoft Office PowerPoint</Application>
  <PresentationFormat>On-screen Show (4:3)</PresentationFormat>
  <Paragraphs>43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Technic</vt:lpstr>
      <vt:lpstr>Engineering Mathematics-III</vt:lpstr>
      <vt:lpstr>Slide 2</vt:lpstr>
      <vt:lpstr> Introduction</vt:lpstr>
      <vt:lpstr>Differential Equations</vt:lpstr>
      <vt:lpstr>Linear differential equation</vt:lpstr>
      <vt:lpstr>Auxiliary Equation(A.E.)</vt:lpstr>
      <vt:lpstr> </vt:lpstr>
      <vt:lpstr> </vt:lpstr>
      <vt:lpstr> </vt:lpstr>
      <vt:lpstr> </vt:lpstr>
      <vt:lpstr> </vt:lpstr>
      <vt:lpstr> </vt:lpstr>
      <vt:lpstr> </vt:lpstr>
      <vt:lpstr> </vt:lpstr>
      <vt:lpstr> </vt:lpstr>
      <vt:lpstr> </vt:lpstr>
      <vt:lpstr>Examples</vt:lpstr>
      <vt:lpstr>Homework</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mathematics-III</dc:title>
  <dc:creator>Admin</dc:creator>
  <cp:lastModifiedBy>admin</cp:lastModifiedBy>
  <cp:revision>76</cp:revision>
  <dcterms:created xsi:type="dcterms:W3CDTF">2020-07-02T13:22:36Z</dcterms:created>
  <dcterms:modified xsi:type="dcterms:W3CDTF">2021-02-05T11:47:46Z</dcterms:modified>
</cp:coreProperties>
</file>