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9" r:id="rId2"/>
    <p:sldId id="278" r:id="rId3"/>
    <p:sldId id="266" r:id="rId4"/>
    <p:sldId id="267" r:id="rId5"/>
    <p:sldId id="268" r:id="rId6"/>
    <p:sldId id="265" r:id="rId7"/>
    <p:sldId id="269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>
        <p:scale>
          <a:sx n="81" d="100"/>
          <a:sy n="81" d="100"/>
        </p:scale>
        <p:origin x="-216" y="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9/28/2020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212" y="4572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SUBJECT-ENGINEERING </a:t>
            </a:r>
            <a:r>
              <a:rPr lang="en-US" sz="2400" b="1" dirty="0" smtClean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MATHEMATICS-III</a:t>
            </a:r>
            <a:endParaRPr lang="en-US" sz="2400" b="1" dirty="0">
              <a:solidFill>
                <a:srgbClr val="FFFF00"/>
              </a:solidFill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Unit </a:t>
            </a:r>
            <a:r>
              <a:rPr lang="en-US" sz="2400" b="1" dirty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No</a:t>
            </a:r>
            <a:r>
              <a:rPr lang="en-US" sz="2400" b="1" dirty="0" smtClean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.-III- Fourier Transform</a:t>
            </a:r>
            <a:endParaRPr lang="en-US" sz="2400" dirty="0">
              <a:solidFill>
                <a:srgbClr val="FFFF00"/>
              </a:solidFill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Lecture No</a:t>
            </a:r>
            <a:r>
              <a:rPr lang="en-US" sz="2400" b="1" dirty="0" smtClean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.- 6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------------------------------------------------------------------</a:t>
            </a:r>
            <a:endParaRPr lang="en-US" sz="2400" dirty="0">
              <a:solidFill>
                <a:srgbClr val="FFFF00"/>
              </a:solidFill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marL="342900" lvl="0" indent="-3429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Mr. A</a:t>
            </a:r>
            <a:r>
              <a:rPr lang="en-US" sz="2400" b="1" dirty="0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. S. </a:t>
            </a:r>
            <a:r>
              <a:rPr lang="en-US" sz="2400" b="1" dirty="0" err="1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Jadhav</a:t>
            </a:r>
            <a:endParaRPr lang="en-US" sz="2400" b="1" dirty="0">
              <a:solidFill>
                <a:srgbClr val="00B0F0"/>
              </a:solidFill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marL="342900" lvl="0" indent="-3429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Assistant </a:t>
            </a:r>
            <a:r>
              <a:rPr lang="en-US" sz="2400" b="1" dirty="0" smtClean="0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Professor</a:t>
            </a:r>
          </a:p>
          <a:p>
            <a:pPr marL="342900" lvl="0" indent="-3429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B0F0"/>
                </a:solidFill>
                <a:latin typeface="Book Antiqua" pitchFamily="18" charset="0"/>
                <a:ea typeface="Cambria" pitchFamily="18" charset="0"/>
                <a:cs typeface="Times New Roman" pitchFamily="18" charset="0"/>
              </a:rPr>
              <a:t>--------------------------------------------------------------------------</a:t>
            </a:r>
            <a:endParaRPr lang="en-US" sz="2400" b="1" dirty="0">
              <a:solidFill>
                <a:srgbClr val="00B0F0"/>
              </a:solidFill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marL="342900" lvl="0" indent="-3429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Vidya</a:t>
            </a:r>
            <a:r>
              <a:rPr lang="en-US" sz="2000" b="1" dirty="0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Prtishthan’s</a:t>
            </a:r>
            <a:r>
              <a:rPr lang="en-US" sz="2000" b="1" dirty="0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Kamalnayan</a:t>
            </a:r>
            <a:r>
              <a:rPr lang="en-US" sz="2000" b="1" dirty="0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 Bajaj Institute of Engineering and Technology, MIDC </a:t>
            </a:r>
            <a:r>
              <a:rPr lang="en-US" sz="2000" b="1" dirty="0" err="1" smtClean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Baramati</a:t>
            </a:r>
            <a:endParaRPr lang="en-US" sz="2000" b="1" dirty="0">
              <a:latin typeface="Book Antiqua" pitchFamily="18" charset="0"/>
              <a:ea typeface="Cambria" pitchFamily="18" charset="0"/>
              <a:cs typeface="Times New Roman" pitchFamily="18" charset="0"/>
            </a:endParaRPr>
          </a:p>
          <a:p>
            <a:pPr marL="342900" lvl="0" indent="-3429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(Affiliated to </a:t>
            </a:r>
            <a:r>
              <a:rPr lang="en-US" sz="2000" b="1" dirty="0" err="1">
                <a:latin typeface="Book Antiqua" pitchFamily="18" charset="0"/>
                <a:ea typeface="Cambria" pitchFamily="18" charset="0"/>
                <a:cs typeface="Times New Roman" pitchFamily="18" charset="0"/>
              </a:rPr>
              <a:t>Savitribai</a:t>
            </a:r>
            <a:r>
              <a:rPr lang="en-US" sz="2000" b="1" dirty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Book Antiqua" pitchFamily="18" charset="0"/>
                <a:ea typeface="Cambria" pitchFamily="18" charset="0"/>
                <a:cs typeface="Times New Roman" pitchFamily="18" charset="0"/>
              </a:rPr>
              <a:t>Phule</a:t>
            </a:r>
            <a:r>
              <a:rPr lang="en-US" sz="2000" b="1" dirty="0">
                <a:latin typeface="Book Antiqua" pitchFamily="18" charset="0"/>
                <a:ea typeface="Cambria" pitchFamily="18" charset="0"/>
                <a:cs typeface="Times New Roman" pitchFamily="18" charset="0"/>
              </a:rPr>
              <a:t> Pune University, Pune)</a:t>
            </a:r>
          </a:p>
        </p:txBody>
      </p:sp>
    </p:spTree>
    <p:extLst>
      <p:ext uri="{BB962C8B-B14F-4D97-AF65-F5344CB8AC3E}">
        <p14:creationId xmlns:p14="http://schemas.microsoft.com/office/powerpoint/2010/main" val="38840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60412" y="304800"/>
                <a:ext cx="10668000" cy="6096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Use formula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uvdx</m:t>
                        </m:r>
                        <m:r>
                          <a:rPr lang="en-US" sz="32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u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2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3200">
                            <a:latin typeface="Cambria Math"/>
                          </a:rPr>
                          <m:t>…</m:t>
                        </m:r>
                      </m:e>
                    </m:nary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+0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>
                                        <a:latin typeface="Cambria Math"/>
                                      </a:rPr>
                                      <m:t>(1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 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0−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cosx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cosx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		…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use,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1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cosθ</m:t>
                    </m:r>
                    <m:r>
                      <a:rPr lang="en-US" sz="320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304800"/>
                <a:ext cx="10668000" cy="6096000"/>
              </a:xfrm>
              <a:prstGeom prst="rect">
                <a:avLst/>
              </a:prstGeom>
              <a:blipFill rotWithShape="1">
                <a:blip r:embed="rId2"/>
                <a:stretch>
                  <a:fillRect l="-1314" t="-1400" b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60412" y="304800"/>
                <a:ext cx="10668000" cy="58674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Put this f(x) in given integral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f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cosλxdx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cosλxdx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  <m:r>
                      <a:rPr lang="en-US" sz="3200">
                        <a:latin typeface="Cambria Math"/>
                      </a:rPr>
                      <m:t>=0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</m:t>
                    </m:r>
                    <m:r>
                      <a:rPr lang="en-US" sz="320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dx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>
                                <a:latin typeface="Cambria Math"/>
                              </a:rPr>
                              <m:t>0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dx</m:t>
                    </m:r>
                    <m:r>
                      <a:rPr lang="en-US" sz="3200">
                        <a:latin typeface="Cambria Math"/>
                      </a:rPr>
                      <m:t>=1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304800"/>
                <a:ext cx="10668000" cy="5867400"/>
              </a:xfrm>
              <a:prstGeom prst="rect">
                <a:avLst/>
              </a:prstGeom>
              <a:blipFill rotWithShape="1"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60412" y="304800"/>
                <a:ext cx="10668000" cy="58674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dx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Put x=2z then dx=2dz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(2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z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sz="320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dz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>
                                    <a:latin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sz="320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dz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Hence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z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dz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304800"/>
                <a:ext cx="10668000" cy="5867400"/>
              </a:xfrm>
              <a:prstGeom prst="rect">
                <a:avLst/>
              </a:prstGeom>
              <a:blipFill rotWithShape="1"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60412" y="457200"/>
                <a:ext cx="10668000" cy="5715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Que.1. Solve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the integral equation</a:t>
                </a:r>
                <a:endParaRPr lang="en-US" sz="3200" i="1" dirty="0" smtClean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nary>
                      <m:nary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f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sinλxdx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Solution: Because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sinλx</m:t>
                    </m:r>
                    <m:r>
                      <a:rPr lang="en-US" sz="32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use inverse FST, </a:t>
                </a: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and interval is 0 to1.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3200">
                            <a:latin typeface="Cambria Math"/>
                          </a:rPr>
                          <m:t>(1</m:t>
                        </m:r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  <m:r>
                          <a:rPr lang="en-US" sz="3200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…integrate w. r. t.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, and x is constant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.</a:t>
                </a:r>
                <a:endParaRPr lang="en-US" sz="3200" dirty="0">
                  <a:latin typeface="Cambria" pitchFamily="18" charset="0"/>
                  <a:ea typeface="Cambria" pitchFamily="18" charset="0"/>
                </a:endParaRP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457200"/>
                <a:ext cx="10668000" cy="5715000"/>
              </a:xfrm>
              <a:prstGeom prst="rect">
                <a:avLst/>
              </a:prstGeom>
              <a:blipFill rotWithShape="1">
                <a:blip r:embed="rId2"/>
                <a:stretch>
                  <a:fillRect l="-1314" t="-2452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3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58470" y="609600"/>
                <a:ext cx="10668000" cy="5638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Use formula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uvdx</m:t>
                        </m:r>
                        <m:r>
                          <a:rPr lang="en-US" sz="32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u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2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3200">
                            <a:latin typeface="Cambria Math"/>
                          </a:rPr>
                          <m:t>…</m:t>
                        </m:r>
                      </m:e>
                    </m:nary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+0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1)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 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0−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−0</m:t>
                        </m: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𝑠𝑖𝑛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x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" y="609600"/>
                <a:ext cx="10668000" cy="5638800"/>
              </a:xfrm>
              <a:prstGeom prst="rect">
                <a:avLst/>
              </a:prstGeom>
              <a:blipFill rotWithShape="1">
                <a:blip r:embed="rId2"/>
                <a:stretch>
                  <a:fillRect l="-1314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36612" y="381000"/>
                <a:ext cx="10668000" cy="58674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Que. 2. Solve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the integral equation</a:t>
                </a:r>
                <a:endParaRPr lang="en-US" sz="3200" dirty="0" smtClean="0">
                  <a:solidFill>
                    <a:srgbClr val="0070C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f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sinλxdx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1  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2     :1⩽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⩽2</m:t>
                            </m:r>
                          </m:e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Solution: Because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sinλx</m:t>
                    </m:r>
                    <m:r>
                      <a:rPr lang="en-US" sz="32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use inverse FST, </a:t>
                </a: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   1  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   2     :1⩽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⩽2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  <a:endParaRPr lang="en-US" sz="3200" dirty="0" smtClean="0">
                  <a:latin typeface="Cambria" pitchFamily="18" charset="0"/>
                  <a:ea typeface="Cambria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r>
                              <a:rPr lang="en-US" sz="3200">
                                <a:latin typeface="Cambria Math"/>
                              </a:rPr>
                              <m:t>(1)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  <m:r>
                          <a:rPr lang="en-US" sz="3200">
                            <a:latin typeface="Cambria Math"/>
                          </a:rPr>
                          <m:t>+</m:t>
                        </m:r>
                        <m:nary>
                          <m:nary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r>
                              <a:rPr lang="en-US" sz="3200">
                                <a:latin typeface="Cambria Math"/>
                              </a:rPr>
                              <m:t>(2)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381000"/>
                <a:ext cx="10668000" cy="5867400"/>
              </a:xfrm>
              <a:prstGeom prst="rect">
                <a:avLst/>
              </a:prstGeom>
              <a:blipFill rotWithShape="1">
                <a:blip r:embed="rId2"/>
                <a:stretch>
                  <a:fillRect l="-1257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912812" y="304800"/>
                <a:ext cx="10668000" cy="6096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/>
                      </a:rPr>
                      <m:t>f</m:t>
                    </m:r>
                    <m:r>
                      <a:rPr lang="en-US" sz="320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 smtClean="0">
                        <a:latin typeface="Cambria Math"/>
                      </a:rPr>
                      <m:t>x</m:t>
                    </m:r>
                    <m:r>
                      <a:rPr lang="en-US" sz="320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  <m:r>
                          <a:rPr lang="en-US" sz="3200">
                            <a:latin typeface="Cambria Math"/>
                          </a:rPr>
                          <m:t>+2</m:t>
                        </m:r>
                        <m:nary>
                          <m:nary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	</a:t>
                </a:r>
                <a:endParaRPr lang="en-US" sz="3200" dirty="0" smtClean="0">
                  <a:latin typeface="Cambria" pitchFamily="18" charset="0"/>
                  <a:ea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  integrate </a:t>
                </a:r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w. r. t.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, &amp; x is constant.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λx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𝑐𝑜𝑠𝑥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+2−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x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304800"/>
                <a:ext cx="10668000" cy="6096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36612" y="228600"/>
                <a:ext cx="10668000" cy="5943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Que. 3. Using FST,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find f(x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),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if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λ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aλ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Solution: By inverse FST,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aλ</m:t>
                        </m:r>
                      </m:sup>
                    </m:sSup>
                  </m:oMath>
                </a14:m>
                <a:endParaRPr lang="en-US" sz="3200" dirty="0">
                  <a:latin typeface="Cambria" pitchFamily="18" charset="0"/>
                  <a:ea typeface="Cambria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den>
                        </m:f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aλ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This integration is difficult to 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solve hence </a:t>
                </a:r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use DUIS first rule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, i. e first </a:t>
                </a:r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differentiate above equation w. r. t x, </a:t>
                </a:r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keeping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a</m:t>
                    </m:r>
                    <m:r>
                      <a:rPr lang="en-US" sz="320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are constants.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aλ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228600"/>
                <a:ext cx="10668000" cy="5943600"/>
              </a:xfrm>
              <a:prstGeom prst="rect">
                <a:avLst/>
              </a:prstGeom>
              <a:blipFill rotWithShape="1">
                <a:blip r:embed="rId2"/>
                <a:stretch>
                  <a:fillRect l="-1257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0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60412" y="457200"/>
                <a:ext cx="1066800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aλ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sinλx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aλ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sinλxdλ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λ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aλ</m:t>
                                </m:r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𝑐𝑜𝑠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λx</m:t>
                        </m:r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</m:e>
                    </m:nary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aλ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𝑐𝑜𝑠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λx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dλ</m:t>
                        </m:r>
                      </m:e>
                    </m:nary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	…integrate w. r. t.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, where x is constant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 i="1">
                        <a:latin typeface="Cambria Math"/>
                      </a:rPr>
                      <m:t>′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	…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ax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cosbxdx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457200"/>
                <a:ext cx="10668000" cy="5257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6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36612" y="533400"/>
                <a:ext cx="10668000" cy="5715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 smtClean="0">
                    <a:latin typeface="Cambria" pitchFamily="18" charset="0"/>
                    <a:ea typeface="Cambria" pitchFamily="18" charset="0"/>
                  </a:rPr>
                  <a:t>Now integrate w. r. t. x,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is constant.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dx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𝑡𝑎𝑛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	…(1)		Put x=0</a:t>
                </a:r>
              </a:p>
              <a:p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∴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𝑡𝑎𝑛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den>
                        </m:f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aλ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sin</m:t>
                        </m:r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𝑡𝑎𝑛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∴0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0+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 Put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0</m:t>
                    </m:r>
                    <m:r>
                      <a:rPr lang="en-US" sz="3200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in equation (1)</a:t>
                </a:r>
              </a:p>
              <a:p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∴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𝑡𝑎𝑛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533400"/>
                <a:ext cx="10668000" cy="5715000"/>
              </a:xfrm>
              <a:prstGeom prst="rect">
                <a:avLst/>
              </a:prstGeom>
              <a:blipFill rotWithShape="1">
                <a:blip r:embed="rId2"/>
                <a:stretch>
                  <a:fillRect l="-125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36612" y="228600"/>
                <a:ext cx="10668000" cy="6096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Que.4. Solve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the integral equation</a:t>
                </a:r>
                <a:endParaRPr lang="en-US" sz="3200" i="1" dirty="0" smtClean="0"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nary>
                      <m:nary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f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cosλxdx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 </a:t>
                </a:r>
                <a:endParaRPr lang="en-US" sz="3200" dirty="0">
                  <a:solidFill>
                    <a:srgbClr val="0070C0"/>
                  </a:solidFill>
                  <a:latin typeface="Cambria" pitchFamily="18" charset="0"/>
                  <a:ea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  also </a:t>
                </a:r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show that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z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dz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" pitchFamily="18" charset="0"/>
                    <a:ea typeface="Cambria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Solution: Because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cosλx</m:t>
                    </m:r>
                    <m:r>
                      <a:rPr lang="en-US" sz="32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use inverse FCT,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cosλx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   :0⩽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⩽1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</a:rPr>
                              <m:t>0  :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λ</m:t>
                            </m:r>
                            <m:r>
                              <a:rPr lang="en-US" sz="320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and interval is 0 to 1.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f</m:t>
                    </m:r>
                    <m:r>
                      <a:rPr lang="en-US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x</m:t>
                    </m:r>
                    <m:r>
                      <a:rPr lang="en-US" sz="320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3200">
                            <a:latin typeface="Cambria Math"/>
                          </a:rPr>
                          <m:t>(1</m:t>
                        </m:r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λ</m:t>
                        </m:r>
                        <m:r>
                          <a:rPr lang="en-US" sz="3200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cosλx</m:t>
                        </m:r>
                      </m:e>
                    </m:nary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dλ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 	…integrate w. r. t.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λ</m:t>
                    </m:r>
                  </m:oMath>
                </a14:m>
                <a:r>
                  <a:rPr lang="en-US" sz="3200" dirty="0">
                    <a:latin typeface="Cambria" pitchFamily="18" charset="0"/>
                    <a:ea typeface="Cambria" pitchFamily="18" charset="0"/>
                  </a:rPr>
                  <a:t>, and x is constant.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228600"/>
                <a:ext cx="10668000" cy="6096000"/>
              </a:xfrm>
              <a:prstGeom prst="rect">
                <a:avLst/>
              </a:prstGeom>
              <a:blipFill rotWithShape="1">
                <a:blip r:embed="rId2"/>
                <a:stretch>
                  <a:fillRect l="-1257" t="-2300" r="-571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1286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Amol Jadhav</dc:creator>
  <cp:lastModifiedBy>Windows User</cp:lastModifiedBy>
  <cp:revision>40</cp:revision>
  <dcterms:created xsi:type="dcterms:W3CDTF">2020-09-24T16:27:27Z</dcterms:created>
  <dcterms:modified xsi:type="dcterms:W3CDTF">2020-09-28T15:54:14Z</dcterms:modified>
</cp:coreProperties>
</file>