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8" r:id="rId11"/>
    <p:sldId id="269" r:id="rId12"/>
    <p:sldId id="271" r:id="rId13"/>
    <p:sldId id="265" r:id="rId14"/>
    <p:sldId id="272" r:id="rId15"/>
    <p:sldId id="273" r:id="rId16"/>
    <p:sldId id="274" r:id="rId17"/>
    <p:sldId id="27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AA207F-33B6-4E20-B075-C9765AD62D9B}" type="datetimeFigureOut">
              <a:rPr lang="en-IN" smtClean="0"/>
              <a:t>20/09/2020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2E9130-8BAD-441C-B982-5C14B1D5B1D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Fourier and Z-transforms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Fourier Transform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663"/>
            <a:ext cx="6191250" cy="6848337"/>
          </a:xfrm>
        </p:spPr>
      </p:pic>
    </p:spTree>
    <p:extLst>
      <p:ext uri="{BB962C8B-B14F-4D97-AF65-F5344CB8AC3E}">
        <p14:creationId xmlns:p14="http://schemas.microsoft.com/office/powerpoint/2010/main" val="22877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284" y="606996"/>
            <a:ext cx="6741368" cy="5760640"/>
          </a:xfrm>
        </p:spPr>
      </p:pic>
    </p:spTree>
    <p:extLst>
      <p:ext uri="{BB962C8B-B14F-4D97-AF65-F5344CB8AC3E}">
        <p14:creationId xmlns:p14="http://schemas.microsoft.com/office/powerpoint/2010/main" val="38113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-4192"/>
            <a:ext cx="7056784" cy="6669360"/>
          </a:xfrm>
        </p:spPr>
      </p:pic>
    </p:spTree>
    <p:extLst>
      <p:ext uri="{BB962C8B-B14F-4D97-AF65-F5344CB8AC3E}">
        <p14:creationId xmlns:p14="http://schemas.microsoft.com/office/powerpoint/2010/main" val="48004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Inverse </a:t>
            </a:r>
            <a:r>
              <a:rPr lang="en-IN" dirty="0"/>
              <a:t>F</a:t>
            </a:r>
            <a:r>
              <a:rPr lang="en-IN" dirty="0" smtClean="0"/>
              <a:t>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949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Solve the following integral equations: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IN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, 0≤</m:t>
                                  </m:r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0,</m:t>
                                  </m:r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:r>
                  <a:rPr lang="en-IN" dirty="0" smtClean="0"/>
                  <a:t>Solution : since the term</a:t>
                </a:r>
                <a:r>
                  <a:rPr lang="en-I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sin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IN" dirty="0" smtClean="0"/>
                  <a:t> is present in the integral, using the Fourier sine transform of f(x)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IN" b="0" i="0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𝑠𝑖𝑛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I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, 0≤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≤1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0,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≥1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marL="36576" indent="0">
                  <a:buNone/>
                </a:pPr>
                <a:r>
                  <a:rPr lang="en-IN" dirty="0" smtClean="0"/>
                  <a:t>To find f(x), we obtain inverse Fourier sine transform thus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−(−1)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f>
                        <m:fPr>
                          <m:type m:val="noBar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𝑠𝑖𝑛𝑥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949280"/>
              </a:xfrm>
              <a:blipFill rotWithShape="1">
                <a:blip r:embed="rId2"/>
                <a:stretch>
                  <a:fillRect l="-933" t="-1742" r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4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99392"/>
            <a:ext cx="7467600" cy="114300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7272808" cy="6597352"/>
          </a:xfrm>
        </p:spPr>
      </p:pic>
    </p:spTree>
    <p:extLst>
      <p:ext uri="{BB962C8B-B14F-4D97-AF65-F5344CB8AC3E}">
        <p14:creationId xmlns:p14="http://schemas.microsoft.com/office/powerpoint/2010/main" val="20881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6632"/>
            <a:ext cx="6120680" cy="6552728"/>
          </a:xfrm>
        </p:spPr>
      </p:pic>
    </p:spTree>
    <p:extLst>
      <p:ext uri="{BB962C8B-B14F-4D97-AF65-F5344CB8AC3E}">
        <p14:creationId xmlns:p14="http://schemas.microsoft.com/office/powerpoint/2010/main" val="443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5616624" cy="6552728"/>
          </a:xfrm>
        </p:spPr>
      </p:pic>
    </p:spTree>
    <p:extLst>
      <p:ext uri="{BB962C8B-B14F-4D97-AF65-F5344CB8AC3E}">
        <p14:creationId xmlns:p14="http://schemas.microsoft.com/office/powerpoint/2010/main" val="31050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7467600" cy="4464496"/>
          </a:xfrm>
        </p:spPr>
      </p:pic>
    </p:spTree>
    <p:extLst>
      <p:ext uri="{BB962C8B-B14F-4D97-AF65-F5344CB8AC3E}">
        <p14:creationId xmlns:p14="http://schemas.microsoft.com/office/powerpoint/2010/main" val="28220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/>
                          </a:rPr>
                          <m:t>𝑢</m:t>
                        </m:r>
                        <m:r>
                          <a:rPr lang="en-IN" b="0" i="1" smtClean="0">
                            <a:latin typeface="Cambria Math"/>
                          </a:rPr>
                          <m:t>.</m:t>
                        </m:r>
                        <m:r>
                          <a:rPr lang="en-IN" b="0" i="1" smtClean="0">
                            <a:latin typeface="Cambria Math"/>
                          </a:rPr>
                          <m:t>𝑣</m:t>
                        </m:r>
                        <m:r>
                          <a:rPr lang="en-IN" b="0" i="1" smtClean="0">
                            <a:latin typeface="Cambria Math"/>
                          </a:rPr>
                          <m:t>=</m:t>
                        </m:r>
                        <m:r>
                          <a:rPr lang="en-IN" b="0" i="1" smtClean="0">
                            <a:latin typeface="Cambria Math"/>
                          </a:rPr>
                          <m:t>𝑢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𝑣</m:t>
                            </m:r>
                          </m:e>
                        </m:nary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𝑑𝑢</m:t>
                            </m:r>
                          </m:e>
                        </m:nary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𝑣</m:t>
                            </m:r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𝑐𝑜𝑠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𝑢𝑑𝑢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𝑐𝑜𝑠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nary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𝑠𝑖𝑛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𝑢𝑠𝑖𝑛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dirty="0" smtClean="0"/>
                  <a:t>=</a:t>
                </a:r>
                <a:r>
                  <a:rPr lang="en-I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𝑠𝑖𝑛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𝛾</m:t>
                        </m:r>
                      </m:den>
                    </m:f>
                    <m:r>
                      <a:rPr lang="en-IN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IN" dirty="0" smtClean="0"/>
                  <a:t>2/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IN" dirty="0" smtClean="0"/>
                  <a:t>(u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den>
                        </m:f>
                      </m:e>
                    </m:d>
                    <m:r>
                      <a:rPr lang="en-IN" b="0" i="1" dirty="0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en-IN" b="0" i="1" dirty="0" smtClean="0">
                                <a:latin typeface="Cambria Math"/>
                                <a:ea typeface="Cambria Math"/>
                              </a:rPr>
                              <m:t>𝑢𝑑𝑢</m:t>
                            </m:r>
                          </m:e>
                        </m:nary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19256" cy="4525963"/>
              </a:xfrm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F(X)=F(-X) COSX=COS-X=COSX</a:t>
            </a:r>
          </a:p>
          <a:p>
            <a:r>
              <a:rPr lang="en-IN" dirty="0" smtClean="0"/>
              <a:t>F(X)= -F(X) SINX=-SIN-X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5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IN" dirty="0" smtClean="0"/>
              <a:t>Fourier Transform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467528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6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0364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result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</p:spPr>
            <p:txBody>
              <a:bodyPr/>
              <a:lstStyle/>
              <a:p>
                <a:pPr marL="550926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d>
                          <m:dPr>
                            <m:begChr m:val="⌈"/>
                            <m:endChr m:val="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d>
                          <m:dPr>
                            <m:begChr m:val="⌈"/>
                            <m:endChr m:val="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pPr marL="550926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+1=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begChr m:val="⌈"/>
                            <m:endChr m:val="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/>
                          </a:rPr>
                          <m:t>+1=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/>
                            <a:ea typeface="Cambria Math"/>
                          </a:rPr>
                          <m:t>!</m:t>
                        </m:r>
                      </m:e>
                    </m:d>
                  </m:oMath>
                </a14:m>
                <a:r>
                  <a:rPr lang="en-IN" dirty="0" smtClean="0"/>
                  <a:t> if n is positive integer,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1/2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IN" dirty="0" smtClean="0"/>
                  <a:t>  </a:t>
                </a:r>
              </a:p>
              <a:p>
                <a:pPr marL="550926" indent="-514350">
                  <a:buFont typeface="+mj-lt"/>
                  <a:buAutoNum type="arabicPeriod"/>
                </a:pPr>
                <a:r>
                  <a:rPr lang="en-IN" dirty="0" smtClean="0"/>
                  <a:t>Rule of differentiation under the integral sign(DUIS):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IN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 smtClean="0"/>
                  <a:t>, where a and b are constants, then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𝑑</m:t>
                        </m:r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  <m:nary>
                      <m:naryPr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IN" i="1" smtClean="0">
                                <a:latin typeface="Cambria Math"/>
                                <a:ea typeface="Cambria Math"/>
                              </a:rPr>
                              <m:t>𝜕𝛼</m:t>
                            </m:r>
                          </m:den>
                        </m:f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IN" i="1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  <a:blipFill rotWithShape="1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0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 be continue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904656"/>
              </a:xfrm>
            </p:spPr>
            <p:txBody>
              <a:bodyPr/>
              <a:lstStyle/>
              <a:p>
                <a:r>
                  <a:rPr lang="en-IN" dirty="0" smtClean="0"/>
                  <a:t>4)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𝑖𝑥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𝑐𝑜𝑠𝑥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𝑖𝑠𝑖𝑛𝑥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𝑖𝑥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𝑐𝑜𝑠𝑥</m:t>
                    </m:r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i="1">
                        <a:latin typeface="Cambria Math"/>
                      </a:rPr>
                      <m:t>𝑖𝑠𝑖𝑛𝑥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5</a:t>
                </a:r>
                <a:r>
                  <a:rPr lang="en-IN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⇒−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en-IN" b="0" i="1" dirty="0" smtClean="0">
                  <a:latin typeface="Cambria Math"/>
                  <a:ea typeface="Cambria Math"/>
                </a:endParaRP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≤−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:r>
                  <a:rPr lang="en-IN" dirty="0" smtClean="0"/>
                  <a:t>6)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𝑠𝑖𝑛𝑏𝑥</m:t>
                        </m:r>
                        <m:r>
                          <a:rPr lang="en-IN" b="0" i="1" smtClean="0">
                            <a:latin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</a:rPr>
                          <m:t>𝑑𝑥</m:t>
                        </m:r>
                        <m:r>
                          <a:rPr lang="en-IN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𝑎𝑠𝑖𝑛𝑏𝑥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𝑏𝑐𝑜𝑠𝑏𝑥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n-IN" i="1">
                              <a:latin typeface="Cambria Math"/>
                            </a:rPr>
                            <m:t>𝑏𝑥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𝑑𝑥</m:t>
                          </m:r>
                          <m:r>
                            <a:rPr lang="en-IN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𝑎𝑐𝑜𝑠𝑏𝑥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latin typeface="Cambria Math"/>
                            </a:rPr>
                            <m:t>𝑏𝑠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IN" i="1">
                              <a:latin typeface="Cambria Math"/>
                            </a:rPr>
                            <m:t>𝑏𝑥</m:t>
                          </m:r>
                          <m:r>
                            <a:rPr lang="en-I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36576" indent="0">
                  <a:buNone/>
                </a:pPr>
                <a:r>
                  <a:rPr lang="en-IN" dirty="0" smtClean="0"/>
                  <a:t>7)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𝑠𝑖𝑛𝑎𝑥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IN" b="0" i="1" smtClean="0">
                            <a:latin typeface="Cambria Math"/>
                          </a:rPr>
                          <m:t>𝑑𝑥</m:t>
                        </m:r>
                        <m:r>
                          <a:rPr lang="en-IN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 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𝑝𝑜𝑠𝑖𝑡𝑖𝑣𝑒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      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𝑖𝑓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𝑛𝑒𝑔𝑎𝑡𝑖𝑣𝑒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904656"/>
              </a:xfrm>
              <a:blipFill rotWithShape="1">
                <a:blip r:embed="rId2"/>
                <a:stretch>
                  <a:fillRect l="-1133" t="-1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1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856984" cy="594928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Find the Fourier transform of a function </a:t>
                </a: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pPr marL="36576" indent="0">
                  <a:buNone/>
                </a:pPr>
                <a:r>
                  <a:rPr lang="en-IN" dirty="0" smtClean="0"/>
                  <a:t>Solution:</a:t>
                </a:r>
                <a:r>
                  <a:rPr lang="en-IN" dirty="0"/>
                  <a:t> Fourier transform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 smtClean="0"/>
                  <a:t> in the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∞&lt;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&lt;∞</m:t>
                    </m:r>
                  </m:oMath>
                </a14:m>
                <a:r>
                  <a:rPr lang="en-IN" dirty="0" smtClean="0"/>
                  <a:t> is given by 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𝑖𝑠𝑖𝑛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  <m:r>
                            <a:rPr lang="en-IN" i="1">
                              <a:latin typeface="Cambria Math"/>
                            </a:rPr>
                            <m:t>𝑐𝑜𝑠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  <m:r>
                        <a:rPr lang="en-IN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  <a:ea typeface="Cambria Math"/>
                        </a:rPr>
                        <m:t>i</m:t>
                      </m:r>
                      <m:nary>
                        <m:naryPr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𝑢𝑑𝑢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36576" indent="0">
                  <a:buNone/>
                </a:pPr>
                <a:r>
                  <a:rPr lang="en-IN" dirty="0" smtClean="0"/>
                  <a:t>Since the integrand in the second integral is odd and hence integral is zero.</a:t>
                </a:r>
              </a:p>
              <a:p>
                <a:pPr marL="36576" indent="0">
                  <a:buNone/>
                </a:pPr>
                <a:endParaRPr lang="en-IN" i="1" dirty="0" smtClean="0">
                  <a:latin typeface="Cambria Math"/>
                  <a:ea typeface="Cambria Math"/>
                </a:endParaRP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=2</m:t>
                    </m:r>
                    <m:nary>
                      <m:nary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𝑑𝑢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i="1">
                                <a:latin typeface="Cambria Math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IN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r>
                              <a:rPr lang="en-IN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IN" i="1">
                                <a:latin typeface="Cambria Math"/>
                              </a:rPr>
                              <m:t>𝑠𝑖𝑛</m:t>
                            </m:r>
                            <m:r>
                              <a:rPr lang="en-IN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dirty="0" smtClean="0"/>
                  <a:t>  </a:t>
                </a:r>
              </a:p>
              <a:p>
                <a:pPr marL="36576" indent="0">
                  <a:buNone/>
                </a:pPr>
                <a:endParaRPr lang="en-IN" dirty="0"/>
              </a:p>
              <a:p>
                <a:pPr marL="36576" indent="0">
                  <a:buNone/>
                </a:pPr>
                <a:r>
                  <a:rPr lang="en-IN" dirty="0" smtClean="0"/>
                  <a:t>…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𝑐𝑜𝑠𝑏𝑥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𝑑𝑥</m:t>
                        </m:r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𝑎𝑐𝑜𝑠𝑏𝑥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</a:rPr>
                          <m:t>𝑏𝑠𝑖𝑛𝑏𝑥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36576" indent="0">
                  <a:buNone/>
                </a:pPr>
                <a:endParaRPr lang="en-IN" dirty="0"/>
              </a:p>
              <a:p>
                <a:pPr marL="36576" indent="0">
                  <a:buNone/>
                </a:pPr>
                <a:endParaRPr lang="en-IN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856984" cy="5949280"/>
              </a:xfrm>
              <a:blipFill rotWithShape="1">
                <a:blip r:embed="rId2"/>
                <a:stretch>
                  <a:fillRect l="-275" t="-1537" r="-1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9046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Find the Fourier cosine integral representation for 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/>
                              </a:rPr>
                              <m:t> , 0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0,   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eqArr>
                      </m:e>
                    </m:d>
                    <m:r>
                      <a:rPr lang="en-IN" b="0" i="1" smtClean="0">
                        <a:latin typeface="Cambria Math"/>
                      </a:rPr>
                      <m:t> 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Solution : By using Fourier cosine transform of f(x) is given by </a:t>
                </a: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𝑑𝑢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𝑐𝑜𝑠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𝑑𝑢</m:t>
                            </m:r>
                          </m:e>
                        </m:nary>
                      </m:e>
                    </m:nary>
                    <m:r>
                      <a:rPr lang="en-IN" b="0" i="1" smtClean="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IN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+2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f>
                      <m:fPr>
                        <m:type m:val="noBar"/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 smtClean="0"/>
                  <a:t>(using generalised rule of integration by parts)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IN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𝑎𝑐𝑜𝑠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−2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nary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IN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𝑎𝑐𝑜𝑠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i="1">
                                <a:latin typeface="Cambria Math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𝑐𝑜𝑠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I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904656"/>
              </a:xfrm>
              <a:blipFill rotWithShape="1">
                <a:blip r:embed="rId2"/>
                <a:stretch>
                  <a:fillRect l="-933" t="-1754" r="-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6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/>
              <a:lstStyle/>
              <a:p>
                <a:r>
                  <a:rPr lang="en-IN" dirty="0" smtClean="0"/>
                  <a:t>Find the Fourier sine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.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Solution : </a:t>
                </a:r>
                <a:r>
                  <a:rPr lang="en-IN" dirty="0"/>
                  <a:t>By using </a:t>
                </a:r>
                <a:r>
                  <a:rPr lang="en-IN"/>
                  <a:t>Fourier </a:t>
                </a:r>
                <a:r>
                  <a:rPr lang="en-IN" smtClean="0"/>
                  <a:t>sine </a:t>
                </a:r>
                <a:r>
                  <a:rPr lang="en-IN" dirty="0"/>
                  <a:t>transform of f(x) is given by 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IN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𝑑𝑢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IN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:r>
                  <a:rPr lang="en-IN" dirty="0" smtClean="0"/>
                  <a:t>Putting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𝑑𝑢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I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𝑠𝑖𝑛𝑡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𝑠𝑖𝑛𝑡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36576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133" r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8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4897438" cy="6742113"/>
          </a:xfrm>
        </p:spPr>
      </p:pic>
    </p:spTree>
    <p:extLst>
      <p:ext uri="{BB962C8B-B14F-4D97-AF65-F5344CB8AC3E}">
        <p14:creationId xmlns:p14="http://schemas.microsoft.com/office/powerpoint/2010/main" val="24308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496</TotalTime>
  <Words>1050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Fourier and Z-transforms</vt:lpstr>
      <vt:lpstr>Fourier Transform </vt:lpstr>
      <vt:lpstr>Introduction</vt:lpstr>
      <vt:lpstr>Some important result</vt:lpstr>
      <vt:lpstr>To be continue</vt:lpstr>
      <vt:lpstr>Example</vt:lpstr>
      <vt:lpstr>Example:</vt:lpstr>
      <vt:lpstr>Example</vt:lpstr>
      <vt:lpstr>PowerPoint Presentation</vt:lpstr>
      <vt:lpstr>PowerPoint Presentation</vt:lpstr>
      <vt:lpstr>PowerPoint Presentation</vt:lpstr>
      <vt:lpstr>PowerPoint Presentation</vt:lpstr>
      <vt:lpstr>Inverse Fourier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and Z-transforms</dc:title>
  <dc:creator>Windows User</dc:creator>
  <cp:lastModifiedBy>Windows User</cp:lastModifiedBy>
  <cp:revision>56</cp:revision>
  <dcterms:created xsi:type="dcterms:W3CDTF">2020-09-12T11:32:27Z</dcterms:created>
  <dcterms:modified xsi:type="dcterms:W3CDTF">2020-09-20T12:15:37Z</dcterms:modified>
</cp:coreProperties>
</file>