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4AF466F-BDA4-4F18-9C7B-FF0A9A1B0E80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CEF607B-A47E-422C-9BEF-122CCDB7C526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3A9A7CB-BEE6-4F99-898E-913F06E8E125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6EE300C-6FC5-4FC3-AF1A-075E4F50620D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50D295D-4A77-4DEB-B04C-9F4282A8BC04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DF226C0-9885-4BA9-BBFA-A52CBFEBB775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BEE1B38-C5EB-4D66-9137-0AFE9CDEDE8F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27B613C-1AD7-49D3-885D-F654C5CDBAA6}" type="datetime1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199" y="304800"/>
            <a:ext cx="9081655" cy="1399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4900" dirty="0" smtClean="0"/>
              <a:t>Linear Differential Equations</a:t>
            </a:r>
            <a:endParaRPr lang="en-US" sz="49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marL="64008" indent="0" algn="ctr">
              <a:buNone/>
            </a:pPr>
            <a:r>
              <a:rPr lang="en-US" sz="4400" dirty="0" smtClean="0"/>
              <a:t>Particular integral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533400"/>
                <a:ext cx="8229600" cy="5921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Example: Find the general solution of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prstClr val="white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/>
                      </a:rPr>
                      <m:t>−5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</a:rPr>
                      <m:t>𝐷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</a:rPr>
                      <m:t>+6)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</a:rPr>
                      <m:t>𝑦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</a:rPr>
                      <m:t>=3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sz="3200" dirty="0">
                  <a:solidFill>
                    <a:prstClr val="white"/>
                  </a:solidFill>
                </a:endParaRPr>
              </a:p>
              <a:p>
                <a:pPr marL="0" lvl="0" indent="0" algn="just">
                  <a:spcBef>
                    <a:spcPts val="0"/>
                  </a:spcBef>
                  <a:buClr>
                    <a:prstClr val="white">
                      <a:shade val="95000"/>
                    </a:prstClr>
                  </a:buClr>
                  <a:buNone/>
                </a:pPr>
                <a:r>
                  <a:rPr lang="en-US" sz="3200" dirty="0" smtClean="0">
                    <a:solidFill>
                      <a:prstClr val="white"/>
                    </a:solidFill>
                  </a:rPr>
                  <a:t>Solution</a:t>
                </a:r>
                <a:r>
                  <a:rPr lang="en-US" sz="3200" dirty="0">
                    <a:solidFill>
                      <a:prstClr val="white"/>
                    </a:solidFill>
                  </a:rPr>
                  <a:t>:</a:t>
                </a:r>
              </a:p>
              <a:p>
                <a:pPr marL="0" lvl="0" indent="0" algn="just">
                  <a:spcBef>
                    <a:spcPts val="0"/>
                  </a:spcBef>
                  <a:buClr>
                    <a:prstClr val="white">
                      <a:shade val="95000"/>
                    </a:prstClr>
                  </a:buClr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prstClr val="white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3200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prstClr val="white"/>
                        </a:solidFill>
                        <a:latin typeface="Cambria Math"/>
                      </a:rPr>
                      <m:t>−</m:t>
                    </m:r>
                    <m:r>
                      <a:rPr lang="en-US" sz="3200" i="1" dirty="0">
                        <a:solidFill>
                          <a:prstClr val="white"/>
                        </a:solidFill>
                        <a:latin typeface="Cambria Math"/>
                      </a:rPr>
                      <m:t>5</m:t>
                    </m:r>
                    <m:r>
                      <a:rPr lang="en-US" sz="3200" i="1" dirty="0">
                        <a:solidFill>
                          <a:prstClr val="white"/>
                        </a:solidFill>
                        <a:latin typeface="Cambria Math"/>
                      </a:rPr>
                      <m:t>𝐷</m:t>
                    </m:r>
                    <m:r>
                      <a:rPr lang="en-US" sz="3200" i="1" dirty="0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r>
                      <a:rPr lang="en-US" sz="3200" dirty="0">
                        <a:solidFill>
                          <a:prstClr val="white"/>
                        </a:solidFill>
                        <a:latin typeface="Cambria Math"/>
                      </a:rPr>
                      <m:t>6)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prstClr val="white"/>
                        </a:solidFill>
                        <a:latin typeface="Cambria Math"/>
                      </a:rPr>
                      <m:t>y</m:t>
                    </m:r>
                    <m:r>
                      <a:rPr lang="en-US" sz="3200" dirty="0">
                        <a:solidFill>
                          <a:prstClr val="white"/>
                        </a:solidFill>
                        <a:latin typeface="Cambria Math"/>
                      </a:rPr>
                      <m:t>=0</m:t>
                    </m:r>
                    <m:r>
                      <a:rPr lang="en-US" sz="3200" i="1" dirty="0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3200" dirty="0">
                  <a:solidFill>
                    <a:prstClr val="white"/>
                  </a:solidFill>
                </a:endParaRPr>
              </a:p>
              <a:p>
                <a:pPr marL="0" lvl="0" indent="0" algn="just">
                  <a:spcBef>
                    <a:spcPts val="0"/>
                  </a:spcBef>
                  <a:buClr>
                    <a:prstClr val="white">
                      <a:shade val="95000"/>
                    </a:prstClr>
                  </a:buClr>
                  <a:buNone/>
                </a:pPr>
                <a:r>
                  <a:rPr lang="en-US" sz="3200" dirty="0" smtClean="0">
                    <a:solidFill>
                      <a:prstClr val="white"/>
                    </a:solidFill>
                  </a:rPr>
                  <a:t>A.E</a:t>
                </a:r>
                <a:r>
                  <a:rPr lang="en-US" sz="3200" dirty="0">
                    <a:solidFill>
                      <a:prstClr val="white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3200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prstClr val="white"/>
                        </a:solidFill>
                        <a:latin typeface="Cambria Math"/>
                      </a:rPr>
                      <m:t>−</m:t>
                    </m:r>
                    <m:r>
                      <a:rPr lang="en-US" sz="3200" i="1" dirty="0">
                        <a:solidFill>
                          <a:prstClr val="white"/>
                        </a:solidFill>
                        <a:latin typeface="Cambria Math"/>
                      </a:rPr>
                      <m:t>5</m:t>
                    </m:r>
                    <m:r>
                      <a:rPr lang="en-US" sz="3200" i="1" dirty="0">
                        <a:solidFill>
                          <a:prstClr val="white"/>
                        </a:solidFill>
                        <a:latin typeface="Cambria Math"/>
                      </a:rPr>
                      <m:t>𝐷</m:t>
                    </m:r>
                    <m:r>
                      <a:rPr lang="en-US" sz="3200" i="1" dirty="0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r>
                      <a:rPr lang="en-US" sz="3200" dirty="0">
                        <a:solidFill>
                          <a:prstClr val="white"/>
                        </a:solidFill>
                        <a:latin typeface="Cambria Math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prstClr val="white"/>
                    </a:solidFill>
                  </a:rPr>
                  <a:t> = 0          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    </m:t>
                    </m:r>
                    <m:r>
                      <a:rPr lang="en-US" sz="3200" b="0" i="1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    </m:t>
                    </m:r>
                  </m:oMath>
                </a14:m>
                <a:endParaRPr lang="en-US" sz="3200" b="0" i="1" dirty="0" smtClean="0">
                  <a:solidFill>
                    <a:prstClr val="white"/>
                  </a:solidFill>
                  <a:latin typeface="Cambria Math"/>
                  <a:ea typeface="Cambria Math"/>
                </a:endParaRPr>
              </a:p>
              <a:p>
                <a:pPr marL="0" lvl="0" indent="0" algn="just">
                  <a:spcBef>
                    <a:spcPts val="0"/>
                  </a:spcBef>
                  <a:buClr>
                    <a:prstClr val="white">
                      <a:shade val="95000"/>
                    </a:prst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D</m:t>
                      </m:r>
                      <m:r>
                        <a:rPr lang="en-US" sz="320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=3 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and</m:t>
                      </m:r>
                      <m:r>
                        <a:rPr lang="en-US" sz="320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D</m:t>
                      </m:r>
                      <m:r>
                        <a:rPr lang="en-US" sz="320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en-US" sz="3200" dirty="0">
                  <a:solidFill>
                    <a:prstClr val="white"/>
                  </a:solidFill>
                </a:endParaRPr>
              </a:p>
              <a:p>
                <a:pPr marL="0" lvl="0" indent="0" algn="just">
                  <a:spcBef>
                    <a:spcPts val="0"/>
                  </a:spcBef>
                  <a:buClr>
                    <a:prstClr val="white">
                      <a:shade val="95000"/>
                    </a:prstClr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prstClr val="white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3200" dirty="0">
                  <a:solidFill>
                    <a:prstClr val="white"/>
                  </a:solidFill>
                </a:endParaRPr>
              </a:p>
              <a:p>
                <a:pPr marL="64008" indent="0">
                  <a:buNone/>
                </a:pPr>
                <a:r>
                  <a:rPr lang="en-US" sz="2800" dirty="0">
                    <a:solidFill>
                      <a:prstClr val="white"/>
                    </a:solidFill>
                    <a:latin typeface="Corbel"/>
                  </a:rPr>
                  <a:t>P.I.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∅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−5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+6</m:t>
                        </m:r>
                      </m:den>
                    </m:f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64008" indent="0">
                  <a:buNone/>
                </a:pP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(5)≠0</m:t>
                    </m:r>
                  </m:oMath>
                </a14:m>
                <a:r>
                  <a:rPr lang="en-US" dirty="0" smtClean="0"/>
                  <a:t> by case-I</a:t>
                </a:r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36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sz="3600" i="1">
                          <a:solidFill>
                            <a:prstClr val="white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6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−5</m:t>
                          </m:r>
                          <m:r>
                            <a:rPr lang="en-US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US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+6</m:t>
                          </m:r>
                        </m:den>
                      </m:f>
                      <m:r>
                        <a:rPr lang="en-US" sz="3600" i="1">
                          <a:solidFill>
                            <a:prstClr val="white"/>
                          </a:solidFill>
                          <a:latin typeface="Cambria Math"/>
                        </a:rPr>
                        <m:t>3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36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36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5+6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32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64008" indent="0">
                  <a:buNone/>
                </a:pPr>
                <a:r>
                  <a:rPr lang="en-US" dirty="0" smtClean="0"/>
                  <a:t>General solution is 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prstClr val="white"/>
                        </a:solidFill>
                        <a:latin typeface="Cambria Math"/>
                        <a:ea typeface="Times New Roman"/>
                      </a:rPr>
                      <m:t>𝑦</m:t>
                    </m:r>
                    <m:r>
                      <a:rPr lang="en-US" sz="3600" i="1">
                        <a:solidFill>
                          <a:prstClr val="white"/>
                        </a:solidFill>
                        <a:latin typeface="Cambria Math"/>
                        <a:ea typeface="Times New Roman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6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3600" i="1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6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5</m:t>
                            </m:r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36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921408"/>
              </a:xfrm>
              <a:blipFill rotWithShape="1">
                <a:blip r:embed="rId2"/>
                <a:stretch>
                  <a:fillRect l="-1185" t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7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Find general solution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r>
                      <a:rPr lang="en-US" sz="3200" b="0" i="0" smtClean="0">
                        <a:solidFill>
                          <a:prstClr val="white"/>
                        </a:solidFill>
                        <a:latin typeface="Cambria Math"/>
                      </a:rPr>
                      <m:t>4</m:t>
                    </m:r>
                    <m:f>
                      <m:f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3200" b="0" i="1" smtClean="0">
                        <a:solidFill>
                          <a:prstClr val="white"/>
                        </a:solidFill>
                        <a:latin typeface="Cambria Math"/>
                      </a:rPr>
                      <m:t>+3</m:t>
                    </m:r>
                    <m:r>
                      <a:rPr lang="en-US" sz="3200" b="0" i="1" smtClean="0">
                        <a:solidFill>
                          <a:prstClr val="white"/>
                        </a:solidFill>
                        <a:latin typeface="Cambria Math"/>
                      </a:rPr>
                      <m:t>𝑦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−3</m:t>
                        </m:r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lvl="0" indent="0" algn="just">
                  <a:spcBef>
                    <a:spcPts val="0"/>
                  </a:spcBef>
                  <a:buClr>
                    <a:prstClr val="white">
                      <a:shade val="95000"/>
                    </a:prstClr>
                  </a:buClr>
                  <a:buNone/>
                </a:pPr>
                <a:r>
                  <a:rPr lang="en-US" dirty="0" smtClean="0"/>
                  <a:t>Solution: here </a:t>
                </a:r>
                <a:r>
                  <a:rPr lang="en-US" sz="2800" dirty="0">
                    <a:solidFill>
                      <a:prstClr val="white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2800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solidFill>
                          <a:prstClr val="white"/>
                        </a:solidFill>
                        <a:latin typeface="Cambria Math"/>
                      </a:rPr>
                      <m:t>+4</m:t>
                    </m:r>
                    <m:r>
                      <a:rPr lang="en-US" sz="2800" i="1" dirty="0">
                        <a:solidFill>
                          <a:prstClr val="white"/>
                        </a:solidFill>
                        <a:latin typeface="Cambria Math"/>
                      </a:rPr>
                      <m:t>𝐷</m:t>
                    </m:r>
                    <m:r>
                      <a:rPr lang="en-US" sz="2800" i="1" dirty="0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r>
                      <a:rPr lang="en-US" sz="2800" b="0" i="0" dirty="0" smtClean="0">
                        <a:solidFill>
                          <a:prstClr val="white"/>
                        </a:solidFill>
                        <a:latin typeface="Cambria Math"/>
                      </a:rPr>
                      <m:t>3</m:t>
                    </m:r>
                    <m:r>
                      <a:rPr lang="en-US" sz="2800" dirty="0">
                        <a:solidFill>
                          <a:prstClr val="white"/>
                        </a:solidFill>
                        <a:latin typeface="Cambria Math"/>
                      </a:rPr>
                      <m:t>)</m:t>
                    </m:r>
                    <m:r>
                      <m:rPr>
                        <m:sty m:val="p"/>
                      </m:rPr>
                      <a:rPr lang="en-US" sz="2800" dirty="0">
                        <a:solidFill>
                          <a:prstClr val="white"/>
                        </a:solidFill>
                        <a:latin typeface="Cambria Math"/>
                      </a:rPr>
                      <m:t>y</m:t>
                    </m:r>
                    <m:r>
                      <a:rPr lang="en-US" sz="2800" dirty="0">
                        <a:solidFill>
                          <a:prstClr val="white"/>
                        </a:solidFill>
                        <a:latin typeface="Cambria Math"/>
                      </a:rPr>
                      <m:t>=0</m:t>
                    </m:r>
                    <m:r>
                      <a:rPr lang="en-US" sz="2800" i="1" dirty="0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800" dirty="0">
                  <a:solidFill>
                    <a:prstClr val="white"/>
                  </a:solidFill>
                </a:endParaRPr>
              </a:p>
              <a:p>
                <a:pPr marL="0" lvl="0" indent="0" algn="just">
                  <a:spcBef>
                    <a:spcPts val="0"/>
                  </a:spcBef>
                  <a:buClr>
                    <a:prstClr val="white">
                      <a:shade val="95000"/>
                    </a:prstClr>
                  </a:buClr>
                  <a:buNone/>
                </a:pPr>
                <a:r>
                  <a:rPr lang="en-US" sz="2800" dirty="0">
                    <a:solidFill>
                      <a:prstClr val="white"/>
                    </a:solidFill>
                  </a:rPr>
                  <a:t>A.E.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2800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solidFill>
                          <a:prstClr val="white"/>
                        </a:solidFill>
                        <a:latin typeface="Cambria Math"/>
                      </a:rPr>
                      <m:t>+4</m:t>
                    </m:r>
                    <m:r>
                      <a:rPr lang="en-US" sz="2800" i="1" dirty="0">
                        <a:solidFill>
                          <a:prstClr val="white"/>
                        </a:solidFill>
                        <a:latin typeface="Cambria Math"/>
                      </a:rPr>
                      <m:t>𝐷</m:t>
                    </m:r>
                    <m:r>
                      <a:rPr lang="en-US" sz="2800" i="1" dirty="0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r>
                      <a:rPr lang="en-US" sz="2800" b="0" i="0" dirty="0" smtClean="0">
                        <a:solidFill>
                          <a:prstClr val="white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800" dirty="0">
                    <a:solidFill>
                      <a:prstClr val="white"/>
                    </a:solidFill>
                  </a:rPr>
                  <a:t> = 0          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    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    </m:t>
                    </m:r>
                  </m:oMath>
                </a14:m>
                <a:endParaRPr lang="en-US" sz="2800" i="1" dirty="0">
                  <a:solidFill>
                    <a:prstClr val="white"/>
                  </a:solidFill>
                  <a:latin typeface="Cambria Math"/>
                  <a:ea typeface="Cambria Math"/>
                </a:endParaRPr>
              </a:p>
              <a:p>
                <a:pPr marL="0" lvl="0" indent="0" algn="just">
                  <a:spcBef>
                    <a:spcPts val="0"/>
                  </a:spcBef>
                  <a:buClr>
                    <a:prstClr val="white">
                      <a:shade val="95000"/>
                    </a:prst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D</m:t>
                      </m:r>
                      <m:r>
                        <a:rPr lang="en-US" sz="280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=−3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and</m:t>
                      </m:r>
                      <m:r>
                        <a:rPr lang="en-US" sz="280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D</m:t>
                      </m:r>
                      <m:r>
                        <a:rPr lang="en-US" sz="280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=−1</m:t>
                      </m:r>
                    </m:oMath>
                  </m:oMathPara>
                </a14:m>
                <a:endParaRPr lang="en-US" sz="2800" dirty="0">
                  <a:solidFill>
                    <a:prstClr val="white"/>
                  </a:solidFill>
                </a:endParaRPr>
              </a:p>
              <a:p>
                <a:pPr marL="0" lvl="0" indent="0" algn="just">
                  <a:spcBef>
                    <a:spcPts val="0"/>
                  </a:spcBef>
                  <a:buClr>
                    <a:prstClr val="white">
                      <a:shade val="95000"/>
                    </a:prstClr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white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800" dirty="0">
                  <a:solidFill>
                    <a:prstClr val="white"/>
                  </a:solidFill>
                </a:endParaRPr>
              </a:p>
              <a:p>
                <a:pPr marL="64008" indent="0">
                  <a:buNone/>
                </a:pPr>
                <a:r>
                  <a:rPr lang="en-US" sz="2400" dirty="0">
                    <a:solidFill>
                      <a:prstClr val="white"/>
                    </a:solidFill>
                    <a:latin typeface="Corbel"/>
                  </a:rPr>
                  <a:t>P.I.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∅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+4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+3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−3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64008" indent="0">
                  <a:buNone/>
                </a:pP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∅</m:t>
                    </m:r>
                    <m:d>
                      <m:dPr>
                        <m:ctrlPr>
                          <a:rPr lang="en-US" sz="36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d>
                    <m:r>
                      <a:rPr lang="en-US" sz="3600" b="0" i="1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3200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solidFill>
                          <a:prstClr val="white"/>
                        </a:solidFill>
                        <a:latin typeface="Cambria Math"/>
                      </a:rPr>
                      <m:t>+4</m:t>
                    </m:r>
                    <m:r>
                      <a:rPr lang="en-US" sz="3200" i="1" dirty="0">
                        <a:solidFill>
                          <a:prstClr val="white"/>
                        </a:solidFill>
                        <a:latin typeface="Cambria Math"/>
                      </a:rPr>
                      <m:t>𝐷</m:t>
                    </m:r>
                    <m:r>
                      <a:rPr lang="en-US" sz="3200" i="1" dirty="0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r>
                      <a:rPr lang="en-US" sz="3200" dirty="0">
                        <a:solidFill>
                          <a:prstClr val="white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dirty="0" smtClean="0"/>
                  <a:t>  but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∅</m:t>
                    </m:r>
                    <m:d>
                      <m:d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−3</m:t>
                        </m:r>
                      </m:e>
                    </m:d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(−3)</m:t>
                        </m:r>
                      </m:e>
                      <m:sup>
                        <m:r>
                          <a:rPr lang="en-US" sz="2800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r>
                      <a:rPr lang="en-US" sz="2800" i="1" dirty="0">
                        <a:solidFill>
                          <a:prstClr val="white"/>
                        </a:solidFill>
                        <a:latin typeface="Cambria Math"/>
                      </a:rPr>
                      <m:t>4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−3</m:t>
                        </m:r>
                      </m:e>
                    </m:d>
                    <m:r>
                      <a:rPr lang="en-US" sz="2800" i="1" dirty="0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r>
                      <a:rPr lang="en-US" sz="2800" dirty="0">
                        <a:solidFill>
                          <a:prstClr val="white"/>
                        </a:solidFill>
                        <a:latin typeface="Cambria Math"/>
                      </a:rPr>
                      <m:t>3</m:t>
                    </m:r>
                    <m:r>
                      <a:rPr lang="en-US" sz="2800" b="0" i="0" dirty="0" smtClean="0">
                        <a:solidFill>
                          <a:prstClr val="white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and case I fails.</a:t>
                </a:r>
              </a:p>
              <a:p>
                <a:pPr marL="64008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3200" b="0" i="1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sz="3200" b="0" i="1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)=</m:t>
                    </m:r>
                  </m:oMath>
                </a14:m>
                <a:r>
                  <a:rPr lang="en-US" dirty="0" smtClean="0"/>
                  <a:t>2D+4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  <m:sup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−3</m:t>
                        </m:r>
                      </m:e>
                    </m:d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=2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−3</m:t>
                        </m:r>
                      </m:e>
                    </m:d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+4=−2≠0</m:t>
                    </m:r>
                  </m:oMath>
                </a14:m>
                <a:endParaRPr lang="en-US" dirty="0" smtClean="0"/>
              </a:p>
              <a:p>
                <a:pPr marL="64008" indent="0">
                  <a:buNone/>
                </a:pPr>
                <a:r>
                  <a:rPr lang="en-US" dirty="0" smtClean="0"/>
                  <a:t>P.I.=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𝑎𝑥</m:t>
                        </m:r>
                      </m:sup>
                    </m:sSup>
                  </m:oMath>
                </a14:m>
                <a:r>
                  <a:rPr lang="en-US" dirty="0"/>
                  <a:t> 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)≠0</m:t>
                    </m:r>
                  </m:oMath>
                </a14:m>
                <a:endParaRPr lang="en-US" dirty="0" smtClean="0"/>
              </a:p>
              <a:p>
                <a:pPr marL="64008" indent="0">
                  <a:buNone/>
                </a:pP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−3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−3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)≠0</m:t>
                    </m:r>
                  </m:oMath>
                </a14:m>
                <a:r>
                  <a:rPr lang="en-US" dirty="0" smtClean="0"/>
                  <a:t>  P.I.=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64008" lvl="0" indent="0">
                  <a:buNone/>
                </a:pPr>
                <a:r>
                  <a:rPr lang="en-US" dirty="0" smtClean="0"/>
                  <a:t>General solution is </a:t>
                </a:r>
              </a:p>
              <a:p>
                <a:pPr marL="64008" lv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𝑦</m:t>
                    </m:r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−3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prstClr val="white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6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6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6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600" b="0" i="1" smtClean="0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−3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prstClr val="white"/>
                  </a:solidFill>
                </a:endParaRPr>
              </a:p>
              <a:p>
                <a:pPr marL="64008" indent="0">
                  <a:buNone/>
                </a:pPr>
                <a:endParaRPr lang="en-US" dirty="0" smtClean="0"/>
              </a:p>
              <a:p>
                <a:pPr marL="64008" indent="0">
                  <a:buNone/>
                </a:pPr>
                <a:endParaRPr lang="en-US" dirty="0"/>
              </a:p>
              <a:p>
                <a:pPr marL="64008" indent="0">
                  <a:buNone/>
                </a:pPr>
                <a:endParaRPr lang="en-US" dirty="0"/>
              </a:p>
              <a:p>
                <a:pPr marL="64008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333" t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43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0" y="268288"/>
                <a:ext cx="8229600" cy="1398587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US" dirty="0" smtClean="0"/>
                  <a:t>                                                               </a:t>
                </a:r>
                <a:br>
                  <a:rPr lang="en-US" dirty="0" smtClean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Formula for ready reference:</a:t>
                </a:r>
                <a:b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/>
                </a:r>
                <a:br>
                  <a:rPr lang="en-US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1. Any constant k can be expressed as 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3600" b="0" i="1" dirty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1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1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1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∅</m:t>
                        </m:r>
                        <m:d>
                          <m:dPr>
                            <m:ctrlPr>
                              <a:rPr lang="en-US" sz="31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1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sz="31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31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1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/>
                        <a:ea typeface="Cambria Math"/>
                      </a:rPr>
                      <m:t>𝑘</m:t>
                    </m:r>
                    <m:f>
                      <m:fPr>
                        <m:ctrlPr>
                          <a:rPr lang="en-US" sz="31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1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1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∅</m:t>
                        </m:r>
                        <m:d>
                          <m:dPr>
                            <m:ctrlPr>
                              <a:rPr lang="en-US" sz="31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1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44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/>
                </a:r>
                <a:br>
                  <a:rPr lang="en-US" sz="44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/>
                </a:r>
                <a:b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2. 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𝑡h𝑒𝑛</m:t>
                    </m:r>
                    <m:r>
                      <a:rPr lang="en-US" sz="36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36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𝑢𝑠𝑒</m:t>
                    </m:r>
                    <m:r>
                      <a:rPr lang="en-US" sz="36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𝑙𝑜𝑔𝑎</m:t>
                    </m:r>
                  </m:oMath>
                </a14:m>
                <a: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/>
                </a:r>
                <a:b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∅(</m:t>
                        </m:r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∅(</m:t>
                        </m:r>
                        <m:r>
                          <a:rPr lang="en-US" sz="36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sz="36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sz="36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𝑙𝑜𝑔𝑎</m:t>
                    </m:r>
                    <m:r>
                      <a:rPr lang="en-US" sz="36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∅(</m:t>
                        </m:r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𝑙𝑜𝑔𝑎</m:t>
                        </m:r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/>
                </a:r>
                <a:b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US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sz="360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𝑎𝑥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𝑎𝑥</m:t>
                          </m:r>
                        </m:sup>
                      </m:sSup>
                    </m:oMath>
                  </m:oMathPara>
                </a14:m>
                <a: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/>
                </a:r>
                <a:b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4.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6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36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sz="36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36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sz="36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𝑟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𝑎𝑥</m:t>
                        </m:r>
                      </m:sup>
                    </m:sSup>
                  </m:oMath>
                </a14:m>
                <a: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36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60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𝑟</m:t>
                            </m:r>
                            <m:r>
                              <a:rPr lang="en-US" sz="36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!</m:t>
                            </m:r>
                          </m:den>
                        </m:f>
                        <m:r>
                          <a:rPr lang="en-US" sz="36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𝑎𝑥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/>
                </a:r>
                <a:br>
                  <a:rPr lang="en-US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/>
                </a:r>
                <a:br>
                  <a:rPr lang="en-US" sz="36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/>
                </a:r>
                <a:br>
                  <a:rPr lang="en-US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/>
                </a:r>
                <a:br>
                  <a:rPr lang="en-US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0" y="268288"/>
                <a:ext cx="8229600" cy="1398587"/>
              </a:xfrm>
              <a:blipFill rotWithShape="1">
                <a:blip r:embed="rId2"/>
                <a:stretch>
                  <a:fillRect t="-29258" b="-293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6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1775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6254"/>
                <a:ext cx="8229600" cy="684414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Example: Find</a:t>
                </a:r>
                <a14:m>
                  <m:oMath xmlns:m="http://schemas.openxmlformats.org/officeDocument/2006/math">
                    <a:fld id="{EA06CBE6-CDC6-470A-ACC3-ABE14B466391}" type="mathplaceholder">
                      <a:rPr lang="en-US" i="1" smtClean="0">
                        <a:latin typeface="Cambria Math"/>
                      </a:rPr>
                      <a:t>Type equation here.</a:t>
                    </a:fld>
                  </m:oMath>
                </a14:m>
                <a:r>
                  <a:rPr lang="en-US" dirty="0" smtClean="0"/>
                  <a:t> general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Solution: To find C.F. </a:t>
                </a:r>
              </a:p>
              <a:p>
                <a:pPr marL="64008" indent="0">
                  <a:buNone/>
                </a:pPr>
                <a:r>
                  <a:rPr lang="en-US" dirty="0" smtClean="0"/>
                  <a:t>Consider A.E.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64008" indent="0">
                  <a:buNone/>
                </a:pPr>
                <a:r>
                  <a:rPr lang="en-US" dirty="0" smtClean="0"/>
                  <a:t>Roots are 1,1,1</a:t>
                </a:r>
              </a:p>
              <a:p>
                <a:pPr marL="64008" lvl="0" indent="0">
                  <a:buNone/>
                </a:pPr>
                <a:r>
                  <a:rPr lang="en-US" dirty="0" smtClean="0"/>
                  <a:t>C.F.</a:t>
                </a:r>
                <a:r>
                  <a:rPr lang="en-US" sz="28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</a:p>
              <a:p>
                <a:pPr marL="64008" lvl="0" indent="0">
                  <a:buNone/>
                </a:pPr>
                <a:r>
                  <a:rPr lang="en-US" b="0" i="1" dirty="0" smtClean="0">
                    <a:latin typeface="Cambria Math"/>
                  </a:rPr>
                  <a:t>P.I</a:t>
                </a:r>
                <a:r>
                  <a:rPr lang="en-US" b="0" dirty="0" smtClean="0">
                    <a:latin typeface="Cambria Math"/>
                  </a:rPr>
                  <a:t>.=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/>
                                  </a:rPr>
                                  <m:t>D</m:t>
                                </m:r>
                                <m:r>
                                  <a:rPr lang="en-US" i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  <a:r>
                  <a:rPr lang="en-US" dirty="0">
                    <a:latin typeface="Cambria Math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D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D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D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(−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64008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𝑙𝑜𝑔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</a:p>
              <a:p>
                <a:pPr marL="64008" lvl="0" indent="0">
                  <a:buNone/>
                </a:pPr>
                <a:r>
                  <a:rPr lang="en-US" b="0" i="0" dirty="0" smtClean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𝑙𝑜𝑔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2−1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6254"/>
                <a:ext cx="8229600" cy="6844146"/>
              </a:xfrm>
              <a:blipFill rotWithShape="1">
                <a:blip r:embed="rId2"/>
                <a:stretch>
                  <a:fillRect l="-889" t="-1158" b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0" lvl="0">
                  <a:spcBef>
                    <a:spcPts val="0"/>
                  </a:spcBef>
                </a:pPr>
                <a:r>
                  <a:rPr lang="en-US" sz="3200" b="1" dirty="0" smtClean="0">
                    <a:ln>
                      <a:noFill/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effectLst/>
                    <a:latin typeface="Bradley Hand ITC" panose="03070402050302030203" pitchFamily="66" charset="0"/>
                    <a:ea typeface="+mn-ea"/>
                    <a:cs typeface="+mn-cs"/>
                  </a:rPr>
                  <a:t>General solution of linear D.E. </a:t>
                </a:r>
                <a14:m>
                  <m:oMath xmlns:m="http://schemas.openxmlformats.org/officeDocument/2006/math">
                    <m:r>
                      <a:rPr lang="en-US" sz="3200" b="1" i="1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mbria Math"/>
                        <a:ea typeface="Cambria Math"/>
                        <a:cs typeface="+mn-cs"/>
                      </a:rPr>
                      <m:t>∅</m:t>
                    </m:r>
                    <m:d>
                      <m:dPr>
                        <m:ctrlPr>
                          <a:rPr lang="en-US" sz="3200" b="1" i="1">
                            <a:ln>
                              <a:noFill/>
                            </a:ln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Cambria Math"/>
                            <a:ea typeface="Cambria Math"/>
                            <a:cs typeface="+mn-cs"/>
                          </a:rPr>
                        </m:ctrlPr>
                      </m:dPr>
                      <m:e>
                        <m:r>
                          <a:rPr lang="en-US" sz="3200" b="1" i="1">
                            <a:ln>
                              <a:noFill/>
                            </a:ln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Cambria Math"/>
                            <a:ea typeface="Cambria Math"/>
                            <a:cs typeface="+mn-cs"/>
                          </a:rPr>
                          <m:t>𝑫</m:t>
                        </m:r>
                      </m:e>
                    </m:d>
                    <m:r>
                      <a:rPr lang="en-US" sz="3200" b="1" i="1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mbria Math"/>
                        <a:ea typeface="Cambria Math"/>
                        <a:cs typeface="+mn-cs"/>
                      </a:rPr>
                      <m:t>𝒚</m:t>
                    </m:r>
                    <m:r>
                      <a:rPr lang="en-US" sz="3200" b="1" i="1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lang="en-US" sz="3200" b="1" i="1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mbria Math"/>
                        <a:ea typeface="Cambria Math"/>
                        <a:cs typeface="+mn-cs"/>
                      </a:rPr>
                      <m:t>𝒇</m:t>
                    </m:r>
                    <m:r>
                      <a:rPr lang="en-US" sz="3200" b="1" i="1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mbria Math"/>
                        <a:ea typeface="Cambria Math"/>
                        <a:cs typeface="+mn-cs"/>
                      </a:rPr>
                      <m:t>(</m:t>
                    </m:r>
                    <m:r>
                      <a:rPr lang="en-US" sz="3200" b="1" i="1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mbria Math"/>
                        <a:ea typeface="Cambria Math"/>
                        <a:cs typeface="+mn-cs"/>
                      </a:rPr>
                      <m:t>𝒙</m:t>
                    </m:r>
                    <m:r>
                      <a:rPr lang="en-US" sz="3200" b="1" i="1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mbria Math"/>
                        <a:ea typeface="Cambria Math"/>
                        <a:cs typeface="+mn-cs"/>
                      </a:rPr>
                      <m:t>)</m:t>
                    </m:r>
                  </m:oMath>
                </a14:m>
                <a:endParaRPr lang="en-US" sz="4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radley Hand ITC" panose="03070402050302030203" pitchFamily="66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882808"/>
                <a:ext cx="8825345" cy="4572000"/>
              </a:xfrm>
            </p:spPr>
            <p:txBody>
              <a:bodyPr/>
              <a:lstStyle/>
              <a:p>
                <a:r>
                  <a:rPr lang="en-US" sz="3200" dirty="0" smtClean="0">
                    <a:solidFill>
                      <a:prstClr val="white"/>
                    </a:solidFill>
                    <a:latin typeface="Franklin Gothic Book"/>
                    <a:ea typeface="+mj-ea"/>
                    <a:cs typeface="+mj-cs"/>
                  </a:rPr>
                  <a:t>General solution of linear D.E.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  <a:ea typeface="Cambria Math"/>
                        <a:cs typeface="+mj-cs"/>
                      </a:rPr>
                      <m:t>∅</m:t>
                    </m:r>
                    <m:d>
                      <m:dPr>
                        <m:ctrlPr>
                          <a:rPr lang="en-US" sz="3200" b="1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  <a:cs typeface="+mj-cs"/>
                          </a:rPr>
                          <m:t>𝑫</m:t>
                        </m:r>
                      </m:e>
                    </m:d>
                    <m:r>
                      <a:rPr lang="en-US" sz="3200" b="1" i="1">
                        <a:solidFill>
                          <a:prstClr val="white"/>
                        </a:solidFill>
                        <a:latin typeface="Cambria Math"/>
                        <a:ea typeface="Cambria Math"/>
                        <a:cs typeface="+mj-cs"/>
                      </a:rPr>
                      <m:t>𝒚</m:t>
                    </m:r>
                    <m:r>
                      <a:rPr lang="en-US" sz="3200" b="1" i="1">
                        <a:solidFill>
                          <a:prstClr val="white"/>
                        </a:solidFill>
                        <a:latin typeface="Cambria Math"/>
                        <a:ea typeface="Cambria Math"/>
                        <a:cs typeface="+mj-cs"/>
                      </a:rPr>
                      <m:t>=</m:t>
                    </m:r>
                    <m:r>
                      <a:rPr lang="en-US" sz="3200" b="1" i="1">
                        <a:solidFill>
                          <a:prstClr val="white"/>
                        </a:solidFill>
                        <a:latin typeface="Cambria Math"/>
                        <a:ea typeface="Cambria Math"/>
                        <a:cs typeface="+mj-cs"/>
                      </a:rPr>
                      <m:t>𝒇</m:t>
                    </m:r>
                    <m:r>
                      <a:rPr lang="en-US" sz="3200" b="1" i="1">
                        <a:solidFill>
                          <a:prstClr val="white"/>
                        </a:solidFill>
                        <a:latin typeface="Cambria Math"/>
                        <a:ea typeface="Cambria Math"/>
                        <a:cs typeface="+mj-cs"/>
                      </a:rPr>
                      <m:t>(</m:t>
                    </m:r>
                    <m:r>
                      <a:rPr lang="en-US" sz="3200" b="1" i="1">
                        <a:solidFill>
                          <a:prstClr val="white"/>
                        </a:solidFill>
                        <a:latin typeface="Cambria Math"/>
                        <a:ea typeface="Cambria Math"/>
                        <a:cs typeface="+mj-cs"/>
                      </a:rPr>
                      <m:t>𝒙</m:t>
                    </m:r>
                    <m:r>
                      <a:rPr lang="en-US" sz="3200" b="1" i="1">
                        <a:solidFill>
                          <a:prstClr val="white"/>
                        </a:solidFill>
                        <a:latin typeface="Cambria Math"/>
                        <a:ea typeface="Cambria Math"/>
                        <a:cs typeface="+mj-cs"/>
                      </a:rPr>
                      <m:t>)</m:t>
                    </m:r>
                  </m:oMath>
                </a14:m>
                <a:r>
                  <a:rPr lang="en-US" sz="4800" dirty="0">
                    <a:ln w="6350">
                      <a:solidFill>
                        <a:srgbClr val="FF388C">
                          <a:shade val="43000"/>
                        </a:srgbClr>
                      </a:solidFill>
                    </a:ln>
                    <a:solidFill>
                      <a:srgbClr val="FF388C">
                        <a:tint val="83000"/>
                        <a:satMod val="150000"/>
                      </a:srgbClr>
                    </a:solidFill>
                    <a:effectLst>
                      <a:outerShdw blurRad="26000" dist="26000" dir="14500000" algn="tl" rotWithShape="0">
                        <a:srgbClr val="000000">
                          <a:alpha val="40000"/>
                        </a:srgbClr>
                      </a:outerShdw>
                    </a:effectLst>
                    <a:ea typeface="+mj-ea"/>
                    <a:cs typeface="+mj-cs"/>
                  </a:rPr>
                  <a:t/>
                </a:r>
                <a:br>
                  <a:rPr lang="en-US" sz="4800" dirty="0">
                    <a:ln w="6350">
                      <a:solidFill>
                        <a:srgbClr val="FF388C">
                          <a:shade val="43000"/>
                        </a:srgbClr>
                      </a:solidFill>
                    </a:ln>
                    <a:solidFill>
                      <a:srgbClr val="FF388C">
                        <a:tint val="83000"/>
                        <a:satMod val="150000"/>
                      </a:srgbClr>
                    </a:solidFill>
                    <a:effectLst>
                      <a:outerShdw blurRad="26000" dist="26000" dir="14500000" algn="tl" rotWithShape="0">
                        <a:srgbClr val="000000">
                          <a:alpha val="40000"/>
                        </a:srgbClr>
                      </a:outerShdw>
                    </a:effectLst>
                    <a:ea typeface="+mj-ea"/>
                    <a:cs typeface="+mj-cs"/>
                  </a:rPr>
                </a:br>
                <a:r>
                  <a:rPr lang="en-US" sz="3200" dirty="0" smtClean="0">
                    <a:solidFill>
                      <a:prstClr val="white"/>
                    </a:solidFill>
                    <a:latin typeface="Bookman Old Style"/>
                    <a:ea typeface="Times New Roman"/>
                    <a:cs typeface="+mj-cs"/>
                  </a:rPr>
                  <a:t>The </a:t>
                </a:r>
                <a:r>
                  <a:rPr lang="en-US" sz="3200" dirty="0">
                    <a:solidFill>
                      <a:prstClr val="white"/>
                    </a:solidFill>
                    <a:latin typeface="Bookman Old Style"/>
                    <a:ea typeface="Times New Roman"/>
                    <a:cs typeface="+mj-cs"/>
                  </a:rPr>
                  <a:t>solution of the DE  involves two parts.</a:t>
                </a:r>
                <a:r>
                  <a:rPr lang="en-US" sz="3200" dirty="0">
                    <a:solidFill>
                      <a:prstClr val="white"/>
                    </a:solidFill>
                    <a:latin typeface="Times New Roman"/>
                    <a:ea typeface="Times New Roman"/>
                    <a:cs typeface="+mj-cs"/>
                  </a:rPr>
                  <a:t/>
                </a:r>
                <a:br>
                  <a:rPr lang="en-US" sz="3200" dirty="0">
                    <a:solidFill>
                      <a:prstClr val="white"/>
                    </a:solidFill>
                    <a:latin typeface="Times New Roman"/>
                    <a:ea typeface="Times New Roman"/>
                    <a:cs typeface="+mj-cs"/>
                  </a:rPr>
                </a:br>
                <a:r>
                  <a:rPr lang="en-US" sz="3200" dirty="0">
                    <a:solidFill>
                      <a:prstClr val="white"/>
                    </a:solidFill>
                    <a:latin typeface="Bookman Old Style"/>
                    <a:ea typeface="Times New Roman"/>
                    <a:cs typeface="+mj-cs"/>
                  </a:rPr>
                  <a:t>a) Complementary function (CF</a:t>
                </a:r>
                <a:r>
                  <a:rPr lang="en-US" sz="3200" dirty="0" smtClean="0">
                    <a:solidFill>
                      <a:prstClr val="white"/>
                    </a:solidFill>
                    <a:latin typeface="Bookman Old Style"/>
                    <a:ea typeface="Times New Roman"/>
                    <a:cs typeface="+mj-cs"/>
                  </a:rPr>
                  <a:t>) </a:t>
                </a:r>
              </a:p>
              <a:p>
                <a:pPr marL="64008" indent="0">
                  <a:buNone/>
                </a:pPr>
                <a:r>
                  <a:rPr lang="en-US" sz="3200" dirty="0" smtClean="0">
                    <a:solidFill>
                      <a:prstClr val="white"/>
                    </a:solidFill>
                    <a:latin typeface="Bookman Old Style"/>
                    <a:ea typeface="Times New Roman"/>
                    <a:cs typeface="+mj-cs"/>
                  </a:rPr>
                  <a:t>   b</a:t>
                </a:r>
                <a:r>
                  <a:rPr lang="en-US" sz="3200" dirty="0">
                    <a:solidFill>
                      <a:prstClr val="white"/>
                    </a:solidFill>
                    <a:latin typeface="Bookman Old Style"/>
                    <a:ea typeface="Times New Roman"/>
                    <a:cs typeface="+mj-cs"/>
                  </a:rPr>
                  <a:t>) Particular integral (PI)</a:t>
                </a:r>
                <a:r>
                  <a:rPr lang="en-US" sz="3200" dirty="0">
                    <a:solidFill>
                      <a:prstClr val="white"/>
                    </a:solidFill>
                    <a:latin typeface="Times New Roman"/>
                    <a:ea typeface="Times New Roman"/>
                    <a:cs typeface="+mj-cs"/>
                  </a:rPr>
                  <a:t/>
                </a:r>
                <a:br>
                  <a:rPr lang="en-US" sz="3200" dirty="0">
                    <a:solidFill>
                      <a:prstClr val="white"/>
                    </a:solidFill>
                    <a:latin typeface="Times New Roman"/>
                    <a:ea typeface="Times New Roman"/>
                    <a:cs typeface="+mj-cs"/>
                  </a:rPr>
                </a:br>
                <a:r>
                  <a:rPr lang="en-US" sz="3200" dirty="0">
                    <a:solidFill>
                      <a:prstClr val="white"/>
                    </a:solidFill>
                    <a:latin typeface="Times New Roman"/>
                    <a:ea typeface="Times New Roman"/>
                    <a:cs typeface="+mj-cs"/>
                  </a:rPr>
                  <a:t>We can write it as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  <a:ea typeface="Times New Roman"/>
                        <a:cs typeface="+mj-cs"/>
                      </a:rPr>
                      <m:t>𝑦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  <a:ea typeface="Times New Roman"/>
                        <a:cs typeface="+mj-cs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𝑐</m:t>
                        </m:r>
                      </m:sub>
                    </m:sSub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  <a:ea typeface="+mj-ea"/>
                        <a:cs typeface="+mj-cs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𝑝</m:t>
                        </m:r>
                      </m:sub>
                    </m:sSub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882808"/>
                <a:ext cx="8825345" cy="4572000"/>
              </a:xfrm>
              <a:blipFill rotWithShape="1">
                <a:blip r:embed="rId3"/>
                <a:stretch>
                  <a:fillRect l="-967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Bookman Old Style"/>
                <a:ea typeface="Times New Roman"/>
                <a:cs typeface="+mn-cs"/>
              </a:rPr>
              <a:t>Particular integral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P.I.=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lvl="0" indent="-457200">
                  <a:lnSpc>
                    <a:spcPct val="90000"/>
                  </a:lnSpc>
                  <a:spcBef>
                    <a:spcPts val="180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dirty="0" smtClean="0"/>
                  <a:t>Example: If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prstClr val="white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+3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𝐷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+2)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𝑦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3200" dirty="0" smtClean="0">
                    <a:solidFill>
                      <a:prstClr val="white"/>
                    </a:solidFill>
                    <a:latin typeface="Corbel"/>
                  </a:rPr>
                  <a:t> then </a:t>
                </a:r>
              </a:p>
              <a:p>
                <a:pPr marL="0" lvl="0" indent="0">
                  <a:lnSpc>
                    <a:spcPct val="90000"/>
                  </a:lnSpc>
                  <a:spcBef>
                    <a:spcPts val="1800"/>
                  </a:spcBef>
                  <a:buClrTx/>
                  <a:buSzPct val="100000"/>
                  <a:buNone/>
                </a:pPr>
                <a:r>
                  <a:rPr lang="en-US" sz="3200" dirty="0" smtClean="0">
                    <a:solidFill>
                      <a:prstClr val="white"/>
                    </a:solidFill>
                    <a:latin typeface="Corbel"/>
                  </a:rPr>
                  <a:t>P.I.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∅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i="1">
                        <a:solidFill>
                          <a:prstClr val="white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+3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+2</m:t>
                        </m:r>
                      </m:den>
                    </m:f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sup>
                    </m:sSup>
                  </m:oMath>
                </a14:m>
                <a:endParaRPr lang="en-US" sz="3200" dirty="0">
                  <a:solidFill>
                    <a:prstClr val="white"/>
                  </a:solidFill>
                  <a:latin typeface="Corbe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obtaining P.I.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methods to find P.I.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General method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Short-cut methods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Method of variation of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1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This method is useful when short-cut methods are not applicable.</a:t>
                </a:r>
              </a:p>
              <a:p>
                <a:pPr marL="64008" indent="0">
                  <a:buNone/>
                </a:pPr>
                <a:r>
                  <a:rPr lang="en-US" dirty="0" smtClean="0"/>
                  <a:t>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64008" indent="0">
                  <a:buNone/>
                </a:pPr>
                <a:r>
                  <a:rPr lang="en-US" sz="3200" dirty="0">
                    <a:solidFill>
                      <a:prstClr val="white"/>
                    </a:solidFill>
                    <a:latin typeface="Corbel"/>
                  </a:rPr>
                  <a:t>P.I.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∅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i="1">
                        <a:solidFill>
                          <a:prstClr val="white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/>
                      </a:rPr>
                      <m:t>   </m:t>
                    </m:r>
                  </m:oMath>
                </a14:m>
                <a:endParaRPr lang="en-US" b="0" i="1" dirty="0" smtClean="0">
                  <a:solidFill>
                    <a:prstClr val="white"/>
                  </a:solidFill>
                  <a:latin typeface="Cambria Math"/>
                </a:endParaRPr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𝑚𝑥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𝑚𝑥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 smtClean="0"/>
              </a:p>
              <a:p>
                <a:pPr marL="64008" lvl="0" indent="0">
                  <a:buClr>
                    <a:srgbClr val="FF388C"/>
                  </a:buClr>
                  <a:buNone/>
                </a:pPr>
                <a:r>
                  <a:rPr lang="en-US" sz="3200" dirty="0">
                    <a:solidFill>
                      <a:prstClr val="white"/>
                    </a:solidFill>
                    <a:latin typeface="Corbel"/>
                  </a:rPr>
                  <a:t>P.I.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i="1">
                        <a:solidFill>
                          <a:prstClr val="white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𝑚𝑥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𝑚𝑥</m:t>
                            </m:r>
                          </m:sup>
                        </m:sSup>
                      </m:e>
                    </m:nary>
                    <m:r>
                      <a:rPr lang="en-US" i="1">
                        <a:solidFill>
                          <a:prstClr val="white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prstClr val="white"/>
                        </a:solidFill>
                        <a:latin typeface="Cambria Math"/>
                      </a:rPr>
                      <m:t>𝑑𝑥</m:t>
                    </m:r>
                  </m:oMath>
                </a14:m>
                <a:endParaRPr lang="en-US" dirty="0">
                  <a:solidFill>
                    <a:prstClr val="white"/>
                  </a:solidFill>
                </a:endParaRPr>
              </a:p>
              <a:p>
                <a:pPr marL="64008" indent="0">
                  <a:buNone/>
                </a:pPr>
                <a:endParaRPr lang="en-US" dirty="0" smtClean="0"/>
              </a:p>
              <a:p>
                <a:pPr marL="64008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60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3564"/>
                <a:ext cx="8229600" cy="5825836"/>
              </a:xfrm>
            </p:spPr>
            <p:txBody>
              <a:bodyPr>
                <a:normAutofit lnSpcReduction="10000"/>
              </a:bodyPr>
              <a:lstStyle/>
              <a:p>
                <a:pPr marL="457200" lvl="0" indent="-457200">
                  <a:lnSpc>
                    <a:spcPct val="90000"/>
                  </a:lnSpc>
                  <a:spcBef>
                    <a:spcPts val="180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sz="2400" dirty="0" smtClean="0"/>
                  <a:t>Solve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prstClr val="white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+3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𝐷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+2)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𝑦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>
                  <a:solidFill>
                    <a:prstClr val="white"/>
                  </a:solidFill>
                  <a:latin typeface="Corbel"/>
                </a:endParaRPr>
              </a:p>
              <a:p>
                <a:r>
                  <a:rPr lang="en-US" sz="2400" dirty="0" smtClean="0"/>
                  <a:t>Solution: For C.F., </a:t>
                </a:r>
              </a:p>
              <a:p>
                <a:pPr marL="64008" indent="0">
                  <a:buNone/>
                </a:pPr>
                <a:r>
                  <a:rPr lang="en-US" sz="2400" dirty="0" smtClean="0"/>
                  <a:t>Consider  A.E.=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+3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𝐷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+2=0</m:t>
                    </m:r>
                  </m:oMath>
                </a14:m>
                <a:endParaRPr lang="en-US" sz="2400" dirty="0" smtClean="0"/>
              </a:p>
              <a:p>
                <a:pPr marL="0" lvl="0" indent="0">
                  <a:lnSpc>
                    <a:spcPct val="90000"/>
                  </a:lnSpc>
                  <a:spcBef>
                    <a:spcPts val="1800"/>
                  </a:spcBef>
                  <a:buClrTx/>
                  <a:buSzPct val="100000"/>
                  <a:buNone/>
                </a:pPr>
                <a:r>
                  <a:rPr lang="en-US" sz="2400" dirty="0">
                    <a:solidFill>
                      <a:prstClr val="white"/>
                    </a:solidFill>
                    <a:latin typeface="Corbel"/>
                  </a:rPr>
                  <a:t>Roots are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𝐷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=−1,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𝐷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=−2</m:t>
                    </m:r>
                  </m:oMath>
                </a14:m>
                <a:endParaRPr lang="en-US" sz="2400" dirty="0">
                  <a:solidFill>
                    <a:prstClr val="white"/>
                  </a:solidFill>
                  <a:latin typeface="Corbel"/>
                </a:endParaRPr>
              </a:p>
              <a:p>
                <a:pPr marL="0" lvl="0" indent="0">
                  <a:lnSpc>
                    <a:spcPct val="90000"/>
                  </a:lnSpc>
                  <a:spcBef>
                    <a:spcPts val="1800"/>
                  </a:spcBef>
                  <a:buClrTx/>
                  <a:buSzPct val="100000"/>
                  <a:buNone/>
                </a:pPr>
                <a:r>
                  <a:rPr lang="en-US" sz="2400" dirty="0">
                    <a:solidFill>
                      <a:prstClr val="white"/>
                    </a:solidFill>
                    <a:latin typeface="Corbel"/>
                  </a:rPr>
                  <a:t>C.F.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>
                  <a:solidFill>
                    <a:prstClr val="white"/>
                  </a:solidFill>
                  <a:latin typeface="Corbel"/>
                </a:endParaRPr>
              </a:p>
              <a:p>
                <a:pPr marL="64008" indent="0">
                  <a:buNone/>
                </a:pPr>
                <a:r>
                  <a:rPr lang="en-US" sz="2400" dirty="0" smtClean="0"/>
                  <a:t>Here P.I.=</a:t>
                </a:r>
                <a:r>
                  <a:rPr lang="en-US" sz="2400" dirty="0">
                    <a:solidFill>
                      <a:prstClr val="white"/>
                    </a:solidFill>
                    <a:latin typeface="Corbel"/>
                  </a:rPr>
                  <a:t> P.I.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∅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+3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+2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 smtClean="0"/>
              </a:p>
              <a:p>
                <a:pPr marL="64008" lvl="0" indent="0">
                  <a:buClr>
                    <a:srgbClr val="FF388C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+2)(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+1)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sup>
                    </m:sSup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+2)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+1)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sup>
                    </m:sSup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+2)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40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e>
                    </m:d>
                  </m:oMath>
                </a14:m>
                <a:r>
                  <a:rPr lang="en-US" sz="2400" dirty="0" smtClean="0">
                    <a:solidFill>
                      <a:prstClr val="white"/>
                    </a:solidFill>
                  </a:rPr>
                  <a:t> </a:t>
                </a:r>
              </a:p>
              <a:p>
                <a:pPr marL="64008" lvl="0" indent="0">
                  <a:buClr>
                    <a:srgbClr val="FF388C"/>
                  </a:buClr>
                  <a:buNone/>
                </a:pPr>
                <a:r>
                  <a:rPr lang="en-US" sz="2400" dirty="0" smtClean="0">
                    <a:solidFill>
                      <a:prstClr val="white"/>
                    </a:solidFill>
                  </a:rPr>
                  <a:t>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/>
                      </a:rPr>
                      <m:t>  ∴</m:t>
                    </m:r>
                    <m:sSup>
                      <m:sSup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𝑑𝑥</m:t>
                    </m:r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𝑑𝑡</m:t>
                    </m:r>
                  </m:oMath>
                </a14:m>
                <a:endParaRPr lang="en-US" sz="2400" dirty="0">
                  <a:solidFill>
                    <a:prstClr val="white"/>
                  </a:solidFill>
                </a:endParaRPr>
              </a:p>
              <a:p>
                <a:pPr marL="64008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+2)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nary>
                      </m:e>
                    </m:d>
                  </m:oMath>
                </a14:m>
                <a:r>
                  <a:rPr lang="en-US" sz="24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+2)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sup>
                        </m:sSup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64008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sup>
                        </m:sSup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𝑑𝑥</m:t>
                        </m:r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=</m:t>
                        </m:r>
                      </m:e>
                    </m:nary>
                    <m:sSup>
                      <m:sSup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sup>
                    </m:sSup>
                  </m:oMath>
                </a14:m>
                <a:endParaRPr lang="en-US" dirty="0" smtClean="0"/>
              </a:p>
              <a:p>
                <a:pPr marL="64008" indent="0">
                  <a:buNone/>
                </a:pPr>
                <a:r>
                  <a:rPr lang="en-US" dirty="0" smtClean="0"/>
                  <a:t>Hence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  <a:ea typeface="Times New Roman"/>
                      </a:rPr>
                      <m:t>𝑦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  <a:ea typeface="Times New Roman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0" smtClean="0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3564"/>
                <a:ext cx="8229600" cy="5825836"/>
              </a:xfrm>
              <a:blipFill rotWithShape="1">
                <a:blip r:embed="rId2"/>
                <a:stretch>
                  <a:fillRect l="-1111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41275"/>
                <a:ext cx="9005888" cy="667861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Solve</a:t>
                </a:r>
                <a:r>
                  <a:rPr lang="en-US" sz="3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6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6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600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6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6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6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Solution: 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/>
                      </a:rPr>
                      <m:t>+</m:t>
                    </m:r>
                    <m:r>
                      <a:rPr lang="en-US" sz="3200" i="1">
                        <a:latin typeface="Cambria Math"/>
                      </a:rPr>
                      <m:t>𝐷</m:t>
                    </m:r>
                    <m:r>
                      <a:rPr lang="en-US" sz="3200" i="1">
                        <a:latin typeface="Cambria Math"/>
                      </a:rPr>
                      <m:t>)</m:t>
                    </m:r>
                    <m:r>
                      <a:rPr lang="en-US" sz="3200" i="1">
                        <a:latin typeface="Cambria Math"/>
                      </a:rPr>
                      <m:t>𝑦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A.E.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=</m:t>
                    </m:r>
                    <m:r>
                      <a:rPr lang="en-US" sz="3200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𝐷</m:t>
                        </m:r>
                        <m:r>
                          <a:rPr lang="en-US" sz="32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=0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∴  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=0, 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=−1</m:t>
                    </m:r>
                  </m:oMath>
                </a14:m>
                <a:r>
                  <a:rPr lang="en-US" sz="3200" dirty="0" smtClean="0"/>
                  <a:t> are two roots</a:t>
                </a:r>
                <a:endParaRPr lang="en-US" sz="3200" dirty="0"/>
              </a:p>
              <a:p>
                <a:pPr marL="0" lvl="0" indent="0">
                  <a:buNone/>
                </a:pPr>
                <a:r>
                  <a:rPr lang="en-US" sz="3200" dirty="0">
                    <a:solidFill>
                      <a:prstClr val="white"/>
                    </a:solidFill>
                  </a:rPr>
                  <a:t>C.F.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3200" dirty="0" smtClean="0">
                  <a:solidFill>
                    <a:prstClr val="white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3200" dirty="0" smtClean="0">
                    <a:solidFill>
                      <a:prstClr val="white"/>
                    </a:solidFill>
                  </a:rPr>
                  <a:t>P.I.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∅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𝐷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e>
                    </m:d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𝐷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sz="28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                       </a:t>
                </a:r>
              </a:p>
              <a:p>
                <a:pPr marL="0" lvl="0" indent="0">
                  <a:buNone/>
                </a:pPr>
                <a:r>
                  <a:rPr lang="en-US" sz="3200" dirty="0"/>
                  <a:t> </a:t>
                </a:r>
                <a:r>
                  <a:rPr lang="en-US" sz="3200" dirty="0" smtClean="0"/>
                  <a:t>                                                                 (</a:t>
                </a:r>
                <a:r>
                  <a:rPr lang="en-US" sz="3200" dirty="0"/>
                  <a:t>By partial fraction)</a:t>
                </a: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en-US" sz="2800" b="0" i="1" smtClean="0">
                            <a:latin typeface="Cambria Math"/>
                          </a:rPr>
                          <m:t>𝑑𝑥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</m:nary>
                      </m:e>
                    </m:nary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28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 smtClean="0"/>
                  <a:t> using formula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Put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1+</m:t>
                    </m:r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2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t</m:t>
                    </m:r>
                    <m:r>
                      <a:rPr lang="en-US" sz="3200" b="0" i="0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𝑑𝑥</m:t>
                    </m:r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𝑑𝑡</m:t>
                    </m:r>
                  </m:oMath>
                </a14:m>
                <a:endParaRPr lang="en-US" dirty="0" smtClean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sz="3200" i="1">
                            <a:latin typeface="Cambria Math"/>
                          </a:rPr>
                          <m:t>𝑑𝑥</m:t>
                        </m:r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</m:nary>
                      </m:e>
                    </m:nary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 smtClean="0"/>
                  <a:t> multiply div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for first integration then substitution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log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+1)</m:t>
                      </m:r>
                    </m:oMath>
                  </m:oMathPara>
                </a14:m>
                <a:endParaRPr lang="en-US" dirty="0" smtClean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log</m:t>
                    </m:r>
                    <m:r>
                      <a:rPr lang="en-US" i="1">
                        <a:latin typeface="Cambria Math"/>
                      </a:rPr>
                      <m:t>⁡(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+1)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log</m:t>
                    </m:r>
                    <m:r>
                      <a:rPr lang="en-US" i="1">
                        <a:latin typeface="Cambria Math"/>
                      </a:rPr>
                      <m:t>⁡(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pPr marL="0" lv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log</m:t>
                    </m:r>
                    <m:r>
                      <a:rPr lang="en-US" i="1">
                        <a:latin typeface="Cambria Math"/>
                      </a:rPr>
                      <m:t>⁡(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General solution is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  <a:ea typeface="Times New Roman"/>
                      </a:rPr>
                      <m:t>𝑦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  <a:ea typeface="Times New Roman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log</m:t>
                    </m:r>
                    <m:r>
                      <a:rPr lang="en-US" i="1">
                        <a:latin typeface="Cambria Math"/>
                      </a:rPr>
                      <m:t>⁡(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1564"/>
                <a:ext cx="9005455" cy="6677891"/>
              </a:xfrm>
              <a:blipFill rotWithShape="1">
                <a:blip r:embed="rId2"/>
                <a:stretch>
                  <a:fillRect l="-2031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14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350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8686800" cy="64354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Solve,</a:t>
                </a:r>
                <a:r>
                  <a:rPr lang="en-US" sz="32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prstClr val="white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+3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𝐷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+2)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𝑦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solidFill>
                          <a:prstClr val="white"/>
                        </a:solidFill>
                        <a:latin typeface="Cambria Math"/>
                      </a:rPr>
                      <m:t>𝑠𝑖𝑛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64008" indent="0">
                  <a:buNone/>
                </a:pPr>
                <a:r>
                  <a:rPr lang="en-US" dirty="0" smtClean="0"/>
                  <a:t>Solution:</a:t>
                </a:r>
                <a:r>
                  <a:rPr lang="en-US" sz="3200" dirty="0"/>
                  <a:t>Consider  A.E.=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+3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𝐷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+2=0</m:t>
                    </m:r>
                  </m:oMath>
                </a14:m>
                <a:endParaRPr lang="en-US" sz="3200" dirty="0"/>
              </a:p>
              <a:p>
                <a:pPr marL="0" lvl="0" indent="0">
                  <a:lnSpc>
                    <a:spcPct val="90000"/>
                  </a:lnSpc>
                  <a:spcBef>
                    <a:spcPts val="1800"/>
                  </a:spcBef>
                  <a:buClrTx/>
                  <a:buSzPct val="100000"/>
                  <a:buNone/>
                </a:pPr>
                <a:r>
                  <a:rPr lang="en-US" sz="3200" dirty="0">
                    <a:solidFill>
                      <a:prstClr val="white"/>
                    </a:solidFill>
                    <a:latin typeface="Corbel"/>
                  </a:rPr>
                  <a:t>Roots are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𝐷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=−1,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𝐷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=−2</m:t>
                    </m:r>
                  </m:oMath>
                </a14:m>
                <a:endParaRPr lang="en-US" sz="3200" dirty="0">
                  <a:solidFill>
                    <a:prstClr val="white"/>
                  </a:solidFill>
                  <a:latin typeface="Corbel"/>
                </a:endParaRPr>
              </a:p>
              <a:p>
                <a:pPr marL="0" lvl="0" indent="0">
                  <a:lnSpc>
                    <a:spcPct val="90000"/>
                  </a:lnSpc>
                  <a:spcBef>
                    <a:spcPts val="1800"/>
                  </a:spcBef>
                  <a:buClrTx/>
                  <a:buSzPct val="100000"/>
                  <a:buNone/>
                </a:pPr>
                <a:r>
                  <a:rPr lang="en-US" sz="3200" dirty="0">
                    <a:solidFill>
                      <a:prstClr val="white"/>
                    </a:solidFill>
                    <a:latin typeface="Corbel"/>
                  </a:rPr>
                  <a:t>C.F.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−2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3200" dirty="0">
                  <a:solidFill>
                    <a:prstClr val="white"/>
                  </a:solidFill>
                  <a:latin typeface="Corbel"/>
                </a:endParaRPr>
              </a:p>
              <a:p>
                <a:pPr marL="64008" indent="0">
                  <a:buNone/>
                </a:pPr>
                <a:r>
                  <a:rPr lang="en-US" sz="3200" dirty="0"/>
                  <a:t>Here P.I.=</a:t>
                </a:r>
                <a:r>
                  <a:rPr lang="en-US" sz="3200" dirty="0">
                    <a:solidFill>
                      <a:prstClr val="white"/>
                    </a:solidFill>
                    <a:latin typeface="Corbel"/>
                  </a:rPr>
                  <a:t> P.I.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∅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+3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+2</m:t>
                        </m:r>
                      </m:den>
                    </m:f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𝑠𝑖𝑛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64008" lvl="0" indent="0">
                  <a:buClr>
                    <a:srgbClr val="FF388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(</m:t>
                          </m:r>
                          <m:r>
                            <a:rPr lang="en-US" sz="3200" i="1">
                              <a:latin typeface="Cambria Math"/>
                            </a:rPr>
                            <m:t>𝐷</m:t>
                          </m:r>
                          <m:r>
                            <a:rPr lang="en-US" sz="3200" i="1">
                              <a:latin typeface="Cambria Math"/>
                            </a:rPr>
                            <m:t>+2)(</m:t>
                          </m:r>
                          <m:r>
                            <a:rPr lang="en-US" sz="3200" i="1">
                              <a:latin typeface="Cambria Math"/>
                            </a:rPr>
                            <m:t>𝐷</m:t>
                          </m:r>
                          <m:r>
                            <a:rPr lang="en-US" sz="3200" i="1">
                              <a:latin typeface="Cambria Math"/>
                            </a:rPr>
                            <m:t>+1)</m:t>
                          </m:r>
                        </m:den>
                      </m:f>
                      <m:r>
                        <a:rPr lang="en-US" sz="3200" i="1">
                          <a:solidFill>
                            <a:prstClr val="white"/>
                          </a:solidFill>
                          <a:latin typeface="Cambria Math"/>
                        </a:rPr>
                        <m:t>𝑠𝑖𝑛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32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+2)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sz="32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+1)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solidFill>
                            <a:prstClr val="white"/>
                          </a:solidFill>
                          <a:latin typeface="Cambria Math"/>
                        </a:rPr>
                        <m:t>𝑠𝑖𝑛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i="1" dirty="0" smtClean="0">
                  <a:solidFill>
                    <a:prstClr val="white"/>
                  </a:solidFill>
                  <a:latin typeface="Cambria Math"/>
                </a:endParaRPr>
              </a:p>
              <a:p>
                <a:pPr marL="64008" lvl="0" indent="0">
                  <a:buClr>
                    <a:srgbClr val="FF388C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+2)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𝑠𝑖𝑛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e>
                    </m:d>
                  </m:oMath>
                </a14:m>
                <a:r>
                  <a:rPr lang="en-US" sz="3200" dirty="0">
                    <a:solidFill>
                      <a:prstClr val="white"/>
                    </a:solidFill>
                  </a:rPr>
                  <a:t> </a:t>
                </a:r>
              </a:p>
              <a:p>
                <a:pPr marL="64008" lvl="0" indent="0">
                  <a:buClr>
                    <a:srgbClr val="FF388C"/>
                  </a:buClr>
                  <a:buNone/>
                </a:pPr>
                <a:r>
                  <a:rPr lang="en-US" sz="3200" dirty="0">
                    <a:solidFill>
                      <a:prstClr val="white"/>
                    </a:solidFill>
                  </a:rPr>
                  <a:t>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𝑡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  ∴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𝑑𝑥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𝑑𝑡</m:t>
                    </m:r>
                  </m:oMath>
                </a14:m>
                <a:endParaRPr lang="en-US" sz="3200" dirty="0">
                  <a:solidFill>
                    <a:prstClr val="white"/>
                  </a:solidFill>
                </a:endParaRPr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+2)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32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b="0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32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32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200" b="0" i="1" dirty="0" smtClean="0">
                  <a:solidFill>
                    <a:prstClr val="white"/>
                  </a:solidFill>
                  <a:latin typeface="Cambria Math"/>
                </a:endParaRPr>
              </a:p>
              <a:p>
                <a:pPr marL="64008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+2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sz="32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𝑐𝑜𝑠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prstClr val="white"/>
                        </a:solidFill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−2</m:t>
                        </m:r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d>
                          <m:dPr>
                            <m:ctrlP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𝑐𝑜𝑠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3200" b="0" dirty="0" smtClean="0">
                    <a:solidFill>
                      <a:prstClr val="white"/>
                    </a:solidFill>
                  </a:rPr>
                  <a:t> again 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𝑡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  ∴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𝑑𝑥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𝑑𝑡</m:t>
                    </m:r>
                  </m:oMath>
                </a14:m>
                <a:r>
                  <a:rPr lang="en-US" sz="3200" b="0" dirty="0" smtClean="0">
                    <a:solidFill>
                      <a:prstClr val="white"/>
                    </a:solidFill>
                  </a:rPr>
                  <a:t> </a:t>
                </a:r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−2</m:t>
                          </m:r>
                          <m:r>
                            <a:rPr lang="en-US" sz="32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𝑠𝑖𝑛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b="0" dirty="0" smtClean="0">
                  <a:solidFill>
                    <a:prstClr val="white"/>
                  </a:solidFill>
                </a:endParaRPr>
              </a:p>
              <a:p>
                <a:pPr marL="64008" indent="0">
                  <a:buNone/>
                </a:pPr>
                <a:r>
                  <a:rPr lang="en-US" sz="2400" dirty="0"/>
                  <a:t>Hence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prstClr val="white"/>
                        </a:solidFill>
                        <a:latin typeface="Cambria Math"/>
                        <a:ea typeface="Times New Roman"/>
                      </a:rPr>
                      <m:t>𝑦</m:t>
                    </m:r>
                    <m:r>
                      <a:rPr lang="en-US" sz="4000" i="1">
                        <a:solidFill>
                          <a:prstClr val="white"/>
                        </a:solidFill>
                        <a:latin typeface="Cambria Math"/>
                        <a:ea typeface="Times New Roman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4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4000" i="1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4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200" i="1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−2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200">
                        <a:solidFill>
                          <a:prstClr val="white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−2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prstClr val="white"/>
                        </a:solidFill>
                        <a:latin typeface="Cambria Math"/>
                      </a:rPr>
                      <m:t>𝑠𝑖𝑛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64008" indent="0">
                  <a:buNone/>
                </a:pPr>
                <a:endParaRPr lang="en-US" sz="3200" b="0" dirty="0" smtClean="0">
                  <a:solidFill>
                    <a:prstClr val="white"/>
                  </a:solidFill>
                </a:endParaRPr>
              </a:p>
              <a:p>
                <a:pPr marL="64008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8686800" cy="6435436"/>
              </a:xfrm>
              <a:blipFill rotWithShape="1">
                <a:blip r:embed="rId2"/>
                <a:stretch>
                  <a:fillRect l="-842" t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8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7159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Short-cut Methods for finding P.I.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69273" y="990600"/>
                <a:ext cx="9213273" cy="5464208"/>
              </a:xfrm>
            </p:spPr>
            <p:txBody>
              <a:bodyPr/>
              <a:lstStyle/>
              <a:p>
                <a:r>
                  <a:rPr lang="en-US" dirty="0" smtClean="0"/>
                  <a:t>Case-I: P.I.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𝑎𝑥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𝑐𝑜𝑛𝑠𝑡𝑎𝑛𝑡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64008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∅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𝑎𝑥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∅(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𝑎𝑥</m:t>
                        </m:r>
                      </m:sup>
                    </m:sSup>
                  </m:oMath>
                </a14:m>
                <a:r>
                  <a:rPr lang="en-US" dirty="0" smtClean="0"/>
                  <a:t> provided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)≠0</m:t>
                    </m:r>
                  </m:oMath>
                </a14:m>
                <a:endParaRPr lang="en-US" dirty="0" smtClean="0"/>
              </a:p>
              <a:p>
                <a:pPr marL="64008" indent="0">
                  <a:buNone/>
                </a:pPr>
                <a:r>
                  <a:rPr lang="en-US" dirty="0" smtClean="0"/>
                  <a:t>Case of failure: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 </m:t>
                    </m:r>
                  </m:oMath>
                </a14:m>
                <a:r>
                  <a:rPr lang="en-US" dirty="0" smtClean="0"/>
                  <a:t>then </a:t>
                </a:r>
              </a:p>
              <a:p>
                <a:pPr marL="64008" indent="0">
                  <a:buNone/>
                </a:pPr>
                <a:r>
                  <a:rPr lang="en-US" dirty="0" smtClean="0"/>
                  <a:t>P.I.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𝑎𝑥</m:t>
                        </m:r>
                      </m:sup>
                    </m:sSup>
                  </m:oMath>
                </a14:m>
                <a:r>
                  <a:rPr lang="en-US" dirty="0" smtClean="0"/>
                  <a:t> 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)≠0</m:t>
                    </m:r>
                  </m:oMath>
                </a14:m>
                <a:endParaRPr lang="en-US" dirty="0" smtClean="0"/>
              </a:p>
              <a:p>
                <a:pPr marL="64008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then </a:t>
                </a:r>
              </a:p>
              <a:p>
                <a:pPr marL="64008" indent="0">
                  <a:buNone/>
                </a:pPr>
                <a:r>
                  <a:rPr lang="en-US" dirty="0" smtClean="0"/>
                  <a:t>P.I.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𝑎𝑥</m:t>
                        </m:r>
                      </m:sup>
                    </m:sSup>
                  </m:oMath>
                </a14:m>
                <a:r>
                  <a:rPr lang="en-US" dirty="0" smtClean="0"/>
                  <a:t> 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9273" y="990600"/>
                <a:ext cx="9213273" cy="5464208"/>
              </a:xfrm>
              <a:blipFill rotWithShape="1">
                <a:blip r:embed="rId2"/>
                <a:stretch>
                  <a:fillRect l="-860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314</TotalTime>
  <Words>2186</Words>
  <Application>Microsoft Office PowerPoint</Application>
  <PresentationFormat>On-screen Show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 Linear Differential Equations</vt:lpstr>
      <vt:lpstr>General solution of linear D.E. ∅(D)y=f(x)</vt:lpstr>
      <vt:lpstr>Particular integral</vt:lpstr>
      <vt:lpstr>Methods of obtaining P.I.</vt:lpstr>
      <vt:lpstr>General method</vt:lpstr>
      <vt:lpstr>Examples</vt:lpstr>
      <vt:lpstr>PowerPoint Presentation</vt:lpstr>
      <vt:lpstr>PowerPoint Presentation</vt:lpstr>
      <vt:lpstr>Short-cut Methods for finding P.I.</vt:lpstr>
      <vt:lpstr>PowerPoint Presentation</vt:lpstr>
      <vt:lpstr>PowerPoint Presentation</vt:lpstr>
      <vt:lpstr>                                                                          Formula for ready reference:  1. Any constant k can be expressed as ke^0x y_p=1/(∅(D) ) k=k 1/(∅(0) )  2. If f(x)=a^x then use a^x=e^x loga 3. y_p=1/(∅(D)) a^x=1/(∅(D)) e^x loga=1/(∅(loga)) a^x 1/((D-a)) e^ax=xe^ax 4. 1/〖(D-a)〗^r  e^ax=〖x^r/r! e〗^ax   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Linear Differential Equations</dc:title>
  <dc:creator>admin</dc:creator>
  <cp:lastModifiedBy>admin</cp:lastModifiedBy>
  <cp:revision>38</cp:revision>
  <dcterms:created xsi:type="dcterms:W3CDTF">2020-08-19T10:11:32Z</dcterms:created>
  <dcterms:modified xsi:type="dcterms:W3CDTF">2020-08-24T10:47:31Z</dcterms:modified>
</cp:coreProperties>
</file>