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8" r:id="rId4"/>
    <p:sldId id="289" r:id="rId5"/>
    <p:sldId id="273" r:id="rId6"/>
    <p:sldId id="258" r:id="rId7"/>
    <p:sldId id="274" r:id="rId8"/>
    <p:sldId id="290" r:id="rId9"/>
    <p:sldId id="291" r:id="rId10"/>
    <p:sldId id="275" r:id="rId11"/>
    <p:sldId id="277" r:id="rId12"/>
    <p:sldId id="278" r:id="rId13"/>
    <p:sldId id="292" r:id="rId14"/>
    <p:sldId id="29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zRjuYmCVM16C2ILAn9I+g==" hashData="o/nxm0TbjehH2s7ySyfFKkHXeraXvVtDYfa8+bm6K4JHM9JsPZn1guzIEtF4qnTM/XCP9d/pS3Vc2KYmoefO9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1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9A3DD-0F37-42DA-8170-2A486723771A}" type="doc">
      <dgm:prSet loTypeId="urn:microsoft.com/office/officeart/2005/8/layout/hierarchy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A7DB955-C9B9-4839-B7E3-276BE2536D4F}">
      <dgm:prSet phldrT="[Text]"/>
      <dgm:spPr/>
      <dgm:t>
        <a:bodyPr/>
        <a:lstStyle/>
        <a:p>
          <a:r>
            <a:rPr lang="en-IN" dirty="0"/>
            <a:t>Data Models</a:t>
          </a:r>
          <a:endParaRPr lang="en-US" dirty="0"/>
        </a:p>
      </dgm:t>
    </dgm:pt>
    <dgm:pt modelId="{6ABFCF5A-51A5-431E-9B04-81D8DFFA2985}" type="parTrans" cxnId="{EE8CA8F6-FF0E-428C-90A0-51AB13DFE468}">
      <dgm:prSet/>
      <dgm:spPr/>
      <dgm:t>
        <a:bodyPr/>
        <a:lstStyle/>
        <a:p>
          <a:endParaRPr lang="en-US"/>
        </a:p>
      </dgm:t>
    </dgm:pt>
    <dgm:pt modelId="{DDF90AC1-9C80-454D-A9FF-45CDBF12AFEB}" type="sibTrans" cxnId="{EE8CA8F6-FF0E-428C-90A0-51AB13DFE468}">
      <dgm:prSet/>
      <dgm:spPr/>
      <dgm:t>
        <a:bodyPr/>
        <a:lstStyle/>
        <a:p>
          <a:endParaRPr lang="en-US"/>
        </a:p>
      </dgm:t>
    </dgm:pt>
    <dgm:pt modelId="{8DB043D6-0089-4818-8BB1-1754469E3D3A}">
      <dgm:prSet phldrT="[Text]"/>
      <dgm:spPr/>
      <dgm:t>
        <a:bodyPr/>
        <a:lstStyle/>
        <a:p>
          <a:r>
            <a:rPr lang="en-IN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Conceptual</a:t>
          </a:r>
        </a:p>
        <a:p>
          <a:r>
            <a:rPr lang="en-IN" dirty="0"/>
            <a:t>Used for high level description and useful for requirements Understanding</a:t>
          </a:r>
          <a:endParaRPr lang="en-US" dirty="0"/>
        </a:p>
      </dgm:t>
    </dgm:pt>
    <dgm:pt modelId="{55B53CF3-58D1-47FD-B4B0-0EED27D35E10}" type="parTrans" cxnId="{A0526D59-1FAD-45BD-9146-EBDE0DF8BFB4}">
      <dgm:prSet/>
      <dgm:spPr/>
      <dgm:t>
        <a:bodyPr/>
        <a:lstStyle/>
        <a:p>
          <a:endParaRPr lang="en-US"/>
        </a:p>
      </dgm:t>
    </dgm:pt>
    <dgm:pt modelId="{8044479E-A998-4F4D-86A3-BB8F8DBABA62}" type="sibTrans" cxnId="{A0526D59-1FAD-45BD-9146-EBDE0DF8BFB4}">
      <dgm:prSet/>
      <dgm:spPr/>
      <dgm:t>
        <a:bodyPr/>
        <a:lstStyle/>
        <a:p>
          <a:endParaRPr lang="en-US"/>
        </a:p>
      </dgm:t>
    </dgm:pt>
    <dgm:pt modelId="{D126BB44-FA47-4520-946A-DAF075C3235B}">
      <dgm:prSet phldrT="[Text]"/>
      <dgm:spPr/>
      <dgm:t>
        <a:bodyPr/>
        <a:lstStyle/>
        <a:p>
          <a:r>
            <a:rPr lang="en-IN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Representational</a:t>
          </a:r>
          <a:r>
            <a:rPr lang="en-IN" dirty="0"/>
            <a:t> Describe logical representation of data</a:t>
          </a:r>
          <a:endParaRPr lang="en-US" dirty="0"/>
        </a:p>
      </dgm:t>
    </dgm:pt>
    <dgm:pt modelId="{49CB65E7-142D-4E4E-B86D-95FD968E5ACB}" type="parTrans" cxnId="{EBD8F928-6E72-4B4E-9347-283DDA53CE25}">
      <dgm:prSet/>
      <dgm:spPr/>
      <dgm:t>
        <a:bodyPr/>
        <a:lstStyle/>
        <a:p>
          <a:endParaRPr lang="en-US"/>
        </a:p>
      </dgm:t>
    </dgm:pt>
    <dgm:pt modelId="{FFB5422A-3FF3-47C7-BF9D-B62C57682AA1}" type="sibTrans" cxnId="{EBD8F928-6E72-4B4E-9347-283DDA53CE25}">
      <dgm:prSet/>
      <dgm:spPr/>
      <dgm:t>
        <a:bodyPr/>
        <a:lstStyle/>
        <a:p>
          <a:endParaRPr lang="en-US"/>
        </a:p>
      </dgm:t>
    </dgm:pt>
    <dgm:pt modelId="{320E7966-F14A-422B-8E27-51A18413D84C}">
      <dgm:prSet phldrT="[Text]"/>
      <dgm:spPr/>
      <dgm:t>
        <a:bodyPr/>
        <a:lstStyle/>
        <a:p>
          <a:r>
            <a:rPr lang="en-IN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Physical</a:t>
          </a:r>
        </a:p>
        <a:p>
          <a:r>
            <a:rPr lang="en-IN" dirty="0"/>
            <a:t>Giving Details about  record formats , file structures</a:t>
          </a:r>
          <a:endParaRPr lang="en-US" dirty="0"/>
        </a:p>
      </dgm:t>
    </dgm:pt>
    <dgm:pt modelId="{F87D610D-4763-42F6-9169-19C2F44490BC}" type="parTrans" cxnId="{588EC75B-95DA-401B-B32B-583CF7135A2B}">
      <dgm:prSet/>
      <dgm:spPr/>
      <dgm:t>
        <a:bodyPr/>
        <a:lstStyle/>
        <a:p>
          <a:endParaRPr lang="en-US"/>
        </a:p>
      </dgm:t>
    </dgm:pt>
    <dgm:pt modelId="{9F625D58-293D-42E5-A1A6-5B0B8DAD8645}" type="sibTrans" cxnId="{588EC75B-95DA-401B-B32B-583CF7135A2B}">
      <dgm:prSet/>
      <dgm:spPr/>
      <dgm:t>
        <a:bodyPr/>
        <a:lstStyle/>
        <a:p>
          <a:endParaRPr lang="en-US"/>
        </a:p>
      </dgm:t>
    </dgm:pt>
    <dgm:pt modelId="{17705E3F-A12D-4AD1-A4CA-BE08FC975A27}" type="pres">
      <dgm:prSet presAssocID="{25E9A3DD-0F37-42DA-8170-2A48672377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CBF69B-F79E-407E-98B5-59220C3AB8C2}" type="pres">
      <dgm:prSet presAssocID="{AA7DB955-C9B9-4839-B7E3-276BE2536D4F}" presName="hierRoot1" presStyleCnt="0"/>
      <dgm:spPr/>
    </dgm:pt>
    <dgm:pt modelId="{3AB75911-F6FE-4366-A977-54BD16A73562}" type="pres">
      <dgm:prSet presAssocID="{AA7DB955-C9B9-4839-B7E3-276BE2536D4F}" presName="composite" presStyleCnt="0"/>
      <dgm:spPr/>
    </dgm:pt>
    <dgm:pt modelId="{9A131E25-8300-4E64-831F-31E7A3CBB027}" type="pres">
      <dgm:prSet presAssocID="{AA7DB955-C9B9-4839-B7E3-276BE2536D4F}" presName="background" presStyleLbl="node0" presStyleIdx="0" presStyleCnt="1"/>
      <dgm:spPr/>
    </dgm:pt>
    <dgm:pt modelId="{4450DDBC-582B-47A6-B6BF-59F88DA846DE}" type="pres">
      <dgm:prSet presAssocID="{AA7DB955-C9B9-4839-B7E3-276BE2536D4F}" presName="text" presStyleLbl="fgAcc0" presStyleIdx="0" presStyleCnt="1">
        <dgm:presLayoutVars>
          <dgm:chPref val="3"/>
        </dgm:presLayoutVars>
      </dgm:prSet>
      <dgm:spPr/>
    </dgm:pt>
    <dgm:pt modelId="{7C652B6F-8A0E-435B-948A-4F106A2F5DD9}" type="pres">
      <dgm:prSet presAssocID="{AA7DB955-C9B9-4839-B7E3-276BE2536D4F}" presName="hierChild2" presStyleCnt="0"/>
      <dgm:spPr/>
    </dgm:pt>
    <dgm:pt modelId="{5F3C4DC8-2D81-49FD-8772-B48092A208F6}" type="pres">
      <dgm:prSet presAssocID="{55B53CF3-58D1-47FD-B4B0-0EED27D35E10}" presName="Name10" presStyleLbl="parChTrans1D2" presStyleIdx="0" presStyleCnt="3"/>
      <dgm:spPr/>
    </dgm:pt>
    <dgm:pt modelId="{764E8BC3-4602-46AE-BB45-1F90ECCC4C6F}" type="pres">
      <dgm:prSet presAssocID="{8DB043D6-0089-4818-8BB1-1754469E3D3A}" presName="hierRoot2" presStyleCnt="0"/>
      <dgm:spPr/>
    </dgm:pt>
    <dgm:pt modelId="{AD8B6A4D-15DE-46D5-BA98-CA43E07B5768}" type="pres">
      <dgm:prSet presAssocID="{8DB043D6-0089-4818-8BB1-1754469E3D3A}" presName="composite2" presStyleCnt="0"/>
      <dgm:spPr/>
    </dgm:pt>
    <dgm:pt modelId="{E63C7DC6-B8DA-479F-BBDA-89D3DF910311}" type="pres">
      <dgm:prSet presAssocID="{8DB043D6-0089-4818-8BB1-1754469E3D3A}" presName="background2" presStyleLbl="node2" presStyleIdx="0" presStyleCnt="3"/>
      <dgm:spPr/>
    </dgm:pt>
    <dgm:pt modelId="{3365DBC6-E18B-4D39-88A0-CCE983E01C1F}" type="pres">
      <dgm:prSet presAssocID="{8DB043D6-0089-4818-8BB1-1754469E3D3A}" presName="text2" presStyleLbl="fgAcc2" presStyleIdx="0" presStyleCnt="3" custScaleX="115260">
        <dgm:presLayoutVars>
          <dgm:chPref val="3"/>
        </dgm:presLayoutVars>
      </dgm:prSet>
      <dgm:spPr/>
    </dgm:pt>
    <dgm:pt modelId="{145F75F9-B5D1-4E18-A3EF-4B6D30751F7B}" type="pres">
      <dgm:prSet presAssocID="{8DB043D6-0089-4818-8BB1-1754469E3D3A}" presName="hierChild3" presStyleCnt="0"/>
      <dgm:spPr/>
    </dgm:pt>
    <dgm:pt modelId="{05481BEC-DEBF-4EF7-800C-D2A91BF6C701}" type="pres">
      <dgm:prSet presAssocID="{49CB65E7-142D-4E4E-B86D-95FD968E5ACB}" presName="Name10" presStyleLbl="parChTrans1D2" presStyleIdx="1" presStyleCnt="3"/>
      <dgm:spPr/>
    </dgm:pt>
    <dgm:pt modelId="{619599CA-2929-4A34-9DF4-964DFD7FBDF9}" type="pres">
      <dgm:prSet presAssocID="{D126BB44-FA47-4520-946A-DAF075C3235B}" presName="hierRoot2" presStyleCnt="0"/>
      <dgm:spPr/>
    </dgm:pt>
    <dgm:pt modelId="{0DCF3F6F-86D6-40C7-A730-105180EAD0EC}" type="pres">
      <dgm:prSet presAssocID="{D126BB44-FA47-4520-946A-DAF075C3235B}" presName="composite2" presStyleCnt="0"/>
      <dgm:spPr/>
    </dgm:pt>
    <dgm:pt modelId="{451328AF-92CE-4BD3-AFA1-9D39F3AFFB39}" type="pres">
      <dgm:prSet presAssocID="{D126BB44-FA47-4520-946A-DAF075C3235B}" presName="background2" presStyleLbl="node2" presStyleIdx="1" presStyleCnt="3"/>
      <dgm:spPr/>
    </dgm:pt>
    <dgm:pt modelId="{4A126F9B-23D9-4C68-B800-283F75D28FD8}" type="pres">
      <dgm:prSet presAssocID="{D126BB44-FA47-4520-946A-DAF075C3235B}" presName="text2" presStyleLbl="fgAcc2" presStyleIdx="1" presStyleCnt="3">
        <dgm:presLayoutVars>
          <dgm:chPref val="3"/>
        </dgm:presLayoutVars>
      </dgm:prSet>
      <dgm:spPr/>
    </dgm:pt>
    <dgm:pt modelId="{1BEED5D7-BC5A-497E-947C-03D1D90CF625}" type="pres">
      <dgm:prSet presAssocID="{D126BB44-FA47-4520-946A-DAF075C3235B}" presName="hierChild3" presStyleCnt="0"/>
      <dgm:spPr/>
    </dgm:pt>
    <dgm:pt modelId="{E1377C73-8E75-4B22-91F9-B3EDEB625D03}" type="pres">
      <dgm:prSet presAssocID="{F87D610D-4763-42F6-9169-19C2F44490BC}" presName="Name10" presStyleLbl="parChTrans1D2" presStyleIdx="2" presStyleCnt="3"/>
      <dgm:spPr/>
    </dgm:pt>
    <dgm:pt modelId="{7A4997B5-A620-4234-9598-D555D40D6C5A}" type="pres">
      <dgm:prSet presAssocID="{320E7966-F14A-422B-8E27-51A18413D84C}" presName="hierRoot2" presStyleCnt="0"/>
      <dgm:spPr/>
    </dgm:pt>
    <dgm:pt modelId="{60158739-E1D3-4602-871C-03A6AA0F5E7F}" type="pres">
      <dgm:prSet presAssocID="{320E7966-F14A-422B-8E27-51A18413D84C}" presName="composite2" presStyleCnt="0"/>
      <dgm:spPr/>
    </dgm:pt>
    <dgm:pt modelId="{C30A4714-B625-47A0-8F9A-5CCF714EE535}" type="pres">
      <dgm:prSet presAssocID="{320E7966-F14A-422B-8E27-51A18413D84C}" presName="background2" presStyleLbl="node2" presStyleIdx="2" presStyleCnt="3"/>
      <dgm:spPr/>
    </dgm:pt>
    <dgm:pt modelId="{AAB00F59-6D23-4C91-8729-27BC1CBDA6EC}" type="pres">
      <dgm:prSet presAssocID="{320E7966-F14A-422B-8E27-51A18413D84C}" presName="text2" presStyleLbl="fgAcc2" presStyleIdx="2" presStyleCnt="3" custScaleX="109192">
        <dgm:presLayoutVars>
          <dgm:chPref val="3"/>
        </dgm:presLayoutVars>
      </dgm:prSet>
      <dgm:spPr/>
    </dgm:pt>
    <dgm:pt modelId="{CF42B3DF-F581-4D9D-9446-08CE5BF38F1A}" type="pres">
      <dgm:prSet presAssocID="{320E7966-F14A-422B-8E27-51A18413D84C}" presName="hierChild3" presStyleCnt="0"/>
      <dgm:spPr/>
    </dgm:pt>
  </dgm:ptLst>
  <dgm:cxnLst>
    <dgm:cxn modelId="{EBD8F928-6E72-4B4E-9347-283DDA53CE25}" srcId="{AA7DB955-C9B9-4839-B7E3-276BE2536D4F}" destId="{D126BB44-FA47-4520-946A-DAF075C3235B}" srcOrd="1" destOrd="0" parTransId="{49CB65E7-142D-4E4E-B86D-95FD968E5ACB}" sibTransId="{FFB5422A-3FF3-47C7-BF9D-B62C57682AA1}"/>
    <dgm:cxn modelId="{83463337-1F74-4D6E-9688-EE78E296BEEA}" type="presOf" srcId="{F87D610D-4763-42F6-9169-19C2F44490BC}" destId="{E1377C73-8E75-4B22-91F9-B3EDEB625D03}" srcOrd="0" destOrd="0" presId="urn:microsoft.com/office/officeart/2005/8/layout/hierarchy1"/>
    <dgm:cxn modelId="{588EC75B-95DA-401B-B32B-583CF7135A2B}" srcId="{AA7DB955-C9B9-4839-B7E3-276BE2536D4F}" destId="{320E7966-F14A-422B-8E27-51A18413D84C}" srcOrd="2" destOrd="0" parTransId="{F87D610D-4763-42F6-9169-19C2F44490BC}" sibTransId="{9F625D58-293D-42E5-A1A6-5B0B8DAD8645}"/>
    <dgm:cxn modelId="{498F8C65-D0EE-4B77-8320-2B02226036E6}" type="presOf" srcId="{8DB043D6-0089-4818-8BB1-1754469E3D3A}" destId="{3365DBC6-E18B-4D39-88A0-CCE983E01C1F}" srcOrd="0" destOrd="0" presId="urn:microsoft.com/office/officeart/2005/8/layout/hierarchy1"/>
    <dgm:cxn modelId="{A0526D59-1FAD-45BD-9146-EBDE0DF8BFB4}" srcId="{AA7DB955-C9B9-4839-B7E3-276BE2536D4F}" destId="{8DB043D6-0089-4818-8BB1-1754469E3D3A}" srcOrd="0" destOrd="0" parTransId="{55B53CF3-58D1-47FD-B4B0-0EED27D35E10}" sibTransId="{8044479E-A998-4F4D-86A3-BB8F8DBABA62}"/>
    <dgm:cxn modelId="{47B38F91-EF3F-4182-8B8A-BF63B1DC2558}" type="presOf" srcId="{25E9A3DD-0F37-42DA-8170-2A486723771A}" destId="{17705E3F-A12D-4AD1-A4CA-BE08FC975A27}" srcOrd="0" destOrd="0" presId="urn:microsoft.com/office/officeart/2005/8/layout/hierarchy1"/>
    <dgm:cxn modelId="{B24E8A9A-B7BE-4F5E-B0B1-2D5237591BC9}" type="presOf" srcId="{AA7DB955-C9B9-4839-B7E3-276BE2536D4F}" destId="{4450DDBC-582B-47A6-B6BF-59F88DA846DE}" srcOrd="0" destOrd="0" presId="urn:microsoft.com/office/officeart/2005/8/layout/hierarchy1"/>
    <dgm:cxn modelId="{8CE32EAB-1A54-477C-B59F-B6F50822A133}" type="presOf" srcId="{320E7966-F14A-422B-8E27-51A18413D84C}" destId="{AAB00F59-6D23-4C91-8729-27BC1CBDA6EC}" srcOrd="0" destOrd="0" presId="urn:microsoft.com/office/officeart/2005/8/layout/hierarchy1"/>
    <dgm:cxn modelId="{11CF25B9-A1BC-41C8-B587-FE79C68004F1}" type="presOf" srcId="{55B53CF3-58D1-47FD-B4B0-0EED27D35E10}" destId="{5F3C4DC8-2D81-49FD-8772-B48092A208F6}" srcOrd="0" destOrd="0" presId="urn:microsoft.com/office/officeart/2005/8/layout/hierarchy1"/>
    <dgm:cxn modelId="{1681FAC6-D309-4071-AE35-E3DD4474B9E1}" type="presOf" srcId="{49CB65E7-142D-4E4E-B86D-95FD968E5ACB}" destId="{05481BEC-DEBF-4EF7-800C-D2A91BF6C701}" srcOrd="0" destOrd="0" presId="urn:microsoft.com/office/officeart/2005/8/layout/hierarchy1"/>
    <dgm:cxn modelId="{2A7B78E2-08E2-4964-B7B3-B71959DEFAE2}" type="presOf" srcId="{D126BB44-FA47-4520-946A-DAF075C3235B}" destId="{4A126F9B-23D9-4C68-B800-283F75D28FD8}" srcOrd="0" destOrd="0" presId="urn:microsoft.com/office/officeart/2005/8/layout/hierarchy1"/>
    <dgm:cxn modelId="{EE8CA8F6-FF0E-428C-90A0-51AB13DFE468}" srcId="{25E9A3DD-0F37-42DA-8170-2A486723771A}" destId="{AA7DB955-C9B9-4839-B7E3-276BE2536D4F}" srcOrd="0" destOrd="0" parTransId="{6ABFCF5A-51A5-431E-9B04-81D8DFFA2985}" sibTransId="{DDF90AC1-9C80-454D-A9FF-45CDBF12AFEB}"/>
    <dgm:cxn modelId="{247ABBC5-0B3C-499B-9081-F22C7AC6EF02}" type="presParOf" srcId="{17705E3F-A12D-4AD1-A4CA-BE08FC975A27}" destId="{32CBF69B-F79E-407E-98B5-59220C3AB8C2}" srcOrd="0" destOrd="0" presId="urn:microsoft.com/office/officeart/2005/8/layout/hierarchy1"/>
    <dgm:cxn modelId="{9A86CEB0-4FCE-4EFD-9D06-243F1394BB3A}" type="presParOf" srcId="{32CBF69B-F79E-407E-98B5-59220C3AB8C2}" destId="{3AB75911-F6FE-4366-A977-54BD16A73562}" srcOrd="0" destOrd="0" presId="urn:microsoft.com/office/officeart/2005/8/layout/hierarchy1"/>
    <dgm:cxn modelId="{18E25AB8-F5F9-42F3-B21F-FB9BC60FB224}" type="presParOf" srcId="{3AB75911-F6FE-4366-A977-54BD16A73562}" destId="{9A131E25-8300-4E64-831F-31E7A3CBB027}" srcOrd="0" destOrd="0" presId="urn:microsoft.com/office/officeart/2005/8/layout/hierarchy1"/>
    <dgm:cxn modelId="{F27771D3-DE02-47BB-B5F1-F21AC019C51E}" type="presParOf" srcId="{3AB75911-F6FE-4366-A977-54BD16A73562}" destId="{4450DDBC-582B-47A6-B6BF-59F88DA846DE}" srcOrd="1" destOrd="0" presId="urn:microsoft.com/office/officeart/2005/8/layout/hierarchy1"/>
    <dgm:cxn modelId="{D01C8578-C41F-4CC1-AF81-C66AD7D8D115}" type="presParOf" srcId="{32CBF69B-F79E-407E-98B5-59220C3AB8C2}" destId="{7C652B6F-8A0E-435B-948A-4F106A2F5DD9}" srcOrd="1" destOrd="0" presId="urn:microsoft.com/office/officeart/2005/8/layout/hierarchy1"/>
    <dgm:cxn modelId="{57CB1645-E58F-45A4-BD55-0B776A846105}" type="presParOf" srcId="{7C652B6F-8A0E-435B-948A-4F106A2F5DD9}" destId="{5F3C4DC8-2D81-49FD-8772-B48092A208F6}" srcOrd="0" destOrd="0" presId="urn:microsoft.com/office/officeart/2005/8/layout/hierarchy1"/>
    <dgm:cxn modelId="{2BDE8FB6-300F-4E8D-9F12-9C433C4ADEB9}" type="presParOf" srcId="{7C652B6F-8A0E-435B-948A-4F106A2F5DD9}" destId="{764E8BC3-4602-46AE-BB45-1F90ECCC4C6F}" srcOrd="1" destOrd="0" presId="urn:microsoft.com/office/officeart/2005/8/layout/hierarchy1"/>
    <dgm:cxn modelId="{0FBF300F-0BE6-4751-9853-AD69D2DE2F76}" type="presParOf" srcId="{764E8BC3-4602-46AE-BB45-1F90ECCC4C6F}" destId="{AD8B6A4D-15DE-46D5-BA98-CA43E07B5768}" srcOrd="0" destOrd="0" presId="urn:microsoft.com/office/officeart/2005/8/layout/hierarchy1"/>
    <dgm:cxn modelId="{293AA97B-2904-4A86-AD65-0CBD5B3A7BF9}" type="presParOf" srcId="{AD8B6A4D-15DE-46D5-BA98-CA43E07B5768}" destId="{E63C7DC6-B8DA-479F-BBDA-89D3DF910311}" srcOrd="0" destOrd="0" presId="urn:microsoft.com/office/officeart/2005/8/layout/hierarchy1"/>
    <dgm:cxn modelId="{B695C609-5543-4D25-8446-D0C11E007FDA}" type="presParOf" srcId="{AD8B6A4D-15DE-46D5-BA98-CA43E07B5768}" destId="{3365DBC6-E18B-4D39-88A0-CCE983E01C1F}" srcOrd="1" destOrd="0" presId="urn:microsoft.com/office/officeart/2005/8/layout/hierarchy1"/>
    <dgm:cxn modelId="{77E49CE0-2540-4F83-BB64-04A5F62ACF6D}" type="presParOf" srcId="{764E8BC3-4602-46AE-BB45-1F90ECCC4C6F}" destId="{145F75F9-B5D1-4E18-A3EF-4B6D30751F7B}" srcOrd="1" destOrd="0" presId="urn:microsoft.com/office/officeart/2005/8/layout/hierarchy1"/>
    <dgm:cxn modelId="{2565CF23-B25D-4BF6-ABC4-4F09C816C7F4}" type="presParOf" srcId="{7C652B6F-8A0E-435B-948A-4F106A2F5DD9}" destId="{05481BEC-DEBF-4EF7-800C-D2A91BF6C701}" srcOrd="2" destOrd="0" presId="urn:microsoft.com/office/officeart/2005/8/layout/hierarchy1"/>
    <dgm:cxn modelId="{4EE43CE9-AA20-4A45-97C7-5A35E7903635}" type="presParOf" srcId="{7C652B6F-8A0E-435B-948A-4F106A2F5DD9}" destId="{619599CA-2929-4A34-9DF4-964DFD7FBDF9}" srcOrd="3" destOrd="0" presId="urn:microsoft.com/office/officeart/2005/8/layout/hierarchy1"/>
    <dgm:cxn modelId="{766B03B2-730C-4552-B041-19D6FDDD61A4}" type="presParOf" srcId="{619599CA-2929-4A34-9DF4-964DFD7FBDF9}" destId="{0DCF3F6F-86D6-40C7-A730-105180EAD0EC}" srcOrd="0" destOrd="0" presId="urn:microsoft.com/office/officeart/2005/8/layout/hierarchy1"/>
    <dgm:cxn modelId="{54137C5A-F5EF-4920-9252-1607C21D8AB9}" type="presParOf" srcId="{0DCF3F6F-86D6-40C7-A730-105180EAD0EC}" destId="{451328AF-92CE-4BD3-AFA1-9D39F3AFFB39}" srcOrd="0" destOrd="0" presId="urn:microsoft.com/office/officeart/2005/8/layout/hierarchy1"/>
    <dgm:cxn modelId="{DF300EE6-5F82-4086-8338-CAA37288C1CF}" type="presParOf" srcId="{0DCF3F6F-86D6-40C7-A730-105180EAD0EC}" destId="{4A126F9B-23D9-4C68-B800-283F75D28FD8}" srcOrd="1" destOrd="0" presId="urn:microsoft.com/office/officeart/2005/8/layout/hierarchy1"/>
    <dgm:cxn modelId="{20956FE2-7054-4548-9E3C-A0F0FAC940C9}" type="presParOf" srcId="{619599CA-2929-4A34-9DF4-964DFD7FBDF9}" destId="{1BEED5D7-BC5A-497E-947C-03D1D90CF625}" srcOrd="1" destOrd="0" presId="urn:microsoft.com/office/officeart/2005/8/layout/hierarchy1"/>
    <dgm:cxn modelId="{E8FB18E7-D5EA-4E35-A016-2D5645BAC42B}" type="presParOf" srcId="{7C652B6F-8A0E-435B-948A-4F106A2F5DD9}" destId="{E1377C73-8E75-4B22-91F9-B3EDEB625D03}" srcOrd="4" destOrd="0" presId="urn:microsoft.com/office/officeart/2005/8/layout/hierarchy1"/>
    <dgm:cxn modelId="{C42B0A9A-3977-4074-AE31-FB7CCFE59612}" type="presParOf" srcId="{7C652B6F-8A0E-435B-948A-4F106A2F5DD9}" destId="{7A4997B5-A620-4234-9598-D555D40D6C5A}" srcOrd="5" destOrd="0" presId="urn:microsoft.com/office/officeart/2005/8/layout/hierarchy1"/>
    <dgm:cxn modelId="{57EC566D-20A9-4FA1-B17B-3900884CE4E7}" type="presParOf" srcId="{7A4997B5-A620-4234-9598-D555D40D6C5A}" destId="{60158739-E1D3-4602-871C-03A6AA0F5E7F}" srcOrd="0" destOrd="0" presId="urn:microsoft.com/office/officeart/2005/8/layout/hierarchy1"/>
    <dgm:cxn modelId="{EE242899-8660-4DCB-A17F-6AD9892ED20A}" type="presParOf" srcId="{60158739-E1D3-4602-871C-03A6AA0F5E7F}" destId="{C30A4714-B625-47A0-8F9A-5CCF714EE535}" srcOrd="0" destOrd="0" presId="urn:microsoft.com/office/officeart/2005/8/layout/hierarchy1"/>
    <dgm:cxn modelId="{1B9E36A7-A50D-48D2-8ACC-1A3FB5FF9F04}" type="presParOf" srcId="{60158739-E1D3-4602-871C-03A6AA0F5E7F}" destId="{AAB00F59-6D23-4C91-8729-27BC1CBDA6EC}" srcOrd="1" destOrd="0" presId="urn:microsoft.com/office/officeart/2005/8/layout/hierarchy1"/>
    <dgm:cxn modelId="{B7D9BB10-A592-4A20-A1EF-57243B478CC1}" type="presParOf" srcId="{7A4997B5-A620-4234-9598-D555D40D6C5A}" destId="{CF42B3DF-F581-4D9D-9446-08CE5BF38F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77C73-8E75-4B22-91F9-B3EDEB625D03}">
      <dsp:nvSpPr>
        <dsp:cNvPr id="0" name=""/>
        <dsp:cNvSpPr/>
      </dsp:nvSpPr>
      <dsp:spPr>
        <a:xfrm>
          <a:off x="4611880" y="2334064"/>
          <a:ext cx="3242209" cy="726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860"/>
              </a:lnTo>
              <a:lnTo>
                <a:pt x="3242209" y="494860"/>
              </a:lnTo>
              <a:lnTo>
                <a:pt x="3242209" y="7261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81BEC-DEBF-4EF7-800C-D2A91BF6C701}">
      <dsp:nvSpPr>
        <dsp:cNvPr id="0" name=""/>
        <dsp:cNvSpPr/>
      </dsp:nvSpPr>
      <dsp:spPr>
        <a:xfrm>
          <a:off x="4566160" y="2334064"/>
          <a:ext cx="91440" cy="7261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860"/>
              </a:lnTo>
              <a:lnTo>
                <a:pt x="121474" y="494860"/>
              </a:lnTo>
              <a:lnTo>
                <a:pt x="121474" y="7261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C4DC8-2D81-49FD-8772-B48092A208F6}">
      <dsp:nvSpPr>
        <dsp:cNvPr id="0" name=""/>
        <dsp:cNvSpPr/>
      </dsp:nvSpPr>
      <dsp:spPr>
        <a:xfrm>
          <a:off x="1445425" y="2334064"/>
          <a:ext cx="3166454" cy="726165"/>
        </a:xfrm>
        <a:custGeom>
          <a:avLst/>
          <a:gdLst/>
          <a:ahLst/>
          <a:cxnLst/>
          <a:rect l="0" t="0" r="0" b="0"/>
          <a:pathLst>
            <a:path>
              <a:moveTo>
                <a:pt x="3166454" y="0"/>
              </a:moveTo>
              <a:lnTo>
                <a:pt x="3166454" y="494860"/>
              </a:lnTo>
              <a:lnTo>
                <a:pt x="0" y="494860"/>
              </a:lnTo>
              <a:lnTo>
                <a:pt x="0" y="7261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31E25-8300-4E64-831F-31E7A3CBB027}">
      <dsp:nvSpPr>
        <dsp:cNvPr id="0" name=""/>
        <dsp:cNvSpPr/>
      </dsp:nvSpPr>
      <dsp:spPr>
        <a:xfrm>
          <a:off x="3363457" y="748567"/>
          <a:ext cx="2496845" cy="15854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50DDBC-582B-47A6-B6BF-59F88DA846DE}">
      <dsp:nvSpPr>
        <dsp:cNvPr id="0" name=""/>
        <dsp:cNvSpPr/>
      </dsp:nvSpPr>
      <dsp:spPr>
        <a:xfrm>
          <a:off x="3640884" y="1012123"/>
          <a:ext cx="2496845" cy="158549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 Models</a:t>
          </a:r>
          <a:endParaRPr lang="en-US" sz="1900" kern="1200" dirty="0"/>
        </a:p>
      </dsp:txBody>
      <dsp:txXfrm>
        <a:off x="3687322" y="1058561"/>
        <a:ext cx="2403969" cy="1492620"/>
      </dsp:txXfrm>
    </dsp:sp>
    <dsp:sp modelId="{E63C7DC6-B8DA-479F-BBDA-89D3DF910311}">
      <dsp:nvSpPr>
        <dsp:cNvPr id="0" name=""/>
        <dsp:cNvSpPr/>
      </dsp:nvSpPr>
      <dsp:spPr>
        <a:xfrm>
          <a:off x="6493" y="3060229"/>
          <a:ext cx="2877864" cy="15854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65DBC6-E18B-4D39-88A0-CCE983E01C1F}">
      <dsp:nvSpPr>
        <dsp:cNvPr id="0" name=""/>
        <dsp:cNvSpPr/>
      </dsp:nvSpPr>
      <dsp:spPr>
        <a:xfrm>
          <a:off x="283920" y="3323785"/>
          <a:ext cx="2877864" cy="158549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u="sng" kern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Conceptual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Used for high level description and useful for requirements Understanding</a:t>
          </a:r>
          <a:endParaRPr lang="en-US" sz="1900" kern="1200" dirty="0"/>
        </a:p>
      </dsp:txBody>
      <dsp:txXfrm>
        <a:off x="330358" y="3370223"/>
        <a:ext cx="2784988" cy="1492620"/>
      </dsp:txXfrm>
    </dsp:sp>
    <dsp:sp modelId="{451328AF-92CE-4BD3-AFA1-9D39F3AFFB39}">
      <dsp:nvSpPr>
        <dsp:cNvPr id="0" name=""/>
        <dsp:cNvSpPr/>
      </dsp:nvSpPr>
      <dsp:spPr>
        <a:xfrm>
          <a:off x="3439211" y="3060229"/>
          <a:ext cx="2496845" cy="15854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126F9B-23D9-4C68-B800-283F75D28FD8}">
      <dsp:nvSpPr>
        <dsp:cNvPr id="0" name=""/>
        <dsp:cNvSpPr/>
      </dsp:nvSpPr>
      <dsp:spPr>
        <a:xfrm>
          <a:off x="3716639" y="3323785"/>
          <a:ext cx="2496845" cy="158549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u="sng" kern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Representational</a:t>
          </a:r>
          <a:r>
            <a:rPr lang="en-IN" sz="1900" kern="1200" dirty="0"/>
            <a:t> Describe logical representation of data</a:t>
          </a:r>
          <a:endParaRPr lang="en-US" sz="1900" kern="1200" dirty="0"/>
        </a:p>
      </dsp:txBody>
      <dsp:txXfrm>
        <a:off x="3763077" y="3370223"/>
        <a:ext cx="2403969" cy="1492620"/>
      </dsp:txXfrm>
    </dsp:sp>
    <dsp:sp modelId="{C30A4714-B625-47A0-8F9A-5CCF714EE535}">
      <dsp:nvSpPr>
        <dsp:cNvPr id="0" name=""/>
        <dsp:cNvSpPr/>
      </dsp:nvSpPr>
      <dsp:spPr>
        <a:xfrm>
          <a:off x="6490911" y="3060229"/>
          <a:ext cx="2726355" cy="15854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B00F59-6D23-4C91-8729-27BC1CBDA6EC}">
      <dsp:nvSpPr>
        <dsp:cNvPr id="0" name=""/>
        <dsp:cNvSpPr/>
      </dsp:nvSpPr>
      <dsp:spPr>
        <a:xfrm>
          <a:off x="6768339" y="3323785"/>
          <a:ext cx="2726355" cy="158549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u="sng" kern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Physical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Giving Details about  record formats , file structures</a:t>
          </a:r>
          <a:endParaRPr lang="en-US" sz="1900" kern="1200" dirty="0"/>
        </a:p>
      </dsp:txBody>
      <dsp:txXfrm>
        <a:off x="6814777" y="3370223"/>
        <a:ext cx="2633479" cy="1492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29C0C-6C61-4495-BFCE-0123FF9AC48B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AF2F5-E84A-4B19-A710-1E8DED8FA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07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FB558-4F95-4A41-9563-670BA0A1E641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A11CD-5C13-4B16-BD51-75A368BEA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2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A11CD-5C13-4B16-BD51-75A368BEABA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8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354" y="579922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354" y="335760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1" y="6283507"/>
            <a:ext cx="1146283" cy="370396"/>
          </a:xfrm>
        </p:spPr>
        <p:txBody>
          <a:bodyPr/>
          <a:lstStyle/>
          <a:p>
            <a:fld id="{3C9B1C4F-BDEF-48DC-A363-C759D244BEC6}" type="datetime1">
              <a:rPr lang="en-IN" smtClean="0"/>
              <a:t>29-01-2021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354" y="6329875"/>
            <a:ext cx="7619999" cy="365125"/>
          </a:xfrm>
        </p:spPr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6079411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6230" y="6329875"/>
            <a:ext cx="1279689" cy="341916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VPKBIET</a:t>
            </a:r>
          </a:p>
        </p:txBody>
      </p:sp>
    </p:spTree>
    <p:extLst>
      <p:ext uri="{BB962C8B-B14F-4D97-AF65-F5344CB8AC3E}">
        <p14:creationId xmlns:p14="http://schemas.microsoft.com/office/powerpoint/2010/main" val="1389742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10A-F4A3-4029-B789-99C86100C5B4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9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D0F-F628-4FFA-9A09-B136F7B5517C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80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046-87B1-4B20-BD7B-F5EF774EFB01}" type="datetime1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1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2F7-5DC5-436B-B125-104701B1ACD6}" type="datetime1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843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ADA0-ADB5-4CA1-9A85-C54DF35FDFA0}" type="datetime1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9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5BD-9E6D-46BA-AE82-A48D727BD263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149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9893-D045-4FFA-9860-2A1DD5174BAA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130221" y="599353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0437"/>
            <a:ext cx="1210360" cy="2703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79109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3720-96D5-491E-B9E6-C9012B69B016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0632" y="3244139"/>
            <a:ext cx="1070947" cy="28341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DBMS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3598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72EA-FDD7-4E22-8311-8CA1087F16FB}" type="datetime1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5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51F7-85FF-4030-BAB3-836304C294C3}" type="datetime1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6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6C1-9B5E-43A5-A587-1F7DDCDA6755}" type="datetime1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9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3A3-6032-4F6F-84AB-2ECAD6964E1B}" type="datetime1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7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9A9-AFE8-4B4E-8624-3E21F4915C86}" type="datetime1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1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FF59-12A2-45A6-A60E-90FAAA7BFF7B}" type="datetime1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4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EAA2-58B6-47C3-BDA6-BC989448B14A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VPKBIET, Department of Information Technology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E514-D9C9-4440-A6E1-1B0F3F9A0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nchan.bhale@vpkbie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138" y="579922"/>
            <a:ext cx="10090484" cy="2299636"/>
          </a:xfrm>
        </p:spPr>
        <p:txBody>
          <a:bodyPr/>
          <a:lstStyle/>
          <a:p>
            <a:r>
              <a:rPr lang="en-IN" dirty="0"/>
              <a:t>Database Management System</a:t>
            </a:r>
            <a:br>
              <a:rPr lang="en-IN" dirty="0"/>
            </a:br>
            <a:r>
              <a:rPr lang="en-IN" dirty="0"/>
              <a:t>                        Unit-I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9418" y="4041575"/>
            <a:ext cx="3322667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Mrs. Kanchan M. </a:t>
            </a:r>
            <a:r>
              <a:rPr lang="en-IN" dirty="0" err="1"/>
              <a:t>Bhale</a:t>
            </a:r>
            <a:endParaRPr lang="en-IN" dirty="0"/>
          </a:p>
          <a:p>
            <a:r>
              <a:rPr lang="en-IN" dirty="0"/>
              <a:t>VPKBIET, </a:t>
            </a:r>
            <a:r>
              <a:rPr lang="en-IN" dirty="0" err="1"/>
              <a:t>Baramati</a:t>
            </a:r>
            <a:endParaRPr lang="en-IN" dirty="0"/>
          </a:p>
          <a:p>
            <a:r>
              <a:rPr lang="en-IN" dirty="0">
                <a:hlinkClick r:id="rId2"/>
              </a:rPr>
              <a:t>kanchan.bhale@vpkbiet.org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0729-0273-4CB8-A4AA-68E95052596A}" type="datetime1">
              <a:rPr lang="en-IN" smtClean="0"/>
              <a:t>29-01-2021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z="1500" dirty="0">
                <a:solidFill>
                  <a:schemeClr val="tx1"/>
                </a:solidFill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3963455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1404"/>
          </a:xfrm>
        </p:spPr>
        <p:txBody>
          <a:bodyPr/>
          <a:lstStyle/>
          <a:p>
            <a:r>
              <a:rPr lang="en-IN" dirty="0"/>
              <a:t>Data Definition Language (DDL)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28800"/>
            <a:ext cx="8915400" cy="4082422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2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900" dirty="0"/>
              <a:t>Example:	</a:t>
            </a:r>
            <a:r>
              <a:rPr lang="en-US" altLang="en-US" sz="1900" b="1" dirty="0"/>
              <a:t>create table</a:t>
            </a:r>
            <a:r>
              <a:rPr lang="en-US" altLang="en-US" sz="1900" dirty="0"/>
              <a:t> </a:t>
            </a:r>
            <a:r>
              <a:rPr lang="en-US" altLang="en-US" sz="1900" i="1" dirty="0"/>
              <a:t>instructor</a:t>
            </a:r>
            <a:r>
              <a:rPr lang="en-US" altLang="en-US" sz="1900" dirty="0"/>
              <a:t> (</a:t>
            </a:r>
            <a:br>
              <a:rPr lang="en-US" altLang="en-US" sz="1900" dirty="0"/>
            </a:br>
            <a:r>
              <a:rPr lang="en-US" altLang="en-US" sz="1900" dirty="0"/>
              <a:t>                             </a:t>
            </a:r>
            <a:r>
              <a:rPr lang="en-US" altLang="en-US" sz="1900" i="1" dirty="0"/>
              <a:t>ID</a:t>
            </a:r>
            <a:r>
              <a:rPr lang="en-US" altLang="en-US" sz="1900" dirty="0"/>
              <a:t>                </a:t>
            </a:r>
            <a:r>
              <a:rPr lang="en-US" altLang="en-US" sz="1900" b="1" dirty="0"/>
              <a:t>char</a:t>
            </a:r>
            <a:r>
              <a:rPr lang="en-US" altLang="en-US" sz="1900" dirty="0"/>
              <a:t>(5),</a:t>
            </a:r>
            <a:br>
              <a:rPr lang="en-US" altLang="en-US" sz="1900" dirty="0"/>
            </a:br>
            <a:r>
              <a:rPr lang="en-US" altLang="en-US" sz="1900" dirty="0"/>
              <a:t>                             </a:t>
            </a:r>
            <a:r>
              <a:rPr lang="en-US" altLang="en-US" sz="1900" i="1" dirty="0"/>
              <a:t>name           </a:t>
            </a:r>
            <a:r>
              <a:rPr lang="en-US" altLang="en-US" sz="1900" b="1" dirty="0"/>
              <a:t>varchar</a:t>
            </a:r>
            <a:r>
              <a:rPr lang="en-US" altLang="en-US" sz="1900" dirty="0"/>
              <a:t>(20)</a:t>
            </a:r>
            <a:r>
              <a:rPr lang="en-US" altLang="en-US" sz="1900" b="1" dirty="0"/>
              <a:t>,</a:t>
            </a:r>
            <a:br>
              <a:rPr lang="en-US" altLang="en-US" sz="1900" b="1" i="1" dirty="0"/>
            </a:br>
            <a:r>
              <a:rPr lang="en-US" altLang="en-US" sz="1900" b="1" i="1" dirty="0"/>
              <a:t>                             </a:t>
            </a:r>
            <a:r>
              <a:rPr lang="en-US" altLang="en-US" sz="1900" i="1" dirty="0" err="1"/>
              <a:t>dept_name</a:t>
            </a:r>
            <a:r>
              <a:rPr lang="en-US" altLang="en-US" sz="1900" i="1" dirty="0"/>
              <a:t>  </a:t>
            </a:r>
            <a:r>
              <a:rPr lang="en-US" altLang="en-US" sz="1900" b="1" dirty="0"/>
              <a:t>varchar</a:t>
            </a:r>
            <a:r>
              <a:rPr lang="en-US" altLang="en-US" sz="1900" dirty="0"/>
              <a:t>(20),</a:t>
            </a:r>
            <a:br>
              <a:rPr lang="en-US" altLang="en-US" sz="1900" dirty="0"/>
            </a:br>
            <a:r>
              <a:rPr lang="en-US" altLang="en-US" sz="1900" dirty="0"/>
              <a:t>                             </a:t>
            </a:r>
            <a:r>
              <a:rPr lang="en-US" altLang="en-US" sz="1900" i="1" dirty="0"/>
              <a:t>salary</a:t>
            </a:r>
            <a:r>
              <a:rPr lang="en-US" altLang="en-US" sz="1900" dirty="0"/>
              <a:t>           </a:t>
            </a:r>
            <a:r>
              <a:rPr lang="en-US" altLang="en-US" sz="1900" b="1" dirty="0"/>
              <a:t>numeric</a:t>
            </a:r>
            <a:r>
              <a:rPr lang="en-US" altLang="en-US" sz="1900" dirty="0"/>
              <a:t>(8,2))</a:t>
            </a:r>
          </a:p>
          <a:p>
            <a:r>
              <a:rPr lang="en-US" altLang="en-US" sz="2200" dirty="0"/>
              <a:t>DDL compiler generates a set of table templates stored in a </a:t>
            </a:r>
            <a:r>
              <a:rPr lang="en-US" altLang="en-US" sz="22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2200" dirty="0"/>
              <a:t>Data dictionary contains metadata (i.e., data about data)</a:t>
            </a:r>
          </a:p>
          <a:p>
            <a:pPr lvl="1"/>
            <a:r>
              <a:rPr lang="en-US" altLang="en-US" sz="1900" dirty="0"/>
              <a:t>Database schema </a:t>
            </a:r>
          </a:p>
          <a:p>
            <a:pPr lvl="1"/>
            <a:r>
              <a:rPr lang="en-US" altLang="en-US" sz="19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9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38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>
                <a:cs typeface="ＭＳ Ｐゴシック" charset="0"/>
              </a:rPr>
              <a:t>Declarative DMLs are also referred to as non-procedural DMLs</a:t>
            </a:r>
            <a:endParaRPr lang="en-US" altLang="en-US" dirty="0"/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  <a:endParaRPr lang="en-US" altLang="en-US" dirty="0">
              <a:cs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47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2080"/>
            <a:ext cx="9104948" cy="46329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4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2400" b="1" dirty="0">
                <a:solidFill>
                  <a:srgbClr val="C00000"/>
                </a:solidFill>
              </a:rPr>
              <a:t>Example to find all instructors in Comp. Sci. </a:t>
            </a:r>
            <a:r>
              <a:rPr lang="en-US" altLang="en-US" sz="2400" b="1" dirty="0" err="1">
                <a:solidFill>
                  <a:srgbClr val="C00000"/>
                </a:solidFill>
              </a:rPr>
              <a:t>dept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pPr>
              <a:buNone/>
              <a:tabLst>
                <a:tab pos="983456" algn="l"/>
              </a:tabLst>
            </a:pPr>
            <a:r>
              <a:rPr lang="en-US" altLang="en-US" sz="2400" b="1" dirty="0">
                <a:solidFill>
                  <a:srgbClr val="C00000"/>
                </a:solidFill>
              </a:rPr>
              <a:t>		select </a:t>
            </a:r>
            <a:r>
              <a:rPr lang="en-US" altLang="en-US" sz="2400" b="1" i="1" dirty="0">
                <a:solidFill>
                  <a:srgbClr val="C00000"/>
                </a:solidFill>
              </a:rPr>
              <a:t>name</a:t>
            </a:r>
            <a:br>
              <a:rPr lang="en-US" altLang="en-US" sz="2400" b="1" i="1" dirty="0">
                <a:solidFill>
                  <a:srgbClr val="C00000"/>
                </a:solidFill>
              </a:rPr>
            </a:br>
            <a:r>
              <a:rPr lang="en-US" altLang="en-US" sz="2400" b="1" i="1" dirty="0">
                <a:solidFill>
                  <a:srgbClr val="C00000"/>
                </a:solidFill>
              </a:rPr>
              <a:t>	</a:t>
            </a:r>
            <a:r>
              <a:rPr lang="en-US" altLang="en-US" sz="2400" b="1" dirty="0">
                <a:solidFill>
                  <a:srgbClr val="C00000"/>
                </a:solidFill>
              </a:rPr>
              <a:t>from </a:t>
            </a:r>
            <a:r>
              <a:rPr lang="en-US" altLang="en-US" sz="2400" b="1" i="1" dirty="0">
                <a:solidFill>
                  <a:srgbClr val="C00000"/>
                </a:solidFill>
              </a:rPr>
              <a:t>instructor</a:t>
            </a:r>
            <a:br>
              <a:rPr lang="en-US" altLang="en-US" sz="2400" b="1" i="1" dirty="0">
                <a:solidFill>
                  <a:srgbClr val="C00000"/>
                </a:solidFill>
              </a:rPr>
            </a:br>
            <a:r>
              <a:rPr lang="en-US" altLang="en-US" sz="2400" b="1" i="1" dirty="0">
                <a:solidFill>
                  <a:srgbClr val="C00000"/>
                </a:solidFill>
              </a:rPr>
              <a:t>	</a:t>
            </a:r>
            <a:r>
              <a:rPr lang="en-US" altLang="en-US" sz="2400" b="1" dirty="0">
                <a:solidFill>
                  <a:srgbClr val="C00000"/>
                </a:solidFill>
              </a:rPr>
              <a:t>where </a:t>
            </a:r>
            <a:r>
              <a:rPr lang="en-US" altLang="en-US" sz="2400" b="1" i="1" dirty="0" err="1">
                <a:solidFill>
                  <a:srgbClr val="C00000"/>
                </a:solidFill>
              </a:rPr>
              <a:t>dept_name</a:t>
            </a:r>
            <a:r>
              <a:rPr lang="en-US" altLang="en-US" sz="2400" b="1" i="1" dirty="0">
                <a:solidFill>
                  <a:srgbClr val="C00000"/>
                </a:solidFill>
              </a:rPr>
              <a:t> =</a:t>
            </a:r>
            <a:r>
              <a:rPr lang="en-US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ja-JP" sz="2400" b="1" dirty="0">
                <a:solidFill>
                  <a:srgbClr val="C00000"/>
                </a:solidFill>
              </a:rPr>
              <a:t>'Comp. Sci.'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pPr algn="just"/>
            <a:r>
              <a:rPr lang="en-US" altLang="en-US" sz="2400" dirty="0"/>
              <a:t>Application programs generally access databases through one of</a:t>
            </a:r>
          </a:p>
          <a:p>
            <a:pPr lvl="1" algn="just"/>
            <a:r>
              <a:rPr lang="en-US" altLang="en-US" sz="2000" dirty="0"/>
              <a:t>Language extensions to allow embedded SQL</a:t>
            </a:r>
          </a:p>
          <a:p>
            <a:pPr lvl="1" algn="just"/>
            <a:r>
              <a:rPr lang="en-US" altLang="en-US" sz="2000" dirty="0"/>
              <a:t>Application program interface (e.g., ODBC/JDBC) which allow SQL queries to be sent to a database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49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7262-71A9-4C83-A852-2FAA6FFB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BA5A-FC86-4F60-8063-D468BF5D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5120"/>
            <a:ext cx="9206548" cy="419608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IN" sz="32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model</a:t>
            </a:r>
            <a:r>
              <a:rPr lang="en-IN" sz="3200" dirty="0"/>
              <a:t>—a collection of concepts that can be used to describe the structure of a database and provides the necessary means to achieve this abstraction.</a:t>
            </a:r>
          </a:p>
          <a:p>
            <a:pPr algn="just">
              <a:lnSpc>
                <a:spcPct val="160000"/>
              </a:lnSpc>
            </a:pPr>
            <a:r>
              <a:rPr lang="en-IN" sz="3200" dirty="0"/>
              <a:t>A data model provides a way to describe the design of a database at the physical, logical, and view levels.</a:t>
            </a:r>
          </a:p>
          <a:p>
            <a:pPr algn="just">
              <a:lnSpc>
                <a:spcPct val="160000"/>
              </a:lnSpc>
            </a:pPr>
            <a:endParaRPr lang="en-IN" sz="3200" dirty="0"/>
          </a:p>
          <a:p>
            <a:pPr marL="0" indent="0" algn="just">
              <a:lnSpc>
                <a:spcPct val="160000"/>
              </a:lnSpc>
              <a:buNone/>
            </a:pP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1714B-733F-47A1-AD1D-A6C4C820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F102F-81FA-4B76-8502-CE097F82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15E6-70FE-4B6A-B9A0-F26B3B44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98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BB5CBD-C8C3-4FB4-941C-F8C4EE04A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448488"/>
              </p:ext>
            </p:extLst>
          </p:nvPr>
        </p:nvGraphicFramePr>
        <p:xfrm>
          <a:off x="2589212" y="254000"/>
          <a:ext cx="9501188" cy="56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3383-3C80-4A21-9204-3977BBB7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667C4-DBB0-41AE-BB47-4F8689BB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B919B-7C29-4F7E-A710-EC9E69D2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70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131E25-8300-4E64-831F-31E7A3CBB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9A131E25-8300-4E64-831F-31E7A3CBB0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9A131E25-8300-4E64-831F-31E7A3CBB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9A131E25-8300-4E64-831F-31E7A3CBB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0DDBC-582B-47A6-B6BF-59F88DA84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4450DDBC-582B-47A6-B6BF-59F88DA84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graphicEl>
                                              <a:dgm id="{4450DDBC-582B-47A6-B6BF-59F88DA84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graphicEl>
                                              <a:dgm id="{4450DDBC-582B-47A6-B6BF-59F88DA84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F3C4DC8-2D81-49FD-8772-B48092A20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5F3C4DC8-2D81-49FD-8772-B48092A20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graphicEl>
                                              <a:dgm id="{5F3C4DC8-2D81-49FD-8772-B48092A20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5F3C4DC8-2D81-49FD-8772-B48092A20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63C7DC6-B8DA-479F-BBDA-89D3DF9103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graphicEl>
                                              <a:dgm id="{E63C7DC6-B8DA-479F-BBDA-89D3DF9103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graphicEl>
                                              <a:dgm id="{E63C7DC6-B8DA-479F-BBDA-89D3DF9103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graphicEl>
                                              <a:dgm id="{E63C7DC6-B8DA-479F-BBDA-89D3DF9103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65DBC6-E18B-4D39-88A0-CCE983E01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graphicEl>
                                              <a:dgm id="{3365DBC6-E18B-4D39-88A0-CCE983E01C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3365DBC6-E18B-4D39-88A0-CCE983E01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graphicEl>
                                              <a:dgm id="{3365DBC6-E18B-4D39-88A0-CCE983E01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5481BEC-DEBF-4EF7-800C-D2A91BF6C7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graphicEl>
                                              <a:dgm id="{05481BEC-DEBF-4EF7-800C-D2A91BF6C7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05481BEC-DEBF-4EF7-800C-D2A91BF6C7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graphicEl>
                                              <a:dgm id="{05481BEC-DEBF-4EF7-800C-D2A91BF6C7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1328AF-92CE-4BD3-AFA1-9D39F3AFF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graphicEl>
                                              <a:dgm id="{451328AF-92CE-4BD3-AFA1-9D39F3AFFB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graphicEl>
                                              <a:dgm id="{451328AF-92CE-4BD3-AFA1-9D39F3AFF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451328AF-92CE-4BD3-AFA1-9D39F3AFF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126F9B-23D9-4C68-B800-283F75D28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graphicEl>
                                              <a:dgm id="{4A126F9B-23D9-4C68-B800-283F75D28F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graphicEl>
                                              <a:dgm id="{4A126F9B-23D9-4C68-B800-283F75D28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graphicEl>
                                              <a:dgm id="{4A126F9B-23D9-4C68-B800-283F75D28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377C73-8E75-4B22-91F9-B3EDEB625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graphicEl>
                                              <a:dgm id="{E1377C73-8E75-4B22-91F9-B3EDEB625D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graphicEl>
                                              <a:dgm id="{E1377C73-8E75-4B22-91F9-B3EDEB625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graphicEl>
                                              <a:dgm id="{E1377C73-8E75-4B22-91F9-B3EDEB625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30A4714-B625-47A0-8F9A-5CCF714EE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graphicEl>
                                              <a:dgm id="{C30A4714-B625-47A0-8F9A-5CCF714EE5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graphicEl>
                                              <a:dgm id="{C30A4714-B625-47A0-8F9A-5CCF714EE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graphicEl>
                                              <a:dgm id="{C30A4714-B625-47A0-8F9A-5CCF714EE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B00F59-6D23-4C91-8729-27BC1CBDA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graphicEl>
                                              <a:dgm id="{AAB00F59-6D23-4C91-8729-27BC1CBDA6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graphicEl>
                                              <a:dgm id="{AAB00F59-6D23-4C91-8729-27BC1CBDA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graphicEl>
                                              <a:dgm id="{AAB00F59-6D23-4C91-8729-27BC1CBDA6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401" y="2695073"/>
            <a:ext cx="8915400" cy="1034717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sz="2400" b="1" dirty="0"/>
              <a:t>	End of Lecture 2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80B-B399-4CD0-9BD4-CD8CFCB53CD7}" type="datetime1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37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6611"/>
            <a:ext cx="8915400" cy="4419600"/>
          </a:xfrm>
        </p:spPr>
        <p:txBody>
          <a:bodyPr>
            <a:normAutofit/>
          </a:bodyPr>
          <a:lstStyle/>
          <a:p>
            <a:r>
              <a:rPr lang="en-IN" sz="2800" dirty="0"/>
              <a:t>What is Database?</a:t>
            </a:r>
          </a:p>
          <a:p>
            <a:r>
              <a:rPr lang="en-IN" sz="2800" dirty="0"/>
              <a:t>Data Abstraction</a:t>
            </a:r>
          </a:p>
          <a:p>
            <a:r>
              <a:rPr lang="en-IN" sz="2800" dirty="0"/>
              <a:t>Database Language</a:t>
            </a:r>
          </a:p>
          <a:p>
            <a:r>
              <a:rPr lang="en-IN" sz="2800"/>
              <a:t>Database Models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51B-3A02-4049-87D3-93A01CB02441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65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C6F0-7DD7-41B5-94F1-C4C6316E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database?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52AF-EF0E-4C3A-A66F-88CBD56B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2557"/>
            <a:ext cx="8915400" cy="444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0" i="0" u="none" strike="noStrike" baseline="0" dirty="0">
                <a:solidFill>
                  <a:srgbClr val="333333"/>
                </a:solidFill>
                <a:latin typeface="TimesNewRomanPSMT"/>
              </a:rPr>
              <a:t>A collection of related pieces of data:</a:t>
            </a:r>
          </a:p>
          <a:p>
            <a:pPr lvl="1" algn="just">
              <a:lnSpc>
                <a:spcPct val="150000"/>
              </a:lnSpc>
            </a:pPr>
            <a:r>
              <a:rPr lang="en-IN" sz="2400" b="0" i="0" u="none" strike="noStrike" baseline="0" dirty="0">
                <a:solidFill>
                  <a:srgbClr val="333333"/>
                </a:solidFill>
                <a:latin typeface="TimesNewRomanPSMT"/>
              </a:rPr>
              <a:t>Representing/capturing the information about a real-world enterprise or part of an enterprise.</a:t>
            </a:r>
          </a:p>
          <a:p>
            <a:pPr lvl="1" algn="just">
              <a:lnSpc>
                <a:spcPct val="150000"/>
              </a:lnSpc>
            </a:pPr>
            <a:r>
              <a:rPr lang="en-IN" sz="2400" b="0" i="0" u="none" strike="noStrike" baseline="0" dirty="0">
                <a:solidFill>
                  <a:srgbClr val="333333"/>
                </a:solidFill>
                <a:latin typeface="TimesNewRomanPSMT"/>
              </a:rPr>
              <a:t>Collected and maintained to serve specific data management </a:t>
            </a:r>
            <a:r>
              <a:rPr lang="en-US" sz="2400" b="0" i="0" u="none" strike="noStrike" baseline="0" dirty="0">
                <a:solidFill>
                  <a:srgbClr val="333333"/>
                </a:solidFill>
                <a:latin typeface="TimesNewRomanPSMT"/>
              </a:rPr>
              <a:t>needs of the enterprise.</a:t>
            </a:r>
          </a:p>
          <a:p>
            <a:pPr lvl="1" algn="just">
              <a:lnSpc>
                <a:spcPct val="150000"/>
              </a:lnSpc>
            </a:pPr>
            <a:r>
              <a:rPr lang="en-IN" sz="2400" b="0" i="0" u="none" strike="noStrike" baseline="0" dirty="0">
                <a:solidFill>
                  <a:srgbClr val="333333"/>
                </a:solidFill>
                <a:latin typeface="TimesNewRomanPSMT"/>
              </a:rPr>
              <a:t>Activities of the enterprise are supported by the database and </a:t>
            </a:r>
            <a:r>
              <a:rPr lang="en-US" sz="2400" b="0" i="0" u="none" strike="noStrike" baseline="0" dirty="0">
                <a:solidFill>
                  <a:srgbClr val="333333"/>
                </a:solidFill>
                <a:latin typeface="TimesNewRomanPSMT"/>
              </a:rPr>
              <a:t>continually update the database.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311B-D619-4142-8907-19EC00EA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7D8F-C917-4939-B2D1-7C552611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F6FE5-9C1E-42BA-9D89-8E2682F9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7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A17F-8AA0-487C-A714-31DF1B5F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B696-5296-428A-9D50-D7E0427F5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555423"/>
            <a:ext cx="9194293" cy="4355799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IN" sz="2800" b="1" i="0" u="sng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UNIVERSITY DATABASE</a:t>
            </a:r>
          </a:p>
          <a:p>
            <a:pPr algn="l">
              <a:lnSpc>
                <a:spcPct val="150000"/>
              </a:lnSpc>
            </a:pPr>
            <a:r>
              <a:rPr lang="en-IN" sz="2800" b="0" i="0" u="none" strike="noStrike" baseline="0" dirty="0">
                <a:solidFill>
                  <a:srgbClr val="333333"/>
                </a:solidFill>
                <a:latin typeface="TimesNewRomanPSMT"/>
              </a:rPr>
              <a:t>Data about students, faculty, courses, research laboratories,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TimesNewRomanPSMT"/>
              </a:rPr>
              <a:t>course registration/enrollment etc.</a:t>
            </a:r>
          </a:p>
          <a:p>
            <a:pPr algn="l">
              <a:lnSpc>
                <a:spcPct val="150000"/>
              </a:lnSpc>
            </a:pPr>
            <a:r>
              <a:rPr lang="en-IN" sz="2800" b="0" i="0" u="none" strike="noStrike" baseline="0" dirty="0">
                <a:solidFill>
                  <a:srgbClr val="333333"/>
                </a:solidFill>
                <a:latin typeface="TimesNewRomanPSMT"/>
              </a:rPr>
              <a:t>Reflects the state of affairs of the academic aspects of the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TimesNewRomanPSMT"/>
              </a:rPr>
              <a:t>university.</a:t>
            </a:r>
          </a:p>
          <a:p>
            <a:pPr algn="l">
              <a:lnSpc>
                <a:spcPct val="150000"/>
              </a:lnSpc>
            </a:pPr>
            <a:r>
              <a:rPr lang="en-IN" sz="2800" b="0" i="1" u="sng" strike="noStrike" baseline="0" dirty="0">
                <a:solidFill>
                  <a:srgbClr val="FF0000"/>
                </a:solidFill>
                <a:latin typeface="TimesNewRomanPS-ItalicMT"/>
              </a:rPr>
              <a:t>Purpose</a:t>
            </a:r>
            <a:r>
              <a:rPr lang="en-IN" sz="2800" b="0" i="0" u="sng" strike="noStrike" baseline="0" dirty="0">
                <a:solidFill>
                  <a:srgbClr val="FF0000"/>
                </a:solidFill>
                <a:latin typeface="TimesNewRomanPSMT"/>
              </a:rPr>
              <a:t>: </a:t>
            </a:r>
            <a:r>
              <a:rPr lang="en-IN" sz="2800" b="0" i="0" u="none" strike="noStrike" baseline="0" dirty="0">
                <a:solidFill>
                  <a:srgbClr val="333333"/>
                </a:solidFill>
                <a:latin typeface="TimesNewRomanPSMT"/>
              </a:rPr>
              <a:t>To keep an accurate track of the academic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TimesNewRomanPSMT"/>
              </a:rPr>
              <a:t>activities of the university.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5F51E-EF45-4530-AE1B-87F047E1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675E-9C7B-47A5-A2EA-585C348A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B1C31-0924-4265-B5AE-2ABB7B26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84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Abstraction Levels</a:t>
            </a: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51532" y="5202719"/>
            <a:ext cx="2041464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solidFill>
                  <a:srgbClr val="FEFFFF"/>
                </a:solidFill>
              </a:rPr>
              <a:t>DBMS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0279" y="6135808"/>
            <a:ext cx="34221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VPKBIET, Department of Information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629F545-1E42-4ACC-8A3F-B83F3612E15B}" type="datetime1">
              <a:rPr lang="en-US" smtClean="0"/>
              <a:pPr>
                <a:spcAft>
                  <a:spcPts val="600"/>
                </a:spcAft>
              </a:pPr>
              <a:t>29/01/2021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A76DB-9389-4AD7-8F72-D46735EE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45" y="967416"/>
            <a:ext cx="6402304" cy="51683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0951BD-FBF1-45AA-BACD-48B0CF2A660B}"/>
              </a:ext>
            </a:extLst>
          </p:cNvPr>
          <p:cNvSpPr/>
          <p:nvPr/>
        </p:nvSpPr>
        <p:spPr>
          <a:xfrm>
            <a:off x="4978404" y="1960775"/>
            <a:ext cx="1299848" cy="85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 of Views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E90F55-D306-4CAD-A029-50BFCC54D9A8}"/>
              </a:ext>
            </a:extLst>
          </p:cNvPr>
          <p:cNvSpPr/>
          <p:nvPr/>
        </p:nvSpPr>
        <p:spPr>
          <a:xfrm>
            <a:off x="5039121" y="3513288"/>
            <a:ext cx="1299848" cy="85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 of Relations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0C3106-BDE2-4F94-8463-61B4DF3B8A45}"/>
              </a:ext>
            </a:extLst>
          </p:cNvPr>
          <p:cNvSpPr/>
          <p:nvPr/>
        </p:nvSpPr>
        <p:spPr>
          <a:xfrm>
            <a:off x="5404022" y="4648066"/>
            <a:ext cx="1383958" cy="85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 of Files/index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4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5767"/>
          </a:xfrm>
        </p:spPr>
        <p:txBody>
          <a:bodyPr/>
          <a:lstStyle/>
          <a:p>
            <a:r>
              <a:rPr lang="en-IN" dirty="0"/>
              <a:t>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563" y="1272673"/>
            <a:ext cx="9423117" cy="4961217"/>
          </a:xfrm>
        </p:spPr>
        <p:txBody>
          <a:bodyPr>
            <a:noAutofit/>
          </a:bodyPr>
          <a:lstStyle/>
          <a:p>
            <a:r>
              <a:rPr lang="en-IN" b="1" dirty="0"/>
              <a:t>Data abstraction </a:t>
            </a:r>
            <a:r>
              <a:rPr lang="en-IN" dirty="0"/>
              <a:t>generally refers to the suppression of details of data organization and storage, and the highlighting of the essential features for an improved understanding of data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Physical level: </a:t>
            </a:r>
            <a:r>
              <a:rPr lang="en-US" altLang="en-US" sz="20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Logical level: </a:t>
            </a:r>
            <a:r>
              <a:rPr lang="en-US" altLang="en-US" sz="20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800" b="1" dirty="0"/>
              <a:t>	type</a:t>
            </a:r>
            <a:r>
              <a:rPr lang="en-US" altLang="en-US" sz="1800" dirty="0"/>
              <a:t> 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 = </a:t>
            </a:r>
            <a:r>
              <a:rPr lang="en-US" altLang="en-US" sz="1800" b="1" dirty="0"/>
              <a:t>record</a:t>
            </a:r>
            <a:endParaRPr lang="en-US" altLang="en-US" sz="18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800" dirty="0"/>
              <a:t>		</a:t>
            </a:r>
            <a:r>
              <a:rPr lang="en-US" altLang="en-US" sz="1800" i="1" dirty="0"/>
              <a:t>ID</a:t>
            </a:r>
            <a:r>
              <a:rPr lang="en-US" altLang="en-US" sz="1800" dirty="0"/>
              <a:t> : string; </a:t>
            </a:r>
            <a:br>
              <a:rPr lang="en-US" altLang="en-US" sz="1800" dirty="0"/>
            </a:br>
            <a:r>
              <a:rPr lang="en-US" altLang="en-US" sz="1800" dirty="0"/>
              <a:t>	</a:t>
            </a:r>
            <a:r>
              <a:rPr lang="en-US" altLang="en-US" sz="1800" i="1" dirty="0"/>
              <a:t>name</a:t>
            </a:r>
            <a:r>
              <a:rPr lang="en-US" altLang="en-US" sz="1800" dirty="0"/>
              <a:t> : string;</a:t>
            </a:r>
            <a:br>
              <a:rPr lang="en-US" altLang="en-US" sz="1800" dirty="0"/>
            </a:br>
            <a:r>
              <a:rPr lang="en-US" altLang="en-US" sz="1800" dirty="0"/>
              <a:t>	</a:t>
            </a:r>
            <a:r>
              <a:rPr lang="en-US" altLang="en-US" sz="1800" i="1" dirty="0" err="1"/>
              <a:t>dept_name</a:t>
            </a:r>
            <a:r>
              <a:rPr lang="en-US" altLang="en-US" sz="1800" dirty="0"/>
              <a:t> : string;</a:t>
            </a:r>
            <a:br>
              <a:rPr lang="en-US" altLang="en-US" sz="1800" dirty="0"/>
            </a:br>
            <a:r>
              <a:rPr lang="en-US" altLang="en-US" sz="1800" dirty="0"/>
              <a:t>	</a:t>
            </a:r>
            <a:r>
              <a:rPr lang="en-US" altLang="en-US" sz="1800" i="1" dirty="0"/>
              <a:t>salary</a:t>
            </a:r>
            <a:r>
              <a:rPr lang="en-US" altLang="en-US" sz="18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400" b="1" dirty="0"/>
              <a:t>end</a:t>
            </a:r>
            <a:r>
              <a:rPr lang="en-US" altLang="en-US" sz="14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View level: </a:t>
            </a:r>
            <a:r>
              <a:rPr lang="en-US" altLang="en-US" sz="2000" dirty="0"/>
              <a:t>application programs hide details of data types.  Views can also hide information (such as an employee</a:t>
            </a:r>
            <a:r>
              <a:rPr lang="ja-JP" altLang="en-US" sz="2000" dirty="0"/>
              <a:t>’</a:t>
            </a:r>
            <a:r>
              <a:rPr lang="en-US" altLang="ja-JP" sz="2000" dirty="0"/>
              <a:t>s salary) for security purposes. </a:t>
            </a:r>
            <a:endParaRPr lang="en-US" altLang="en-US" sz="2000" dirty="0"/>
          </a:p>
          <a:p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E8FB-32A6-4929-8328-5B0E2041D233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52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Instances &amp;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9954"/>
            <a:ext cx="9316842" cy="49639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Physical schema</a:t>
            </a:r>
            <a:r>
              <a:rPr lang="en-US" altLang="en-US" sz="2000" dirty="0"/>
              <a:t>– the overall physical  structure of the database 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2000" dirty="0"/>
              <a:t>– the overall logical structure of the database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Example: The database consists of information about a set of customers and accounts in a bank and the relationship between them</a:t>
            </a:r>
          </a:p>
          <a:p>
            <a:pPr lvl="2">
              <a:lnSpc>
                <a:spcPct val="150000"/>
              </a:lnSpc>
            </a:pPr>
            <a:r>
              <a:rPr lang="en-US" altLang="en-US" sz="2000" dirty="0"/>
              <a:t>Analogous to type information of a variable in a program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View Schema-- </a:t>
            </a:r>
            <a:r>
              <a:rPr lang="en-US" altLang="en-US" sz="2000" dirty="0"/>
              <a:t>Design of database at view Level . There may be multiple schema at view level.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Instance</a:t>
            </a:r>
            <a:r>
              <a:rPr lang="en-US" altLang="en-US" sz="2000" dirty="0"/>
              <a:t> – the actual content of the database at a particular point in time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Analogous to the value of a variable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44D1-4C29-4250-A1C2-8B838E48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Schema and Instances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5408-AE13-4840-9E09-50618B10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2C05C-DF42-4103-A325-B0F0C5F2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4BEA5-D375-43FA-8B57-7DCFAB2A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6102FD9-BBB9-408A-9405-FF10088EB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026142"/>
              </p:ext>
            </p:extLst>
          </p:nvPr>
        </p:nvGraphicFramePr>
        <p:xfrm>
          <a:off x="2589213" y="2133600"/>
          <a:ext cx="66113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837">
                  <a:extLst>
                    <a:ext uri="{9D8B030D-6E8A-4147-A177-3AD203B41FA5}">
                      <a16:colId xmlns:a16="http://schemas.microsoft.com/office/drawing/2014/main" val="1937990500"/>
                    </a:ext>
                  </a:extLst>
                </a:gridCol>
                <a:gridCol w="1652837">
                  <a:extLst>
                    <a:ext uri="{9D8B030D-6E8A-4147-A177-3AD203B41FA5}">
                      <a16:colId xmlns:a16="http://schemas.microsoft.com/office/drawing/2014/main" val="2074526829"/>
                    </a:ext>
                  </a:extLst>
                </a:gridCol>
                <a:gridCol w="1652837">
                  <a:extLst>
                    <a:ext uri="{9D8B030D-6E8A-4147-A177-3AD203B41FA5}">
                      <a16:colId xmlns:a16="http://schemas.microsoft.com/office/drawing/2014/main" val="3374068049"/>
                    </a:ext>
                  </a:extLst>
                </a:gridCol>
                <a:gridCol w="1652837">
                  <a:extLst>
                    <a:ext uri="{9D8B030D-6E8A-4147-A177-3AD203B41FA5}">
                      <a16:colId xmlns:a16="http://schemas.microsoft.com/office/drawing/2014/main" val="2204580100"/>
                    </a:ext>
                  </a:extLst>
                </a:gridCol>
              </a:tblGrid>
              <a:tr h="285947">
                <a:tc>
                  <a:txBody>
                    <a:bodyPr/>
                    <a:lstStyle/>
                    <a:p>
                      <a:r>
                        <a:rPr lang="en-IN" dirty="0"/>
                        <a:t>Roll 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52948"/>
                  </a:ext>
                </a:extLst>
              </a:tr>
              <a:tr h="285947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142562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2B0907AE-8C92-4AFF-BC50-037057EC8A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689710"/>
              </p:ext>
            </p:extLst>
          </p:nvPr>
        </p:nvGraphicFramePr>
        <p:xfrm>
          <a:off x="4758949" y="4226194"/>
          <a:ext cx="6611348" cy="1097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74206">
                  <a:extLst>
                    <a:ext uri="{9D8B030D-6E8A-4147-A177-3AD203B41FA5}">
                      <a16:colId xmlns:a16="http://schemas.microsoft.com/office/drawing/2014/main" val="1937990500"/>
                    </a:ext>
                  </a:extLst>
                </a:gridCol>
                <a:gridCol w="2031468">
                  <a:extLst>
                    <a:ext uri="{9D8B030D-6E8A-4147-A177-3AD203B41FA5}">
                      <a16:colId xmlns:a16="http://schemas.microsoft.com/office/drawing/2014/main" val="2074526829"/>
                    </a:ext>
                  </a:extLst>
                </a:gridCol>
                <a:gridCol w="1652837">
                  <a:extLst>
                    <a:ext uri="{9D8B030D-6E8A-4147-A177-3AD203B41FA5}">
                      <a16:colId xmlns:a16="http://schemas.microsoft.com/office/drawing/2014/main" val="3374068049"/>
                    </a:ext>
                  </a:extLst>
                </a:gridCol>
                <a:gridCol w="1652837">
                  <a:extLst>
                    <a:ext uri="{9D8B030D-6E8A-4147-A177-3AD203B41FA5}">
                      <a16:colId xmlns:a16="http://schemas.microsoft.com/office/drawing/2014/main" val="2204580100"/>
                    </a:ext>
                  </a:extLst>
                </a:gridCol>
              </a:tblGrid>
              <a:tr h="285947">
                <a:tc>
                  <a:txBody>
                    <a:bodyPr/>
                    <a:lstStyle/>
                    <a:p>
                      <a:r>
                        <a:rPr lang="en-IN" dirty="0"/>
                        <a:t>Roll No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952948"/>
                  </a:ext>
                </a:extLst>
              </a:tr>
              <a:tr h="285947">
                <a:tc>
                  <a:txBody>
                    <a:bodyPr/>
                    <a:lstStyle/>
                    <a:p>
                      <a:r>
                        <a:rPr lang="en-IN" dirty="0"/>
                        <a:t>20120001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Akash Dhumal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02/04/1997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Pune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5142562"/>
                  </a:ext>
                </a:extLst>
              </a:tr>
              <a:tr h="285947">
                <a:tc>
                  <a:txBody>
                    <a:bodyPr/>
                    <a:lstStyle/>
                    <a:p>
                      <a:r>
                        <a:rPr lang="en-IN" dirty="0"/>
                        <a:t>20120020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Mrunal Dev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05/06/1999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Baramati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598389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4200723-9A54-4C5C-B09D-014A5C84CF66}"/>
              </a:ext>
            </a:extLst>
          </p:cNvPr>
          <p:cNvSpPr/>
          <p:nvPr/>
        </p:nvSpPr>
        <p:spPr>
          <a:xfrm>
            <a:off x="10114961" y="1905000"/>
            <a:ext cx="1866507" cy="442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Schema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CF6D0-790B-4588-A387-311CCF475F7C}"/>
              </a:ext>
            </a:extLst>
          </p:cNvPr>
          <p:cNvSpPr/>
          <p:nvPr/>
        </p:nvSpPr>
        <p:spPr>
          <a:xfrm>
            <a:off x="2688211" y="5196898"/>
            <a:ext cx="1866507" cy="442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Instance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8275164-EF8D-4775-8665-D45E1D7B07A3}"/>
              </a:ext>
            </a:extLst>
          </p:cNvPr>
          <p:cNvSpPr/>
          <p:nvPr/>
        </p:nvSpPr>
        <p:spPr>
          <a:xfrm rot="20630197">
            <a:off x="4076910" y="4722939"/>
            <a:ext cx="622169" cy="518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B92E52-DDC5-4323-97F4-7D194317D7AA}"/>
              </a:ext>
            </a:extLst>
          </p:cNvPr>
          <p:cNvSpPr txBox="1"/>
          <p:nvPr/>
        </p:nvSpPr>
        <p:spPr>
          <a:xfrm>
            <a:off x="4647415" y="29261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4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2C76-B5AF-47CF-B8A0-24724541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Languages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C9E3-EF24-43FF-A251-471741D0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A6E20-5D90-4CC4-9154-35A16A19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2B7C8-E57B-4CFA-B85D-1158E789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2050" name="Picture 2" descr="DBMS Languages - Tutorial And Example">
            <a:extLst>
              <a:ext uri="{FF2B5EF4-FFF2-40B4-BE49-F238E27FC236}">
                <a16:creationId xmlns:a16="http://schemas.microsoft.com/office/drawing/2014/main" id="{CA9C5D63-5F1D-46C1-BB11-D50111A4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595121"/>
            <a:ext cx="8532856" cy="437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6063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892</Words>
  <Application>Microsoft Office PowerPoint</Application>
  <PresentationFormat>Widescreen</PresentationFormat>
  <Paragraphs>145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Georgia</vt:lpstr>
      <vt:lpstr>Monotype Sorts</vt:lpstr>
      <vt:lpstr>TimesNewRomanPS-ItalicMT</vt:lpstr>
      <vt:lpstr>TimesNewRomanPSMT</vt:lpstr>
      <vt:lpstr>Wingdings 3</vt:lpstr>
      <vt:lpstr>Wisp</vt:lpstr>
      <vt:lpstr>Database Management System                         Unit-I</vt:lpstr>
      <vt:lpstr>Outline</vt:lpstr>
      <vt:lpstr>What is database?</vt:lpstr>
      <vt:lpstr>An Example</vt:lpstr>
      <vt:lpstr>Abstraction Levels</vt:lpstr>
      <vt:lpstr>Data Abstraction</vt:lpstr>
      <vt:lpstr>Instances &amp; Schema</vt:lpstr>
      <vt:lpstr>Example: Schema and Instances</vt:lpstr>
      <vt:lpstr>Database Languages</vt:lpstr>
      <vt:lpstr>Data Definition Language (DDL)</vt:lpstr>
      <vt:lpstr>Data Manipulation Language</vt:lpstr>
      <vt:lpstr>SQL Query Language</vt:lpstr>
      <vt:lpstr>Data Models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Kanchan Bhale</dc:creator>
  <cp:lastModifiedBy>Kanchan Bhale</cp:lastModifiedBy>
  <cp:revision>22</cp:revision>
  <dcterms:created xsi:type="dcterms:W3CDTF">2021-01-29T07:41:02Z</dcterms:created>
  <dcterms:modified xsi:type="dcterms:W3CDTF">2021-01-29T11:06:04Z</dcterms:modified>
</cp:coreProperties>
</file>