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276" r:id="rId19"/>
    <p:sldId id="288" r:id="rId20"/>
    <p:sldId id="304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vzRjuYmCVM16C2ILAn9I+g==" hashData="o/nxm0TbjehH2s7ySyfFKkHXeraXvVtDYfa8+bm6K4JHM9JsPZn1guzIEtF4qnTM/XCP9d/pS3Vc2KYmoefO9Q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1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29C0C-6C61-4495-BFCE-0123FF9AC48B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AF2F5-E84A-4B19-A710-1E8DED8FA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307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FB558-4F95-4A41-9563-670BA0A1E64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A11CD-5C13-4B16-BD51-75A368BEA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52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A11CD-5C13-4B16-BD51-75A368BEABA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98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354" y="579922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354" y="335760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1" y="6283507"/>
            <a:ext cx="1146283" cy="370396"/>
          </a:xfrm>
        </p:spPr>
        <p:txBody>
          <a:bodyPr/>
          <a:lstStyle/>
          <a:p>
            <a:fld id="{3C9B1C4F-BDEF-48DC-A363-C759D244BEC6}" type="datetime1">
              <a:rPr lang="en-IN" smtClean="0"/>
              <a:t>02-02-2021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354" y="6329875"/>
            <a:ext cx="7619999" cy="365125"/>
          </a:xfrm>
        </p:spPr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6079411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6230" y="6329875"/>
            <a:ext cx="1279689" cy="341916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VPKBIET</a:t>
            </a:r>
          </a:p>
        </p:txBody>
      </p:sp>
    </p:spTree>
    <p:extLst>
      <p:ext uri="{BB962C8B-B14F-4D97-AF65-F5344CB8AC3E}">
        <p14:creationId xmlns:p14="http://schemas.microsoft.com/office/powerpoint/2010/main" val="1389742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810A-F4A3-4029-B789-99C86100C5B4}" type="datetime1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894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6D0F-F628-4FFA-9A09-B136F7B5517C}" type="datetime1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80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046-87B1-4B20-BD7B-F5EF774EFB01}" type="datetime1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71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72F7-5DC5-436B-B125-104701B1ACD6}" type="datetime1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4843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ADA0-ADB5-4CA1-9A85-C54DF35FDFA0}" type="datetime1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394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5BD-9E6D-46BA-AE82-A48D727BD263}" type="datetime1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149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9893-D045-4FFA-9860-2A1DD5174BAA}" type="datetime1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5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VPKBIET, Department of Information Technology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130221" y="599353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1181" y="6130437"/>
            <a:ext cx="1210360" cy="2703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791090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3720-96D5-491E-B9E6-C9012B69B016}" type="datetime1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0632" y="3244139"/>
            <a:ext cx="1070947" cy="283411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DBMS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35984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72EA-FDD7-4E22-8311-8CA1087F16FB}" type="datetime1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850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51F7-85FF-4030-BAB3-836304C294C3}" type="datetime1">
              <a:rPr lang="en-IN" smtClean="0"/>
              <a:t>02-02-2021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460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6C1-9B5E-43A5-A587-1F7DDCDA6755}" type="datetime1">
              <a:rPr lang="en-IN" smtClean="0"/>
              <a:t>02-02-2021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794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83A3-6032-4F6F-84AB-2ECAD6964E1B}" type="datetime1">
              <a:rPr lang="en-IN" smtClean="0"/>
              <a:t>02-02-2021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470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D9A9-AFE8-4B4E-8624-3E21F4915C86}" type="datetime1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516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FF59-12A2-45A6-A60E-90FAAA7BFF7B}" type="datetime1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749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EAA2-58B6-47C3-BDA6-BC989448B14A}" type="datetime1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VPKBIET, Department of Information Technology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0E514-D9C9-4440-A6E1-1B0F3F9A0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43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anchan.bhale@vpkbiet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5138" y="579922"/>
            <a:ext cx="10090484" cy="2299636"/>
          </a:xfrm>
        </p:spPr>
        <p:txBody>
          <a:bodyPr/>
          <a:lstStyle/>
          <a:p>
            <a:r>
              <a:rPr lang="en-IN" dirty="0"/>
              <a:t>Database Management System</a:t>
            </a:r>
            <a:br>
              <a:rPr lang="en-IN" dirty="0"/>
            </a:br>
            <a:r>
              <a:rPr lang="en-IN" dirty="0"/>
              <a:t>                        Unit-I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9418" y="4041575"/>
            <a:ext cx="3322667" cy="112628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Mrs. Kanchan M. </a:t>
            </a:r>
            <a:r>
              <a:rPr lang="en-IN" dirty="0" err="1"/>
              <a:t>Bhale</a:t>
            </a:r>
            <a:endParaRPr lang="en-IN" dirty="0"/>
          </a:p>
          <a:p>
            <a:r>
              <a:rPr lang="en-IN" dirty="0"/>
              <a:t>VPKBIET, </a:t>
            </a:r>
            <a:r>
              <a:rPr lang="en-IN" dirty="0" err="1"/>
              <a:t>Baramati</a:t>
            </a:r>
            <a:endParaRPr lang="en-IN" dirty="0"/>
          </a:p>
          <a:p>
            <a:r>
              <a:rPr lang="en-IN" dirty="0">
                <a:hlinkClick r:id="rId2"/>
              </a:rPr>
              <a:t>kanchan.bhale@vpkbiet.org</a:t>
            </a:r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0729-0273-4CB8-A4AA-68E95052596A}" type="datetime1">
              <a:rPr lang="en-IN" smtClean="0"/>
              <a:t>02-02-2021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z="1500" dirty="0">
                <a:solidFill>
                  <a:schemeClr val="tx1"/>
                </a:solidFill>
              </a:rPr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3963455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6A19-1004-49B7-854B-D861351E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669" y="0"/>
            <a:ext cx="8911687" cy="733350"/>
          </a:xfrm>
        </p:spPr>
        <p:txBody>
          <a:bodyPr/>
          <a:lstStyle/>
          <a:p>
            <a:r>
              <a:rPr lang="en-IN" dirty="0"/>
              <a:t>The Relational Model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1F815-FEEA-4E6C-B5F5-214585DD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07771-3C34-401A-AB3A-AFE8ED95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7DDC1-575B-4EEB-BDC7-EC8AF9B0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pic>
        <p:nvPicPr>
          <p:cNvPr id="4100" name="Picture 4" descr="How to choose the right database model | Marcus Vieira">
            <a:extLst>
              <a:ext uri="{FF2B5EF4-FFF2-40B4-BE49-F238E27FC236}">
                <a16:creationId xmlns:a16="http://schemas.microsoft.com/office/drawing/2014/main" id="{F3759A1A-474B-4197-9091-DAE2A2E57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669" y="641024"/>
            <a:ext cx="9190580" cy="548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320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D12B-A851-4BB8-BB5A-A784C412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Entity Relationship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6592-A689-4800-BE3D-188AEFC7B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1155"/>
            <a:ext cx="8915400" cy="445006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/>
              <a:t>Entity–relationship </a:t>
            </a:r>
            <a:r>
              <a:rPr lang="en-IN" sz="2400" dirty="0" err="1"/>
              <a:t>modeling</a:t>
            </a:r>
            <a:r>
              <a:rPr lang="en-IN" sz="2400" dirty="0"/>
              <a:t> was developed for database and design by Peter Chen and published in a 1976 paper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Conceptual Model for Relational databases.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This model is used to define the data elements and relationship for a specified system.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ER model based on components : Entity, Attributes , Relationships.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39F54-0AA5-44B9-9EC1-A854BB58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D3C72-CF5B-4E10-BCF6-A714E4FE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7D06F-6C11-4731-98CD-2C5448D3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841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D12B-A851-4BB8-BB5A-A784C412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Entity Relationship Model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39F54-0AA5-44B9-9EC1-A854BB58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D3C72-CF5B-4E10-BCF6-A714E4FE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7D06F-6C11-4731-98CD-2C5448D3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9A34E7-B3E5-45F5-BAF3-77B61EBD5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323" y="2000249"/>
            <a:ext cx="6702456" cy="371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25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7362-C11F-4429-80CA-04E13149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Object Oriented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F2CF1-1DEA-4CA1-9CF3-E546B0EF6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1155"/>
            <a:ext cx="9156586" cy="4450067"/>
          </a:xfrm>
        </p:spPr>
        <p:txBody>
          <a:bodyPr>
            <a:normAutofit/>
          </a:bodyPr>
          <a:lstStyle/>
          <a:p>
            <a:r>
              <a:rPr lang="en-IN" sz="2400" dirty="0"/>
              <a:t>The conceptual paradigm of the object-oriented DBMS (OODBMS) is quite different from the other approaches presented. </a:t>
            </a:r>
          </a:p>
          <a:p>
            <a:r>
              <a:rPr lang="en-IN" sz="2400" dirty="0"/>
              <a:t>A core object-oriented data model consists of the following basic object-oriented concepts:</a:t>
            </a:r>
          </a:p>
          <a:p>
            <a:pPr lvl="1"/>
            <a:r>
              <a:rPr lang="en-IN" sz="2200" dirty="0"/>
              <a:t>Objects and object identifier</a:t>
            </a:r>
          </a:p>
          <a:p>
            <a:pPr lvl="1"/>
            <a:r>
              <a:rPr lang="en-IN" sz="2200" dirty="0"/>
              <a:t>Attributes and Methods</a:t>
            </a:r>
          </a:p>
          <a:p>
            <a:pPr lvl="1"/>
            <a:r>
              <a:rPr lang="en-IN" sz="2200" dirty="0"/>
              <a:t>Class</a:t>
            </a:r>
          </a:p>
          <a:p>
            <a:pPr lvl="1"/>
            <a:r>
              <a:rPr lang="en-IN" sz="2200" dirty="0"/>
              <a:t>Inheritance</a:t>
            </a: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7D841-220B-4F83-9114-45C2BEA0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23631-5303-4835-B4BC-BC5321B7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CCE69-C7EB-4C16-BBB5-DDB7185D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6308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6BE94-499E-4709-8982-B3AB896B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6D038-96F4-4DFF-9583-EA8BBD92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VPKBIET, Department of Information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817A1-89CC-4EAF-83D2-F069C8F6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1F9839D-1987-4A7B-AAA5-98951BE888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928" y="245098"/>
            <a:ext cx="9748463" cy="575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4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5E48-CA88-4C84-831C-74961BC6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DB1C5-DFDF-4433-B31E-43AAF873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3E1D4-CC81-4BC0-9794-A094C7D4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pic>
        <p:nvPicPr>
          <p:cNvPr id="6146" name="Picture 2" descr="2 1 Data Models MIS 304 Winter Class Goals Understand why data models are  important Learn about the basic data-modeling building blocks Learn. - ppt  download">
            <a:extLst>
              <a:ext uri="{FF2B5EF4-FFF2-40B4-BE49-F238E27FC236}">
                <a16:creationId xmlns:a16="http://schemas.microsoft.com/office/drawing/2014/main" id="{DE810D47-C9A0-4C73-82A5-3388408D5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637" y="0"/>
            <a:ext cx="99374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188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DD9421-D08E-4930-A833-1AE7FE36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Independence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5041D-DBFD-4D35-AC17-530A38E44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1410"/>
            <a:ext cx="8915400" cy="42898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/>
              <a:t>Data independence is ability to modify a schema definition in one level without affecting a schema definition in the next higher level.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There are two levels of data independence:</a:t>
            </a:r>
          </a:p>
          <a:p>
            <a:pPr lvl="1" algn="just">
              <a:lnSpc>
                <a:spcPct val="150000"/>
              </a:lnSpc>
            </a:pPr>
            <a:r>
              <a:rPr lang="en-IN" sz="2200" dirty="0"/>
              <a:t>Physical Data Independence</a:t>
            </a:r>
          </a:p>
          <a:p>
            <a:pPr lvl="1" algn="just">
              <a:lnSpc>
                <a:spcPct val="150000"/>
              </a:lnSpc>
            </a:pPr>
            <a:r>
              <a:rPr lang="en-IN" sz="2200" dirty="0"/>
              <a:t>Logical Data Independence</a:t>
            </a:r>
            <a:endParaRPr lang="en-US" sz="22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0E60C-CE10-4921-83CD-8C9AFB94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83A3-6032-4F6F-84AB-2ECAD6964E1B}" type="datetime1">
              <a:rPr lang="en-IN" smtClean="0"/>
              <a:t>02-02-2021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40F5A-B8AD-44D2-BB02-74B4A3F0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921CA-D606-498D-AD53-FE8917CC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FB0B-52E4-486A-9148-CF53A8E001B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26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9555-7023-4E2C-9F76-A9CDF3F4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Independence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C3A76-AFBA-4D3D-9264-82DF4AB2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AD020-7F2D-4EC4-89F7-F4EC8077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85D8C-89F7-481E-8571-FD0B4CDD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pic>
        <p:nvPicPr>
          <p:cNvPr id="7170" name="Picture 2" descr="DBMS Data Independence - javatpoint">
            <a:extLst>
              <a:ext uri="{FF2B5EF4-FFF2-40B4-BE49-F238E27FC236}">
                <a16:creationId xmlns:a16="http://schemas.microsoft.com/office/drawing/2014/main" id="{020E5F7E-5D11-4503-9AC1-C2FCFFC0F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663" y="2038910"/>
            <a:ext cx="6561055" cy="398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63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Physical 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772239"/>
            <a:ext cx="9024611" cy="413898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800" b="1" dirty="0">
                <a:solidFill>
                  <a:srgbClr val="002060"/>
                </a:solidFill>
              </a:rPr>
              <a:t>Physical Data Independence </a:t>
            </a:r>
            <a:r>
              <a:rPr lang="en-US" altLang="en-US" sz="2800" dirty="0"/>
              <a:t>– the ability to modify the physical schema without changing the logical schema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/>
              <a:t>Applications depend on the logical schema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/>
              <a:t>Modifications at the internal levels are occasionally necessary to improve performance. possible modifications at internal levels are change in file structures, compression techniques, hashing algorithms, storage devices, etc.</a:t>
            </a: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912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BE07-5F57-48CD-94F8-8F8CEE03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Data Independence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93A7D-CD9F-4825-8B5D-B53851AFB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7142"/>
            <a:ext cx="8915400" cy="438408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/>
              <a:t>Logical Data Independence is the ability to change the conceptual scheme without changing external view or programs.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 For Example: Add/Modify/Delete a new attribute, entity or relationship is possible without a rewrite of existing application programs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63FD1-CCBF-4CAC-8FBE-B6770C3A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3F00D-96A9-4B47-9753-1C718A93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0BAE4-5BEA-46B0-80F7-1907C8BD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9826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6611"/>
            <a:ext cx="8915400" cy="4419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200" dirty="0"/>
              <a:t>Data Models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Data Independence</a:t>
            </a:r>
          </a:p>
          <a:p>
            <a:pPr marL="0" indent="0">
              <a:lnSpc>
                <a:spcPct val="150000"/>
              </a:lnSpc>
              <a:buNone/>
            </a:pP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551B-3A02-4049-87D3-93A01CB02441}" type="datetime1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655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A3D1E9-1705-4BE3-B5DA-5ED025D7B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41402"/>
            <a:ext cx="3992732" cy="791927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Logical Data Independence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7DFB85-F558-4A60-9DCD-FAE9FDF05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1152907"/>
            <a:ext cx="4342893" cy="4750119"/>
          </a:xfrm>
        </p:spPr>
        <p:txBody>
          <a:bodyPr/>
          <a:lstStyle/>
          <a:p>
            <a:pPr algn="just"/>
            <a:r>
              <a:rPr lang="en-IN" dirty="0"/>
              <a:t>Concerned with the structure or changing the data definition.</a:t>
            </a:r>
          </a:p>
          <a:p>
            <a:pPr algn="just"/>
            <a:r>
              <a:rPr lang="en-IN" dirty="0"/>
              <a:t>You need to make changes in the Application program if new fields are added or deleted from the database.</a:t>
            </a:r>
          </a:p>
          <a:p>
            <a:pPr algn="just"/>
            <a:r>
              <a:rPr lang="en-IN" dirty="0"/>
              <a:t>Modification at the logical levels is significant whenever the logical structures of the database are changed.</a:t>
            </a:r>
          </a:p>
          <a:p>
            <a:pPr algn="just"/>
            <a:r>
              <a:rPr lang="en-US" dirty="0"/>
              <a:t>Concerned with conceptual schema</a:t>
            </a:r>
          </a:p>
          <a:p>
            <a:pPr algn="just"/>
            <a:r>
              <a:rPr lang="en-IN" dirty="0"/>
              <a:t>Example: Add/Modify/Delete a new attribute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1FCB49-DBAF-4A9F-986D-54BB6291C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6957" y="141402"/>
            <a:ext cx="3999001" cy="791927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Physical Data Independence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77FAF7-2C07-42C3-9EF8-E333BDD05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6957" y="1152907"/>
            <a:ext cx="4338674" cy="4746891"/>
          </a:xfrm>
        </p:spPr>
        <p:txBody>
          <a:bodyPr/>
          <a:lstStyle/>
          <a:p>
            <a:pPr algn="just"/>
            <a:r>
              <a:rPr lang="en-IN" b="0" i="0" dirty="0">
                <a:solidFill>
                  <a:srgbClr val="222222"/>
                </a:solidFill>
                <a:effectLst/>
              </a:rPr>
              <a:t>concerned with the storage of the data.</a:t>
            </a:r>
          </a:p>
          <a:p>
            <a:pPr algn="just"/>
            <a:r>
              <a:rPr lang="en-IN" b="0" i="0" dirty="0">
                <a:solidFill>
                  <a:srgbClr val="222222"/>
                </a:solidFill>
                <a:effectLst/>
              </a:rPr>
              <a:t>A change in the physical level usually does not need change at the Application program</a:t>
            </a:r>
          </a:p>
          <a:p>
            <a:pPr algn="just"/>
            <a:r>
              <a:rPr lang="en-IN" b="0" i="0" dirty="0">
                <a:solidFill>
                  <a:srgbClr val="222222"/>
                </a:solidFill>
                <a:effectLst/>
              </a:rPr>
              <a:t>Modifications made at the internal levels may or may not be needed to improve the performance of the structure</a:t>
            </a: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</a:rPr>
              <a:t>Concerned with internal schema</a:t>
            </a:r>
          </a:p>
          <a:p>
            <a:pPr algn="just"/>
            <a:r>
              <a:rPr lang="fr-FR" b="0" i="0" dirty="0">
                <a:solidFill>
                  <a:srgbClr val="222222"/>
                </a:solidFill>
                <a:effectLst/>
              </a:rPr>
              <a:t>Example: change in compression techniques, </a:t>
            </a:r>
            <a:r>
              <a:rPr lang="fr-FR" b="0" i="0" dirty="0" err="1">
                <a:solidFill>
                  <a:srgbClr val="222222"/>
                </a:solidFill>
                <a:effectLst/>
              </a:rPr>
              <a:t>hashing</a:t>
            </a:r>
            <a:r>
              <a:rPr lang="fr-FR" b="0" i="0" dirty="0">
                <a:solidFill>
                  <a:srgbClr val="222222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222222"/>
                </a:solidFill>
                <a:effectLst/>
              </a:rPr>
              <a:t>algorithms</a:t>
            </a:r>
            <a:r>
              <a:rPr lang="fr-FR" b="0" i="0" dirty="0">
                <a:solidFill>
                  <a:srgbClr val="222222"/>
                </a:solidFill>
                <a:effectLst/>
              </a:rPr>
              <a:t>, </a:t>
            </a:r>
            <a:r>
              <a:rPr lang="fr-FR" b="0" i="0" dirty="0" err="1">
                <a:solidFill>
                  <a:srgbClr val="222222"/>
                </a:solidFill>
                <a:effectLst/>
              </a:rPr>
              <a:t>storage</a:t>
            </a:r>
            <a:r>
              <a:rPr lang="fr-FR" b="0" i="0" dirty="0">
                <a:solidFill>
                  <a:srgbClr val="222222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222222"/>
                </a:solidFill>
                <a:effectLst/>
              </a:rPr>
              <a:t>devices</a:t>
            </a:r>
            <a:r>
              <a:rPr lang="fr-FR" b="0" i="0" dirty="0">
                <a:solidFill>
                  <a:srgbClr val="222222"/>
                </a:solidFill>
                <a:effectLst/>
              </a:rPr>
              <a:t>, </a:t>
            </a:r>
            <a:r>
              <a:rPr lang="fr-FR" b="0" i="0" dirty="0" err="1">
                <a:solidFill>
                  <a:srgbClr val="222222"/>
                </a:solidFill>
                <a:effectLst/>
              </a:rPr>
              <a:t>etc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5183-0BD3-4952-8237-6C29EA0D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2CAFC-372C-4834-8981-1875E2C1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58C19-94CE-4845-9886-89EEDE84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936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1401" y="2695073"/>
            <a:ext cx="8915400" cy="1034717"/>
          </a:xfrm>
        </p:spPr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sz="2400" b="1" dirty="0"/>
              <a:t>	THANK YOU………….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80B-B399-4CD0-9BD4-CD8CFCB53CD7}" type="datetime1">
              <a:rPr lang="en-IN" smtClean="0"/>
              <a:t>02-02-2021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377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B7A1-C811-4A7B-8D3E-91C5B701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E6C3-07DB-4ED6-896E-CC833824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9435"/>
            <a:ext cx="8915400" cy="44217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IN" sz="2400" dirty="0"/>
              <a:t>The first step in designing a database.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Process of creating a specific data model for determined problem domain.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Model is an abstraction of more complex real world object or event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It is communication tool. It can facilitate interaction among the designer, the application programmer and the end user.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1AEB1-0111-46A6-A095-3223B9B9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74CA2-02AA-465E-BBCD-62CA1961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ECD41-E106-45B6-BDCE-2E782C6E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33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527F0-9DD6-4D6D-AD01-DAE2A497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C473A-B9D3-4CA8-A521-E71CEC03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52CA9-8C19-4541-B33B-0AC8D52A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pic>
        <p:nvPicPr>
          <p:cNvPr id="1028" name="Picture 4" descr="Data Models Information Technology - ppt download">
            <a:extLst>
              <a:ext uri="{FF2B5EF4-FFF2-40B4-BE49-F238E27FC236}">
                <a16:creationId xmlns:a16="http://schemas.microsoft.com/office/drawing/2014/main" id="{2E9A1F80-0AA3-46E9-9278-D12A37963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294" y="39740"/>
            <a:ext cx="9831247" cy="609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541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15E675-3D39-4050-93B9-A5219547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Hierarchical Data Model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4034F-BB8A-4245-9248-BACD3BBCE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7971"/>
            <a:ext cx="8915400" cy="423325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Hierarchical DBMSs became commercial available in the late 1960s with IBMs IMS and the DL/1-language.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The hierarchical DBMSs organise and model their data in a hierarchical fashion as a collection of trees.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Hierarchical databases support two types of information, </a:t>
            </a:r>
            <a:r>
              <a:rPr lang="en-IN" sz="2400" b="1" dirty="0">
                <a:solidFill>
                  <a:srgbClr val="FF0000"/>
                </a:solidFill>
              </a:rPr>
              <a:t>the record type</a:t>
            </a:r>
            <a:r>
              <a:rPr lang="en-IN" sz="2400" dirty="0"/>
              <a:t> which is a record containing data, and </a:t>
            </a:r>
            <a:r>
              <a:rPr lang="en-IN" sz="2400" b="1" dirty="0">
                <a:solidFill>
                  <a:srgbClr val="FF0000"/>
                </a:solidFill>
              </a:rPr>
              <a:t>parent-child relations (PCR) </a:t>
            </a:r>
            <a:r>
              <a:rPr lang="en-IN" sz="2400" dirty="0"/>
              <a:t>which defines a 1:N relationship between one parent record and N child-records. 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95302-8265-48EB-93E2-3ED8C299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83A3-6032-4F6F-84AB-2ECAD6964E1B}" type="datetime1">
              <a:rPr lang="en-IN" smtClean="0"/>
              <a:t>02-02-2021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5E5DE-3BD1-400E-BDF5-2620C149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F9202-5698-49C6-9A79-B6EEB889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FB0B-52E4-486A-9148-CF53A8E001B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7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15E675-3D39-4050-93B9-A5219547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Hierarchical Data Model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95302-8265-48EB-93E2-3ED8C299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83A3-6032-4F6F-84AB-2ECAD6964E1B}" type="datetime1">
              <a:rPr lang="en-IN" smtClean="0"/>
              <a:t>02-02-2021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5E5DE-3BD1-400E-BDF5-2620C149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F9202-5698-49C6-9A79-B6EEB889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FB0B-52E4-486A-9148-CF53A8E001B4}" type="slidenum">
              <a:rPr lang="en-IN" smtClean="0"/>
              <a:t>6</a:t>
            </a:fld>
            <a:endParaRPr lang="en-IN"/>
          </a:p>
        </p:txBody>
      </p:sp>
      <p:pic>
        <p:nvPicPr>
          <p:cNvPr id="2050" name="Picture 2" descr="Hierarchical Data Model in DBMS">
            <a:extLst>
              <a:ext uri="{FF2B5EF4-FFF2-40B4-BE49-F238E27FC236}">
                <a16:creationId xmlns:a16="http://schemas.microsoft.com/office/drawing/2014/main" id="{6EF41517-EE62-414F-B1BE-AFDDA2861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81" y="1750206"/>
            <a:ext cx="9071644" cy="410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797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DFDE-E7F1-48CF-B56A-38151821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Network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DA907-813B-4BD9-893B-8654891C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7971"/>
            <a:ext cx="9222574" cy="4452466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IN" sz="2400" dirty="0"/>
              <a:t>The network databases arrange its data as a directed graph and has a standard navigational language [DBTG]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The network databases offer an efficient access-path to its data and is capable to represent almost any informational structure containing simple types (e.g. integers, floats, strings and characters). 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A set is a container of pointers identifying which sets of data can be reached from the current record. Three sets are defined by the CODASYL standard - singular/system sets, multimember sets and recursive sets. 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D0770-63D6-49B8-BC35-A12F639E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7182-1D98-4BBC-9A44-79483C05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222CE-B6EC-489F-B9AE-ECC6E422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64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DFDE-E7F1-48CF-B56A-38151821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Network Model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D0770-63D6-49B8-BC35-A12F639E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7182-1D98-4BBC-9A44-79483C05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222CE-B6EC-489F-B9AE-ECC6E422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pic>
        <p:nvPicPr>
          <p:cNvPr id="3074" name="Picture 2" descr="Data Modeling Tutorial: How to Design Databases Using Various Models">
            <a:extLst>
              <a:ext uri="{FF2B5EF4-FFF2-40B4-BE49-F238E27FC236}">
                <a16:creationId xmlns:a16="http://schemas.microsoft.com/office/drawing/2014/main" id="{9E6061DC-D914-47FB-890E-70E6AAE79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700" y="1564849"/>
            <a:ext cx="6853286" cy="442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847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6A19-1004-49B7-854B-D861351E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Relational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C3491-7611-434C-B57A-21288DA4D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00899"/>
            <a:ext cx="9373402" cy="482953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2400" dirty="0"/>
              <a:t>The relational data-model was first represented by Edgar F. Codd in (Codd 1970) 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All data is represented as simple tabular data structures (relations) which may be accessed using a high-level non-procedural language. 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The physical implementation of the database is hidden, thus the programmer does not have to know the physical implementation to be able to access the data. 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This makes the development of programs more effective and less dependent on changes in the physical representation of data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1F815-FEEA-4E6C-B5F5-214585DD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07771-3C34-401A-AB3A-AFE8ED95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7DDC1-575B-4EEB-BDC7-EC8AF9B0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796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911</Words>
  <Application>Microsoft Office PowerPoint</Application>
  <PresentationFormat>Widescreen</PresentationFormat>
  <Paragraphs>132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Georgia</vt:lpstr>
      <vt:lpstr>Wingdings 3</vt:lpstr>
      <vt:lpstr>Wisp</vt:lpstr>
      <vt:lpstr>Database Management System                         Unit-I</vt:lpstr>
      <vt:lpstr>Outline</vt:lpstr>
      <vt:lpstr>Data Models</vt:lpstr>
      <vt:lpstr>PowerPoint Presentation</vt:lpstr>
      <vt:lpstr>The Hierarchical Data Model</vt:lpstr>
      <vt:lpstr>The Hierarchical Data Model</vt:lpstr>
      <vt:lpstr>The Network Model</vt:lpstr>
      <vt:lpstr>The Network Model</vt:lpstr>
      <vt:lpstr>The Relational Model</vt:lpstr>
      <vt:lpstr>The Relational Model</vt:lpstr>
      <vt:lpstr>The Entity Relationship Model</vt:lpstr>
      <vt:lpstr>The Entity Relationship Model</vt:lpstr>
      <vt:lpstr>The Object Oriented Model</vt:lpstr>
      <vt:lpstr>PowerPoint Presentation</vt:lpstr>
      <vt:lpstr>PowerPoint Presentation</vt:lpstr>
      <vt:lpstr>Data Independence</vt:lpstr>
      <vt:lpstr>Data Independence</vt:lpstr>
      <vt:lpstr>Physical Data Independence</vt:lpstr>
      <vt:lpstr>Logical Data Independence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Kanchan Bhale</dc:creator>
  <cp:lastModifiedBy>Kanchan Bhale</cp:lastModifiedBy>
  <cp:revision>25</cp:revision>
  <dcterms:created xsi:type="dcterms:W3CDTF">2021-01-29T07:41:02Z</dcterms:created>
  <dcterms:modified xsi:type="dcterms:W3CDTF">2021-02-02T05:27:39Z</dcterms:modified>
</cp:coreProperties>
</file>