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zRjuYmCVM16C2ILAn9I+g==" hashData="o/nxm0TbjehH2s7ySyfFKkHXeraXvVtDYfa8+bm6K4JHM9JsPZn1guzIEtF4qnTM/XCP9d/pS3Vc2KYmoefO9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1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29C0C-6C61-4495-BFCE-0123FF9AC48B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AF2F5-E84A-4B19-A710-1E8DED8FA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07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FB558-4F95-4A41-9563-670BA0A1E641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A11CD-5C13-4B16-BD51-75A368BEA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2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A11CD-5C13-4B16-BD51-75A368BEABA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8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354" y="579922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354" y="335760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1" y="6283507"/>
            <a:ext cx="1146283" cy="370396"/>
          </a:xfrm>
        </p:spPr>
        <p:txBody>
          <a:bodyPr/>
          <a:lstStyle/>
          <a:p>
            <a:fld id="{3C9B1C4F-BDEF-48DC-A363-C759D244BEC6}" type="datetime1">
              <a:rPr lang="en-IN" smtClean="0"/>
              <a:t>16-02-2021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354" y="6329875"/>
            <a:ext cx="7619999" cy="365125"/>
          </a:xfrm>
        </p:spPr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6079411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6230" y="6329875"/>
            <a:ext cx="1279689" cy="341916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VPKBIET</a:t>
            </a:r>
          </a:p>
        </p:txBody>
      </p:sp>
    </p:spTree>
    <p:extLst>
      <p:ext uri="{BB962C8B-B14F-4D97-AF65-F5344CB8AC3E}">
        <p14:creationId xmlns:p14="http://schemas.microsoft.com/office/powerpoint/2010/main" val="1389742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10A-F4A3-4029-B789-99C86100C5B4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D0F-F628-4FFA-9A09-B136F7B5517C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8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046-87B1-4B20-BD7B-F5EF774EFB01}" type="datetime1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72F7-5DC5-436B-B125-104701B1ACD6}" type="datetime1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84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ADA0-ADB5-4CA1-9A85-C54DF35FDFA0}" type="datetime1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9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E5BD-9E6D-46BA-AE82-A48D727BD263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9893-D045-4FFA-9860-2A1DD5174BAA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VPKBIET, Department of Information Technology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130221" y="599353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1181" y="6130437"/>
            <a:ext cx="1210360" cy="2703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79109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3720-96D5-491E-B9E6-C9012B69B016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0632" y="3244139"/>
            <a:ext cx="1070947" cy="28341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DBMS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359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72EA-FDD7-4E22-8311-8CA1087F16FB}" type="datetime1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51F7-85FF-4030-BAB3-836304C294C3}" type="datetime1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6C1-9B5E-43A5-A587-1F7DDCDA6755}" type="datetime1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3A3-6032-4F6F-84AB-2ECAD6964E1B}" type="datetime1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D9A9-AFE8-4B4E-8624-3E21F4915C86}" type="datetime1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51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FF59-12A2-45A6-A60E-90FAAA7BFF7B}" type="datetime1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E0E6FB0B-52E4-486A-9148-CF53A8E00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EAA2-58B6-47C3-BDA6-BC989448B14A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VPKBIET, Department of Information Technology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0E514-D9C9-4440-A6E1-1B0F3F9A0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nchan.bhale@vpkbie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138" y="579922"/>
            <a:ext cx="10090484" cy="22996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UNIT-II</a:t>
            </a:r>
            <a:br>
              <a:rPr lang="en-IN" dirty="0"/>
            </a:br>
            <a:r>
              <a:rPr lang="en-IN" dirty="0"/>
              <a:t>E-R Model to Relational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9418" y="4041575"/>
            <a:ext cx="3322667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Mrs. Kanchan M. </a:t>
            </a:r>
            <a:r>
              <a:rPr lang="en-IN" dirty="0" err="1"/>
              <a:t>Bhale</a:t>
            </a:r>
            <a:endParaRPr lang="en-IN" dirty="0"/>
          </a:p>
          <a:p>
            <a:r>
              <a:rPr lang="en-IN" dirty="0"/>
              <a:t>VPKBIET, </a:t>
            </a:r>
            <a:r>
              <a:rPr lang="en-IN" dirty="0" err="1"/>
              <a:t>Baramati</a:t>
            </a:r>
            <a:endParaRPr lang="en-IN" dirty="0"/>
          </a:p>
          <a:p>
            <a:r>
              <a:rPr lang="en-IN" dirty="0">
                <a:hlinkClick r:id="rId2"/>
              </a:rPr>
              <a:t>kanchan.bhale@vpkbiet.org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0729-0273-4CB8-A4AA-68E95052596A}" type="datetime1">
              <a:rPr lang="en-IN" smtClean="0"/>
              <a:t>16-02-2021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z="1500" dirty="0">
                <a:solidFill>
                  <a:schemeClr val="tx1"/>
                </a:solidFill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39634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2C3B-41AB-4952-A0AE-87F88DF7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7934-3B25-4EDD-9B94-D264AF14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2B85-EFA7-4158-8448-86AD05C5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6157-5C6C-4228-B7E3-4C2F5838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E6010-6230-4B04-882D-B1246A31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80" y="1283461"/>
            <a:ext cx="8224019" cy="2390954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03E2CE1-AAB4-4B74-94E2-C8AADF56B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07525"/>
              </p:ext>
            </p:extLst>
          </p:nvPr>
        </p:nvGraphicFramePr>
        <p:xfrm>
          <a:off x="2494780" y="4072466"/>
          <a:ext cx="73604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13">
                  <a:extLst>
                    <a:ext uri="{9D8B030D-6E8A-4147-A177-3AD203B41FA5}">
                      <a16:colId xmlns:a16="http://schemas.microsoft.com/office/drawing/2014/main" val="566265461"/>
                    </a:ext>
                  </a:extLst>
                </a:gridCol>
                <a:gridCol w="1186868">
                  <a:extLst>
                    <a:ext uri="{9D8B030D-6E8A-4147-A177-3AD203B41FA5}">
                      <a16:colId xmlns:a16="http://schemas.microsoft.com/office/drawing/2014/main" val="3195520530"/>
                    </a:ext>
                  </a:extLst>
                </a:gridCol>
                <a:gridCol w="2410538">
                  <a:extLst>
                    <a:ext uri="{9D8B030D-6E8A-4147-A177-3AD203B41FA5}">
                      <a16:colId xmlns:a16="http://schemas.microsoft.com/office/drawing/2014/main" val="1467659995"/>
                    </a:ext>
                  </a:extLst>
                </a:gridCol>
                <a:gridCol w="2618002">
                  <a:extLst>
                    <a:ext uri="{9D8B030D-6E8A-4147-A177-3AD203B41FA5}">
                      <a16:colId xmlns:a16="http://schemas.microsoft.com/office/drawing/2014/main" val="216480569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IN" u="sng" dirty="0" err="1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RollNo</a:t>
                      </a:r>
                      <a:endParaRPr lang="en-US" u="sng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HomeAddress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RoomID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8027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4530D37-6A7A-4D24-B287-8E2E0607E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29077"/>
              </p:ext>
            </p:extLst>
          </p:nvPr>
        </p:nvGraphicFramePr>
        <p:xfrm>
          <a:off x="3444240" y="5289570"/>
          <a:ext cx="54051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707">
                  <a:extLst>
                    <a:ext uri="{9D8B030D-6E8A-4147-A177-3AD203B41FA5}">
                      <a16:colId xmlns:a16="http://schemas.microsoft.com/office/drawing/2014/main" val="2924797703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25886802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1775919092"/>
                    </a:ext>
                  </a:extLst>
                </a:gridCol>
              </a:tblGrid>
              <a:tr h="284969">
                <a:tc>
                  <a:txBody>
                    <a:bodyPr/>
                    <a:lstStyle/>
                    <a:p>
                      <a:r>
                        <a:rPr lang="en-IN" u="sng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RoomNo</a:t>
                      </a:r>
                      <a:endParaRPr lang="en-US" u="sng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HostelName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79928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A7188BF-2ACF-4441-B419-FB5B3C5CB6B6}"/>
              </a:ext>
            </a:extLst>
          </p:cNvPr>
          <p:cNvSpPr/>
          <p:nvPr/>
        </p:nvSpPr>
        <p:spPr>
          <a:xfrm>
            <a:off x="10068560" y="4003099"/>
            <a:ext cx="1436052" cy="435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Student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C460FC-38D9-4461-BC5D-240990058878}"/>
              </a:ext>
            </a:extLst>
          </p:cNvPr>
          <p:cNvCxnSpPr/>
          <p:nvPr/>
        </p:nvCxnSpPr>
        <p:spPr>
          <a:xfrm flipH="1">
            <a:off x="4094480" y="4438226"/>
            <a:ext cx="3718560" cy="851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D3B77C3-C6D3-46B7-AE73-7B5FFD852E88}"/>
              </a:ext>
            </a:extLst>
          </p:cNvPr>
          <p:cNvSpPr/>
          <p:nvPr/>
        </p:nvSpPr>
        <p:spPr>
          <a:xfrm>
            <a:off x="9433061" y="5269309"/>
            <a:ext cx="1436052" cy="435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Hostel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F22D-9871-4897-AE8E-9BB3D2F9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0210"/>
          </a:xfrm>
        </p:spPr>
        <p:txBody>
          <a:bodyPr/>
          <a:lstStyle/>
          <a:p>
            <a:r>
              <a:rPr lang="en-IN" dirty="0"/>
              <a:t>Handling 1:N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CCE8-A373-4D6E-965E-5849F83F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50720"/>
            <a:ext cx="8915400" cy="39605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Let S be the participating entity on the N-side and T the other entity. Let S' and T' be the corresponding tables.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Include primary key of T' as foreign key in S'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Include any simple attribute (and simple components of composite attributes) of 1:N relation type as attributes of S'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F684-824E-4EF5-A647-8EA84BC8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07B2-0BC1-4911-AEBA-7FD53BA5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4566-BA33-4C00-A154-602095A1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48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D851-6414-4B99-A7B4-E3453097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B739-4506-4A05-80FC-8F296285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701E-96B2-4D06-A996-A9074B58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66C2-97D0-433F-9B20-7A277079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89FEB-73C6-47F8-99D5-96C790BB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78" y="1666383"/>
            <a:ext cx="7730902" cy="2006024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20D24A-3677-4C75-9E62-0DAE15614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97028"/>
              </p:ext>
            </p:extLst>
          </p:nvPr>
        </p:nvGraphicFramePr>
        <p:xfrm>
          <a:off x="2233613" y="3992190"/>
          <a:ext cx="5112066" cy="37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022">
                  <a:extLst>
                    <a:ext uri="{9D8B030D-6E8A-4147-A177-3AD203B41FA5}">
                      <a16:colId xmlns:a16="http://schemas.microsoft.com/office/drawing/2014/main" val="858610900"/>
                    </a:ext>
                  </a:extLst>
                </a:gridCol>
                <a:gridCol w="1704022">
                  <a:extLst>
                    <a:ext uri="{9D8B030D-6E8A-4147-A177-3AD203B41FA5}">
                      <a16:colId xmlns:a16="http://schemas.microsoft.com/office/drawing/2014/main" val="3520525116"/>
                    </a:ext>
                  </a:extLst>
                </a:gridCol>
                <a:gridCol w="1704022">
                  <a:extLst>
                    <a:ext uri="{9D8B030D-6E8A-4147-A177-3AD203B41FA5}">
                      <a16:colId xmlns:a16="http://schemas.microsoft.com/office/drawing/2014/main" val="593915321"/>
                    </a:ext>
                  </a:extLst>
                </a:gridCol>
              </a:tblGrid>
              <a:tr h="376211">
                <a:tc>
                  <a:txBody>
                    <a:bodyPr/>
                    <a:lstStyle/>
                    <a:p>
                      <a:r>
                        <a:rPr lang="en-IN" u="sng" dirty="0" err="1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RollNo</a:t>
                      </a:r>
                      <a:endParaRPr lang="en-US" u="sng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Guide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913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F10D9C3-5164-45C4-A52D-5DC0BCB59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53775"/>
              </p:ext>
            </p:extLst>
          </p:nvPr>
        </p:nvGraphicFramePr>
        <p:xfrm>
          <a:off x="4152375" y="5063998"/>
          <a:ext cx="4615704" cy="37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568">
                  <a:extLst>
                    <a:ext uri="{9D8B030D-6E8A-4147-A177-3AD203B41FA5}">
                      <a16:colId xmlns:a16="http://schemas.microsoft.com/office/drawing/2014/main" val="858610900"/>
                    </a:ext>
                  </a:extLst>
                </a:gridCol>
                <a:gridCol w="1538568">
                  <a:extLst>
                    <a:ext uri="{9D8B030D-6E8A-4147-A177-3AD203B41FA5}">
                      <a16:colId xmlns:a16="http://schemas.microsoft.com/office/drawing/2014/main" val="3520525116"/>
                    </a:ext>
                  </a:extLst>
                </a:gridCol>
                <a:gridCol w="1538568">
                  <a:extLst>
                    <a:ext uri="{9D8B030D-6E8A-4147-A177-3AD203B41FA5}">
                      <a16:colId xmlns:a16="http://schemas.microsoft.com/office/drawing/2014/main" val="593915321"/>
                    </a:ext>
                  </a:extLst>
                </a:gridCol>
              </a:tblGrid>
              <a:tr h="37581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ProfID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913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1DC6B9-C129-4A22-AC5D-E2F9DDC1CE50}"/>
              </a:ext>
            </a:extLst>
          </p:cNvPr>
          <p:cNvSpPr txBox="1"/>
          <p:nvPr/>
        </p:nvSpPr>
        <p:spPr>
          <a:xfrm>
            <a:off x="7752080" y="3943575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Student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E6C6D7-103A-4CC3-BED6-3586DF2EB533}"/>
              </a:ext>
            </a:extLst>
          </p:cNvPr>
          <p:cNvSpPr txBox="1"/>
          <p:nvPr/>
        </p:nvSpPr>
        <p:spPr>
          <a:xfrm>
            <a:off x="8933016" y="49970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Professor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D8BA80-8FC1-4127-8FC6-FD6E77976C7D}"/>
              </a:ext>
            </a:extLst>
          </p:cNvPr>
          <p:cNvCxnSpPr/>
          <p:nvPr/>
        </p:nvCxnSpPr>
        <p:spPr>
          <a:xfrm flipH="1">
            <a:off x="4876800" y="4349474"/>
            <a:ext cx="1290320" cy="714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14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81E9-B4C9-4FE6-949E-5DCAE15D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9730"/>
          </a:xfrm>
        </p:spPr>
        <p:txBody>
          <a:bodyPr/>
          <a:lstStyle/>
          <a:p>
            <a:r>
              <a:rPr lang="en-IN" dirty="0"/>
              <a:t>Handling M:N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E9EA-C8E9-40CD-88A7-7E0E74CF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50720"/>
            <a:ext cx="8915400" cy="3119120"/>
          </a:xfrm>
        </p:spPr>
        <p:txBody>
          <a:bodyPr>
            <a:normAutofit/>
          </a:bodyPr>
          <a:lstStyle/>
          <a:p>
            <a:pPr algn="just"/>
            <a:r>
              <a:rPr lang="en-IN" sz="2800" b="0" i="0" u="none" strike="noStrike" baseline="0" dirty="0">
                <a:solidFill>
                  <a:srgbClr val="333333"/>
                </a:solidFill>
                <a:latin typeface="TimesNewRomanPSMT"/>
              </a:rPr>
              <a:t>Make a separate table T for this relationship R between entity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TimesNewRomanPSMT"/>
              </a:rPr>
              <a:t>sets E1 and E2.</a:t>
            </a:r>
          </a:p>
          <a:p>
            <a:pPr algn="just"/>
            <a:r>
              <a:rPr lang="en-IN" sz="2800" b="0" i="0" u="none" strike="noStrike" baseline="0" dirty="0">
                <a:solidFill>
                  <a:srgbClr val="333333"/>
                </a:solidFill>
                <a:latin typeface="TimesNewRomanPSMT"/>
              </a:rPr>
              <a:t>Let R1 and R2 be the tables corresponding to E1 and E2.</a:t>
            </a:r>
          </a:p>
          <a:p>
            <a:pPr lvl="1" algn="just"/>
            <a:r>
              <a:rPr lang="en-IN" sz="2400" b="0" i="0" u="none" strike="noStrike" baseline="0" dirty="0">
                <a:solidFill>
                  <a:srgbClr val="333333"/>
                </a:solidFill>
                <a:latin typeface="TimesNewRomanPSMT"/>
              </a:rPr>
              <a:t>Include primary key attributes of R1 and R2 as foreign keys </a:t>
            </a:r>
            <a:r>
              <a:rPr lang="en-IN" sz="2800" b="0" i="0" u="none" strike="noStrike" baseline="0" dirty="0">
                <a:solidFill>
                  <a:srgbClr val="333333"/>
                </a:solidFill>
                <a:latin typeface="TimesNewRomanPSMT"/>
              </a:rPr>
              <a:t>in T. Their combination is the primary key in T.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98088-9A48-4057-A6DD-95C56DDE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5885-6666-4005-B079-CF54B039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9CF7-A104-4FE8-A7AE-C70D14FB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98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BC37-6DFB-4BC4-A0AB-53F2E61C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58350"/>
            <a:ext cx="8911687" cy="55445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1772-21D3-432C-8B1B-AE00E28F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4F808-162F-4046-BB19-59287CF8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D0607-477E-48DE-BDB6-C5FD4C81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DE8DA2-43AE-4EDB-B4E8-9D0CD34D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71" y="1100779"/>
            <a:ext cx="9843764" cy="2500004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8585F03-57CD-43B5-B4F1-5A5E24258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98354"/>
              </p:ext>
            </p:extLst>
          </p:nvPr>
        </p:nvGraphicFramePr>
        <p:xfrm>
          <a:off x="1686560" y="4153746"/>
          <a:ext cx="2021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920">
                  <a:extLst>
                    <a:ext uri="{9D8B030D-6E8A-4147-A177-3AD203B41FA5}">
                      <a16:colId xmlns:a16="http://schemas.microsoft.com/office/drawing/2014/main" val="463267387"/>
                    </a:ext>
                  </a:extLst>
                </a:gridCol>
                <a:gridCol w="1010920">
                  <a:extLst>
                    <a:ext uri="{9D8B030D-6E8A-4147-A177-3AD203B41FA5}">
                      <a16:colId xmlns:a16="http://schemas.microsoft.com/office/drawing/2014/main" val="2053262747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IN" u="sng" dirty="0" err="1">
                          <a:solidFill>
                            <a:srgbClr val="002060"/>
                          </a:solidFill>
                          <a:highlight>
                            <a:srgbClr val="FF0000"/>
                          </a:highlight>
                        </a:rPr>
                        <a:t>RollNo</a:t>
                      </a:r>
                      <a:endParaRPr lang="en-US" u="sng" dirty="0">
                        <a:solidFill>
                          <a:srgbClr val="00206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0516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BA98E1-5DB2-42B6-942B-988272038FFE}"/>
              </a:ext>
            </a:extLst>
          </p:cNvPr>
          <p:cNvSpPr txBox="1"/>
          <p:nvPr/>
        </p:nvSpPr>
        <p:spPr>
          <a:xfrm>
            <a:off x="1978307" y="3775980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</a:rPr>
              <a:t>Student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BB7FEC59-3FE9-4471-A219-1A45B5CD3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47177"/>
              </p:ext>
            </p:extLst>
          </p:nvPr>
        </p:nvGraphicFramePr>
        <p:xfrm>
          <a:off x="4693920" y="5103218"/>
          <a:ext cx="2804160" cy="550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463267387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53262747"/>
                    </a:ext>
                  </a:extLst>
                </a:gridCol>
              </a:tblGrid>
              <a:tr h="550334">
                <a:tc>
                  <a:txBody>
                    <a:bodyPr/>
                    <a:lstStyle/>
                    <a:p>
                      <a:r>
                        <a:rPr lang="en-IN" u="sng" dirty="0" err="1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</a:rPr>
                        <a:t>RollNo</a:t>
                      </a:r>
                      <a:endParaRPr lang="en-US" u="sng" dirty="0">
                        <a:solidFill>
                          <a:srgbClr val="00206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</a:rPr>
                        <a:t>CourseID</a:t>
                      </a:r>
                      <a:endParaRPr lang="en-US" dirty="0">
                        <a:solidFill>
                          <a:srgbClr val="00206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0516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7641832-F7E8-40D6-9BEA-AD0229066C19}"/>
              </a:ext>
            </a:extLst>
          </p:cNvPr>
          <p:cNvSpPr txBox="1"/>
          <p:nvPr/>
        </p:nvSpPr>
        <p:spPr>
          <a:xfrm>
            <a:off x="4985667" y="5730327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err="1">
                <a:solidFill>
                  <a:srgbClr val="7030A0"/>
                </a:solidFill>
              </a:rPr>
              <a:t>Enrollment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461D3E7E-60D1-4362-BF1E-5CF0B70B3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89714"/>
              </p:ext>
            </p:extLst>
          </p:nvPr>
        </p:nvGraphicFramePr>
        <p:xfrm>
          <a:off x="8338466" y="4160275"/>
          <a:ext cx="3166146" cy="550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073">
                  <a:extLst>
                    <a:ext uri="{9D8B030D-6E8A-4147-A177-3AD203B41FA5}">
                      <a16:colId xmlns:a16="http://schemas.microsoft.com/office/drawing/2014/main" val="463267387"/>
                    </a:ext>
                  </a:extLst>
                </a:gridCol>
                <a:gridCol w="1583073">
                  <a:extLst>
                    <a:ext uri="{9D8B030D-6E8A-4147-A177-3AD203B41FA5}">
                      <a16:colId xmlns:a16="http://schemas.microsoft.com/office/drawing/2014/main" val="2053262747"/>
                    </a:ext>
                  </a:extLst>
                </a:gridCol>
              </a:tblGrid>
              <a:tr h="550334">
                <a:tc>
                  <a:txBody>
                    <a:bodyPr/>
                    <a:lstStyle/>
                    <a:p>
                      <a:r>
                        <a:rPr lang="en-IN" u="sng" dirty="0" err="1">
                          <a:solidFill>
                            <a:srgbClr val="002060"/>
                          </a:solidFill>
                          <a:highlight>
                            <a:srgbClr val="FF0000"/>
                          </a:highlight>
                        </a:rPr>
                        <a:t>CourseID</a:t>
                      </a:r>
                      <a:endParaRPr lang="en-US" u="sng" dirty="0">
                        <a:solidFill>
                          <a:srgbClr val="00206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0516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1EE925D-8805-4087-8CEE-0567D910A15F}"/>
              </a:ext>
            </a:extLst>
          </p:cNvPr>
          <p:cNvSpPr txBox="1"/>
          <p:nvPr/>
        </p:nvSpPr>
        <p:spPr>
          <a:xfrm>
            <a:off x="8991886" y="3781662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</a:rPr>
              <a:t>Course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2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88AE-37F3-4AB6-97C5-268B71F9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Recursive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CB14-E1B5-4361-BEDE-AEF7ADF5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4480"/>
            <a:ext cx="8915400" cy="914400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Make a table T for the participating entity set E ( this might already be existing) and one table for recursive relationship R.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05727-C2E4-4142-A6F8-3F515522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D497-9230-4D97-982A-E1A307E0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87E8-0467-4716-97E1-A7B27573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2476C-2994-4798-84C0-07D68821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35370"/>
            <a:ext cx="4028655" cy="311839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D75AAD6-13EF-4865-8F15-B11B5D67B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42876"/>
              </p:ext>
            </p:extLst>
          </p:nvPr>
        </p:nvGraphicFramePr>
        <p:xfrm>
          <a:off x="7046912" y="2989018"/>
          <a:ext cx="4348479" cy="49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493">
                  <a:extLst>
                    <a:ext uri="{9D8B030D-6E8A-4147-A177-3AD203B41FA5}">
                      <a16:colId xmlns:a16="http://schemas.microsoft.com/office/drawing/2014/main" val="4077579278"/>
                    </a:ext>
                  </a:extLst>
                </a:gridCol>
                <a:gridCol w="1449493">
                  <a:extLst>
                    <a:ext uri="{9D8B030D-6E8A-4147-A177-3AD203B41FA5}">
                      <a16:colId xmlns:a16="http://schemas.microsoft.com/office/drawing/2014/main" val="544562233"/>
                    </a:ext>
                  </a:extLst>
                </a:gridCol>
                <a:gridCol w="1449493">
                  <a:extLst>
                    <a:ext uri="{9D8B030D-6E8A-4147-A177-3AD203B41FA5}">
                      <a16:colId xmlns:a16="http://schemas.microsoft.com/office/drawing/2014/main" val="2490697636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CourseID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Credits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Timing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2369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31D4C0-9E1F-4C06-AB36-EB56894DE5C7}"/>
              </a:ext>
            </a:extLst>
          </p:cNvPr>
          <p:cNvSpPr txBox="1"/>
          <p:nvPr/>
        </p:nvSpPr>
        <p:spPr>
          <a:xfrm>
            <a:off x="8483600" y="249866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Course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7BF0776-B79A-4960-9E9C-0A0E718C9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99180"/>
              </p:ext>
            </p:extLst>
          </p:nvPr>
        </p:nvGraphicFramePr>
        <p:xfrm>
          <a:off x="7764832" y="4459693"/>
          <a:ext cx="3739780" cy="65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90">
                  <a:extLst>
                    <a:ext uri="{9D8B030D-6E8A-4147-A177-3AD203B41FA5}">
                      <a16:colId xmlns:a16="http://schemas.microsoft.com/office/drawing/2014/main" val="3949347518"/>
                    </a:ext>
                  </a:extLst>
                </a:gridCol>
                <a:gridCol w="1869890">
                  <a:extLst>
                    <a:ext uri="{9D8B030D-6E8A-4147-A177-3AD203B41FA5}">
                      <a16:colId xmlns:a16="http://schemas.microsoft.com/office/drawing/2014/main" val="3914973396"/>
                    </a:ext>
                  </a:extLst>
                </a:gridCol>
              </a:tblGrid>
              <a:tr h="652766">
                <a:tc>
                  <a:txBody>
                    <a:bodyPr/>
                    <a:lstStyle/>
                    <a:p>
                      <a:r>
                        <a:rPr lang="en-IN" u="sng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Prereqcourse</a:t>
                      </a:r>
                      <a:endParaRPr lang="en-US" u="sng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sng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CourseID</a:t>
                      </a:r>
                      <a:endParaRPr lang="en-US" u="sng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206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65448F-1087-4714-9047-9CD044F1F4E8}"/>
              </a:ext>
            </a:extLst>
          </p:cNvPr>
          <p:cNvSpPr txBox="1"/>
          <p:nvPr/>
        </p:nvSpPr>
        <p:spPr>
          <a:xfrm>
            <a:off x="8907252" y="5159782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>
                <a:solidFill>
                  <a:srgbClr val="7030A0"/>
                </a:solidFill>
              </a:rPr>
              <a:t>Prerequiste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EFE6A5-A618-4D24-A6A4-F79CF0463B51}"/>
              </a:ext>
            </a:extLst>
          </p:cNvPr>
          <p:cNvCxnSpPr>
            <a:cxnSpLocks/>
          </p:cNvCxnSpPr>
          <p:nvPr/>
        </p:nvCxnSpPr>
        <p:spPr>
          <a:xfrm flipH="1" flipV="1">
            <a:off x="7764832" y="3486859"/>
            <a:ext cx="942288" cy="925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7AF271-C18C-4C8A-B1E1-9A89368CE12D}"/>
              </a:ext>
            </a:extLst>
          </p:cNvPr>
          <p:cNvCxnSpPr/>
          <p:nvPr/>
        </p:nvCxnSpPr>
        <p:spPr>
          <a:xfrm flipH="1" flipV="1">
            <a:off x="8225816" y="3474695"/>
            <a:ext cx="2135796" cy="1004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1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101B-6A7C-4175-86AC-956342AE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D939-B733-4FCB-B687-F2691BCF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EF31D-5134-4D54-9B85-C24572F8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699BF-DD9B-45F8-90A5-6C3A36B07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41" y="584462"/>
            <a:ext cx="8676501" cy="53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6F8BA-E06E-42D1-B53B-DDADC517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883A3-6032-4F6F-84AB-2ECAD6964E1B}" type="datetime1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D5BEA-9378-49A5-9B19-33F39916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C9CD-512E-495F-8E78-8ADA2971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FB0B-52E4-486A-9148-CF53A8E001B4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0E6A8-C93A-499F-A64A-2AD38E5D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74" y="301221"/>
            <a:ext cx="8707461" cy="600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CD292-7C6F-4EE3-A1A4-A837253A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05051" y="6513365"/>
            <a:ext cx="1146283" cy="370396"/>
          </a:xfrm>
        </p:spPr>
        <p:txBody>
          <a:bodyPr/>
          <a:lstStyle/>
          <a:p>
            <a:fld id="{39A883A3-6032-4F6F-84AB-2ECAD6964E1B}" type="datetime1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3D6A6-76C0-4B62-93A9-62217B11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2651" y="6518736"/>
            <a:ext cx="7619999" cy="365125"/>
          </a:xfrm>
        </p:spPr>
        <p:txBody>
          <a:bodyPr/>
          <a:lstStyle/>
          <a:p>
            <a:r>
              <a:rPr lang="en-IN" dirty="0"/>
              <a:t>VPKBIET, Department of Information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DBB2-5197-4735-9429-9110DBE4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FB0B-52E4-486A-9148-CF53A8E001B4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712A5DE5-2051-4614-9878-2AA26AFDB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483151"/>
              </p:ext>
            </p:extLst>
          </p:nvPr>
        </p:nvGraphicFramePr>
        <p:xfrm>
          <a:off x="1782534" y="1339389"/>
          <a:ext cx="7297160" cy="958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26100" imgH="711200" progId="">
                  <p:embed/>
                </p:oleObj>
              </mc:Choice>
              <mc:Fallback>
                <p:oleObj r:id="rId2" imgW="5626100" imgH="711200" progId="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249"/>
                      <a:stretch>
                        <a:fillRect/>
                      </a:stretch>
                    </p:blipFill>
                    <p:spPr bwMode="auto">
                      <a:xfrm>
                        <a:off x="1782534" y="1339389"/>
                        <a:ext cx="7297160" cy="958921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25AA7341-5F52-4396-A41C-A604B9121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143251"/>
              </p:ext>
            </p:extLst>
          </p:nvPr>
        </p:nvGraphicFramePr>
        <p:xfrm>
          <a:off x="1562784" y="4736095"/>
          <a:ext cx="5186808" cy="94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626100" imgH="711200" progId="">
                  <p:embed/>
                </p:oleObj>
              </mc:Choice>
              <mc:Fallback>
                <p:oleObj r:id="rId4" imgW="5626100" imgH="711200" progId="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0049"/>
                      <a:stretch>
                        <a:fillRect/>
                      </a:stretch>
                    </p:blipFill>
                    <p:spPr bwMode="auto">
                      <a:xfrm>
                        <a:off x="1562784" y="4736095"/>
                        <a:ext cx="5186808" cy="942865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403FDE40-DA88-4572-B8B5-CC395F3EF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110392"/>
              </p:ext>
            </p:extLst>
          </p:nvPr>
        </p:nvGraphicFramePr>
        <p:xfrm>
          <a:off x="7470507" y="5655797"/>
          <a:ext cx="4280237" cy="85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626100" imgH="711200" progId="">
                  <p:embed/>
                </p:oleObj>
              </mc:Choice>
              <mc:Fallback>
                <p:oleObj r:id="rId6" imgW="5626100" imgH="711200" progId="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6546"/>
                      <a:stretch>
                        <a:fillRect/>
                      </a:stretch>
                    </p:blipFill>
                    <p:spPr bwMode="auto">
                      <a:xfrm>
                        <a:off x="7470507" y="5655797"/>
                        <a:ext cx="4280237" cy="857568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A89A7D11-8C54-4F3C-877C-C500B0DC6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262682"/>
              </p:ext>
            </p:extLst>
          </p:nvPr>
        </p:nvGraphicFramePr>
        <p:xfrm>
          <a:off x="6914326" y="2674967"/>
          <a:ext cx="3563139" cy="943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626100" imgH="711200" progId="">
                  <p:embed/>
                </p:oleObj>
              </mc:Choice>
              <mc:Fallback>
                <p:oleObj r:id="rId8" imgW="5626100" imgH="711200" progId="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976"/>
                      <a:stretch>
                        <a:fillRect/>
                      </a:stretch>
                    </p:blipFill>
                    <p:spPr bwMode="auto">
                      <a:xfrm>
                        <a:off x="6914326" y="2674967"/>
                        <a:ext cx="3563139" cy="943614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16B5101F-3D0E-435B-A3C9-7349E36DF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981184"/>
              </p:ext>
            </p:extLst>
          </p:nvPr>
        </p:nvGraphicFramePr>
        <p:xfrm>
          <a:off x="1951541" y="3429000"/>
          <a:ext cx="4034480" cy="1017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626100" imgH="711200" progId="">
                  <p:embed/>
                </p:oleObj>
              </mc:Choice>
              <mc:Fallback>
                <p:oleObj r:id="rId10" imgW="5626100" imgH="711200" progId="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9539"/>
                      <a:stretch>
                        <a:fillRect/>
                      </a:stretch>
                    </p:blipFill>
                    <p:spPr bwMode="auto">
                      <a:xfrm>
                        <a:off x="1951541" y="3429000"/>
                        <a:ext cx="4034480" cy="1017076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E24F75A7-5874-4184-8135-9CEECBC20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209646"/>
              </p:ext>
            </p:extLst>
          </p:nvPr>
        </p:nvGraphicFramePr>
        <p:xfrm>
          <a:off x="1861496" y="222871"/>
          <a:ext cx="3540063" cy="77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5626100" imgH="711200" progId="Word.Document.8">
                  <p:embed/>
                </p:oleObj>
              </mc:Choice>
              <mc:Fallback>
                <p:oleObj name="Document" r:id="rId12" imgW="5626100" imgH="711200" progId="Word.Document.8">
                  <p:embed/>
                  <p:pic>
                    <p:nvPicPr>
                      <p:cNvPr id="1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6850"/>
                      <a:stretch>
                        <a:fillRect/>
                      </a:stretch>
                    </p:blipFill>
                    <p:spPr bwMode="auto">
                      <a:xfrm>
                        <a:off x="1861496" y="222871"/>
                        <a:ext cx="3540063" cy="778821"/>
                      </a:xfrm>
                      <a:prstGeom prst="rect">
                        <a:avLst/>
                      </a:prstGeom>
                      <a:solidFill>
                        <a:srgbClr val="FFE482"/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C86F-191B-4FDF-B35F-BC57FE676EE6}"/>
              </a:ext>
            </a:extLst>
          </p:cNvPr>
          <p:cNvCxnSpPr>
            <a:cxnSpLocks/>
          </p:cNvCxnSpPr>
          <p:nvPr/>
        </p:nvCxnSpPr>
        <p:spPr>
          <a:xfrm flipH="1" flipV="1">
            <a:off x="2532651" y="1001692"/>
            <a:ext cx="5678096" cy="3376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CC7E38-0682-476C-BF91-C210AAABF0C7}"/>
              </a:ext>
            </a:extLst>
          </p:cNvPr>
          <p:cNvCxnSpPr/>
          <p:nvPr/>
        </p:nvCxnSpPr>
        <p:spPr>
          <a:xfrm flipH="1" flipV="1">
            <a:off x="2658359" y="2298310"/>
            <a:ext cx="216816" cy="11306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D53490-E46D-4C08-BEF4-BAE13F7E12F3}"/>
              </a:ext>
            </a:extLst>
          </p:cNvPr>
          <p:cNvCxnSpPr>
            <a:cxnSpLocks/>
          </p:cNvCxnSpPr>
          <p:nvPr/>
        </p:nvCxnSpPr>
        <p:spPr>
          <a:xfrm flipV="1">
            <a:off x="3968781" y="3138086"/>
            <a:ext cx="2945545" cy="262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ED118FE-1E57-4CFE-A7ED-AE57FD1F8217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4156189" y="5678960"/>
            <a:ext cx="3314321" cy="307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7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23447"/>
            <a:ext cx="9071745" cy="47527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2">
                    <a:lumMod val="50000"/>
                  </a:schemeClr>
                </a:solidFill>
              </a:rPr>
              <a:t>Conversion of ER diagram into tables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2">
                    <a:lumMod val="50000"/>
                  </a:schemeClr>
                </a:solidFill>
              </a:rPr>
              <a:t>Relational Representation of strong and weak entities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2">
                    <a:lumMod val="50000"/>
                  </a:schemeClr>
                </a:solidFill>
              </a:rPr>
              <a:t>Relational representation of multivalued attribute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2">
                    <a:lumMod val="50000"/>
                  </a:schemeClr>
                </a:solidFill>
              </a:rPr>
              <a:t>Conversion of  1 to 1 relationship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7030A0"/>
                </a:solidFill>
              </a:rPr>
              <a:t>Conversion of 1 to many relationship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7030A0"/>
                </a:solidFill>
              </a:rPr>
              <a:t>Conversion of many to many relationship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7030A0"/>
                </a:solidFill>
              </a:rPr>
              <a:t>Conversion of recursive relationship</a:t>
            </a:r>
          </a:p>
          <a:p>
            <a:pPr>
              <a:lnSpc>
                <a:spcPct val="150000"/>
              </a:lnSpc>
            </a:pPr>
            <a:r>
              <a:rPr lang="en-IN" sz="3200" b="1">
                <a:solidFill>
                  <a:srgbClr val="7030A0"/>
                </a:solidFill>
              </a:rPr>
              <a:t>Sample Example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551B-3A02-4049-87D3-93A01CB02441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65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6596-F01D-4D2C-AAEF-C4F7AA1B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 to Relational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8B5A-70FF-4197-ABE2-2F63FB6C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9119"/>
            <a:ext cx="8915400" cy="42521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E/R model and the relational model give different representations of a real-world enterprise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An E/R diagram can be converted to a collection of relations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For each entity set and relationship set in E/R diagram we will  have a corresponding relational table with the same name as entity set / relationship set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Each table will have multiple columns whose names are obtained  from the attributes of entity types/relationship types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90D4C-0105-4D8A-ABB3-DEA23DF7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BC7D-FD52-4D11-B6C6-C4992D88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A8F73-13C5-4A6E-9872-BE2CA886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0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0A3E-6579-4E7F-8E71-E00C9B20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Representation of Strong Entity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5445-6F9C-45EF-8BBC-07462FB5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8618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Create a table </a:t>
            </a:r>
            <a:r>
              <a:rPr lang="en-IN" sz="2000" dirty="0" err="1"/>
              <a:t>Ti</a:t>
            </a:r>
            <a:r>
              <a:rPr lang="en-IN" sz="2000" dirty="0"/>
              <a:t> for each strong entity set </a:t>
            </a:r>
            <a:r>
              <a:rPr lang="en-IN" sz="2000" dirty="0" err="1"/>
              <a:t>Ei</a:t>
            </a:r>
            <a:r>
              <a:rPr lang="en-IN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Include simple attributes and simple components of composite attributes of entity set </a:t>
            </a:r>
            <a:r>
              <a:rPr lang="en-IN" sz="2000" dirty="0" err="1"/>
              <a:t>Ei</a:t>
            </a:r>
            <a:r>
              <a:rPr lang="en-IN" sz="2000" dirty="0"/>
              <a:t> as attributes of </a:t>
            </a:r>
            <a:r>
              <a:rPr lang="en-IN" sz="2000" dirty="0" err="1"/>
              <a:t>Ti</a:t>
            </a:r>
            <a:r>
              <a:rPr lang="en-IN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Multi-valued attributes of entities are dealt with separately.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The primary key of </a:t>
            </a:r>
            <a:r>
              <a:rPr lang="en-IN" sz="2000" dirty="0" err="1"/>
              <a:t>Ei</a:t>
            </a:r>
            <a:r>
              <a:rPr lang="en-IN" sz="2000" dirty="0"/>
              <a:t> will also be the primary key of </a:t>
            </a:r>
            <a:r>
              <a:rPr lang="en-IN" sz="2000" dirty="0" err="1"/>
              <a:t>Ti</a:t>
            </a:r>
            <a:r>
              <a:rPr lang="en-IN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The primary key can be referred to by other tables via foreign keys in them to capture relationships as we see later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A60C7-7DF0-4099-9DBB-D2A4978F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F7DF-0429-4678-A99B-44C318AE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2876-4F14-4B3A-A333-D7037766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53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0A3E-6579-4E7F-8E71-E00C9B20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22108"/>
            <a:ext cx="8911687" cy="1280890"/>
          </a:xfrm>
        </p:spPr>
        <p:txBody>
          <a:bodyPr/>
          <a:lstStyle/>
          <a:p>
            <a:r>
              <a:rPr lang="en-IN" dirty="0"/>
              <a:t>Relational Representation of Weak Entity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5445-6F9C-45EF-8BBC-07462FB5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602557"/>
            <a:ext cx="8915400" cy="4527879"/>
          </a:xfrm>
        </p:spPr>
        <p:txBody>
          <a:bodyPr>
            <a:noAutofit/>
          </a:bodyPr>
          <a:lstStyle/>
          <a:p>
            <a:r>
              <a:rPr lang="en-IN" sz="2000" dirty="0"/>
              <a:t>Let E' be a weak entity owned by a strong/weak entity E</a:t>
            </a:r>
          </a:p>
          <a:p>
            <a:pPr lvl="1"/>
            <a:r>
              <a:rPr lang="en-IN" sz="1800" dirty="0"/>
              <a:t>E' is converted to a table, say R', where…</a:t>
            </a:r>
          </a:p>
          <a:p>
            <a:pPr lvl="1"/>
            <a:r>
              <a:rPr lang="en-IN" sz="1800" dirty="0"/>
              <a:t> Attributes of R' will be</a:t>
            </a:r>
          </a:p>
          <a:p>
            <a:r>
              <a:rPr lang="en-IN" sz="2000" dirty="0"/>
              <a:t>Attributes of the weak entity set E' and</a:t>
            </a:r>
          </a:p>
          <a:p>
            <a:pPr lvl="1"/>
            <a:r>
              <a:rPr lang="en-IN" sz="1800" dirty="0"/>
              <a:t>Primary key attributes of the identifying strong entity E</a:t>
            </a:r>
          </a:p>
          <a:p>
            <a:pPr lvl="1"/>
            <a:r>
              <a:rPr lang="en-IN" sz="1800" dirty="0"/>
              <a:t>(Or, partial key of E + primary key of the owner of E,</a:t>
            </a:r>
          </a:p>
          <a:p>
            <a:pPr lvl="1"/>
            <a:r>
              <a:rPr lang="en-IN" sz="1800" dirty="0"/>
              <a:t>if E is itself a weak entity)</a:t>
            </a:r>
          </a:p>
          <a:p>
            <a:pPr lvl="1"/>
            <a:r>
              <a:rPr lang="en-IN" sz="1800" dirty="0"/>
              <a:t> These attributes will also be a foreign key in R' referring </a:t>
            </a:r>
            <a:r>
              <a:rPr lang="en-IN" sz="2000" dirty="0"/>
              <a:t>to the table corresponding to E</a:t>
            </a:r>
          </a:p>
          <a:p>
            <a:r>
              <a:rPr lang="en-IN" sz="2000" dirty="0"/>
              <a:t>Key of R' : partial key of E' + Key of E</a:t>
            </a:r>
          </a:p>
          <a:p>
            <a:r>
              <a:rPr lang="en-IN" sz="2000" dirty="0"/>
              <a:t>Multi-valued attributes of E' are dealt separately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A60C7-7DF0-4099-9DBB-D2A4978F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F7DF-0429-4678-A99B-44C318AE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VPKBIET, 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2876-4F14-4B3A-A333-D7037766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64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05C2-9085-4502-B241-F71D2143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35387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A5D2-B6A9-49F4-8F69-539ECDDC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05625-8540-4B28-95B9-3927CB6A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AC54-CAF2-4C06-A39C-00AA916A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19373-61C4-4F38-BA71-FCDE618A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07" y="1404595"/>
            <a:ext cx="9521072" cy="2422776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C7C5079-C53C-415A-BF05-16106CDFF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400873"/>
              </p:ext>
            </p:extLst>
          </p:nvPr>
        </p:nvGraphicFramePr>
        <p:xfrm>
          <a:off x="2032001" y="4141596"/>
          <a:ext cx="48401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380">
                  <a:extLst>
                    <a:ext uri="{9D8B030D-6E8A-4147-A177-3AD203B41FA5}">
                      <a16:colId xmlns:a16="http://schemas.microsoft.com/office/drawing/2014/main" val="481168473"/>
                    </a:ext>
                  </a:extLst>
                </a:gridCol>
                <a:gridCol w="1613380">
                  <a:extLst>
                    <a:ext uri="{9D8B030D-6E8A-4147-A177-3AD203B41FA5}">
                      <a16:colId xmlns:a16="http://schemas.microsoft.com/office/drawing/2014/main" val="673261528"/>
                    </a:ext>
                  </a:extLst>
                </a:gridCol>
                <a:gridCol w="1613380">
                  <a:extLst>
                    <a:ext uri="{9D8B030D-6E8A-4147-A177-3AD203B41FA5}">
                      <a16:colId xmlns:a16="http://schemas.microsoft.com/office/drawing/2014/main" val="1807223152"/>
                    </a:ext>
                  </a:extLst>
                </a:gridCol>
              </a:tblGrid>
              <a:tr h="241868">
                <a:tc>
                  <a:txBody>
                    <a:bodyPr/>
                    <a:lstStyle/>
                    <a:p>
                      <a:r>
                        <a:rPr lang="en-IN" u="sng" dirty="0" err="1">
                          <a:solidFill>
                            <a:schemeClr val="tx1"/>
                          </a:solidFill>
                        </a:rPr>
                        <a:t>CourseID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Credits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983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70F27E-987C-47BE-AE7E-FA373F895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99608"/>
              </p:ext>
            </p:extLst>
          </p:nvPr>
        </p:nvGraphicFramePr>
        <p:xfrm>
          <a:off x="3091992" y="5041924"/>
          <a:ext cx="8412621" cy="53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641">
                  <a:extLst>
                    <a:ext uri="{9D8B030D-6E8A-4147-A177-3AD203B41FA5}">
                      <a16:colId xmlns:a16="http://schemas.microsoft.com/office/drawing/2014/main" val="481168473"/>
                    </a:ext>
                  </a:extLst>
                </a:gridCol>
                <a:gridCol w="2545237">
                  <a:extLst>
                    <a:ext uri="{9D8B030D-6E8A-4147-A177-3AD203B41FA5}">
                      <a16:colId xmlns:a16="http://schemas.microsoft.com/office/drawing/2014/main" val="673261528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1807223152"/>
                    </a:ext>
                  </a:extLst>
                </a:gridCol>
                <a:gridCol w="1366887">
                  <a:extLst>
                    <a:ext uri="{9D8B030D-6E8A-4147-A177-3AD203B41FA5}">
                      <a16:colId xmlns:a16="http://schemas.microsoft.com/office/drawing/2014/main" val="1893684571"/>
                    </a:ext>
                  </a:extLst>
                </a:gridCol>
                <a:gridCol w="1625322">
                  <a:extLst>
                    <a:ext uri="{9D8B030D-6E8A-4147-A177-3AD203B41FA5}">
                      <a16:colId xmlns:a16="http://schemas.microsoft.com/office/drawing/2014/main" val="2283221170"/>
                    </a:ext>
                  </a:extLst>
                </a:gridCol>
              </a:tblGrid>
              <a:tr h="535387">
                <a:tc>
                  <a:txBody>
                    <a:bodyPr/>
                    <a:lstStyle/>
                    <a:p>
                      <a:r>
                        <a:rPr lang="en-IN" u="sng" dirty="0" err="1">
                          <a:solidFill>
                            <a:schemeClr val="tx1"/>
                          </a:solidFill>
                        </a:rPr>
                        <a:t>CourseID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sng" dirty="0" err="1">
                          <a:solidFill>
                            <a:schemeClr val="tx1"/>
                          </a:solidFill>
                        </a:rPr>
                        <a:t>SectionNo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RoomNo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Professor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9833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66F8BF-E76D-4778-9623-E1F0CD5FAA35}"/>
              </a:ext>
            </a:extLst>
          </p:cNvPr>
          <p:cNvCxnSpPr/>
          <p:nvPr/>
        </p:nvCxnSpPr>
        <p:spPr>
          <a:xfrm flipH="1" flipV="1">
            <a:off x="3101419" y="4507356"/>
            <a:ext cx="886119" cy="534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B102A0-3422-4279-A6F5-793F85018189}"/>
              </a:ext>
            </a:extLst>
          </p:cNvPr>
          <p:cNvSpPr txBox="1"/>
          <p:nvPr/>
        </p:nvSpPr>
        <p:spPr>
          <a:xfrm>
            <a:off x="7154944" y="411409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1854D-4D40-48C2-A40C-0869BACCD925}"/>
              </a:ext>
            </a:extLst>
          </p:cNvPr>
          <p:cNvSpPr txBox="1"/>
          <p:nvPr/>
        </p:nvSpPr>
        <p:spPr>
          <a:xfrm>
            <a:off x="8577344" y="557731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8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0A3E-6579-4E7F-8E71-E00C9B20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22108"/>
            <a:ext cx="8911687" cy="1280890"/>
          </a:xfrm>
        </p:spPr>
        <p:txBody>
          <a:bodyPr/>
          <a:lstStyle/>
          <a:p>
            <a:r>
              <a:rPr lang="en-IN" dirty="0"/>
              <a:t>Relational Representation of Multivalued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5445-6F9C-45EF-8BBC-07462FB5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602557"/>
            <a:ext cx="8915400" cy="45278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One separate table for each multi-valued attribute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One column for this attribute and 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Column(s) for the primary key attribute(s) of the table that corresponds to the entity / relationship set for which this is an attribute.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A60C7-7DF0-4099-9DBB-D2A4978F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F7DF-0429-4678-A99B-44C318AE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VPKBIET, Department of Information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2876-4F14-4B3A-A333-D7037766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51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A480-0C65-4116-BE0F-9BB25A92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F7352-C1F3-46AC-93A0-A67025C4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605B7-89C7-465D-B22F-7AC7C73D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75EC-FAFD-4B47-A13F-C4EFB7E1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D1D16D-741C-418C-A7E0-B2697C198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22" y="2099452"/>
            <a:ext cx="4122875" cy="224557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0A1A56-CD69-46FC-9F45-80F776FC4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7944"/>
              </p:ext>
            </p:extLst>
          </p:nvPr>
        </p:nvGraphicFramePr>
        <p:xfrm>
          <a:off x="7569201" y="2381049"/>
          <a:ext cx="255015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39">
                  <a:extLst>
                    <a:ext uri="{9D8B030D-6E8A-4147-A177-3AD203B41FA5}">
                      <a16:colId xmlns:a16="http://schemas.microsoft.com/office/drawing/2014/main" val="481168473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673261528"/>
                    </a:ext>
                  </a:extLst>
                </a:gridCol>
              </a:tblGrid>
              <a:tr h="241868">
                <a:tc>
                  <a:txBody>
                    <a:bodyPr/>
                    <a:lstStyle/>
                    <a:p>
                      <a:r>
                        <a:rPr lang="en-IN" u="sng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9833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4BD64A-992C-4720-B644-B3238F99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05054"/>
              </p:ext>
            </p:extLst>
          </p:nvPr>
        </p:nvGraphicFramePr>
        <p:xfrm>
          <a:off x="7415826" y="3809637"/>
          <a:ext cx="4458878" cy="53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641">
                  <a:extLst>
                    <a:ext uri="{9D8B030D-6E8A-4147-A177-3AD203B41FA5}">
                      <a16:colId xmlns:a16="http://schemas.microsoft.com/office/drawing/2014/main" val="481168473"/>
                    </a:ext>
                  </a:extLst>
                </a:gridCol>
                <a:gridCol w="2545237">
                  <a:extLst>
                    <a:ext uri="{9D8B030D-6E8A-4147-A177-3AD203B41FA5}">
                      <a16:colId xmlns:a16="http://schemas.microsoft.com/office/drawing/2014/main" val="673261528"/>
                    </a:ext>
                  </a:extLst>
                </a:gridCol>
              </a:tblGrid>
              <a:tr h="535387">
                <a:tc>
                  <a:txBody>
                    <a:bodyPr/>
                    <a:lstStyle/>
                    <a:p>
                      <a:r>
                        <a:rPr lang="en-IN" u="sng" dirty="0" err="1">
                          <a:solidFill>
                            <a:schemeClr val="tx1"/>
                          </a:solidFill>
                        </a:rPr>
                        <a:t>EmailId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983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5BEBBF-3BF7-464A-924B-A1EE00D0C8E1}"/>
              </a:ext>
            </a:extLst>
          </p:cNvPr>
          <p:cNvSpPr txBox="1"/>
          <p:nvPr/>
        </p:nvSpPr>
        <p:spPr>
          <a:xfrm>
            <a:off x="8242064" y="195416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378FA-4BFB-4CE7-8D36-FDA35D6A49F2}"/>
              </a:ext>
            </a:extLst>
          </p:cNvPr>
          <p:cNvSpPr txBox="1"/>
          <p:nvPr/>
        </p:nvSpPr>
        <p:spPr>
          <a:xfrm>
            <a:off x="8689104" y="446678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MailID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4B90E7-A55F-42AB-9CA8-0D550C227498}"/>
              </a:ext>
            </a:extLst>
          </p:cNvPr>
          <p:cNvCxnSpPr/>
          <p:nvPr/>
        </p:nvCxnSpPr>
        <p:spPr>
          <a:xfrm flipH="1" flipV="1">
            <a:off x="8168640" y="2746809"/>
            <a:ext cx="1535485" cy="1063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3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D015-A505-4C17-8320-7972B8A0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1:1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8445-0B63-4063-A318-86C25D14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2720"/>
            <a:ext cx="8915400" cy="4468502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Let S and T be entity sets in relationship R and  S' and T' be the tables corresponding to these entity sets</a:t>
            </a:r>
          </a:p>
          <a:p>
            <a:pPr algn="just"/>
            <a:r>
              <a:rPr lang="en-IN" sz="2400" dirty="0"/>
              <a:t>Choose an entity set which has total participation in R, if there is one (say, S)</a:t>
            </a:r>
          </a:p>
          <a:p>
            <a:pPr algn="just"/>
            <a:r>
              <a:rPr lang="en-IN" sz="2400" dirty="0"/>
              <a:t>Include the primary key of T' as a foreign key in S' referring to relation T'</a:t>
            </a:r>
          </a:p>
          <a:p>
            <a:pPr algn="just"/>
            <a:r>
              <a:rPr lang="en-IN" sz="2400" dirty="0"/>
              <a:t>Include all simple attributes (and simple components of composite attributes) of R as attributes of S'</a:t>
            </a:r>
          </a:p>
          <a:p>
            <a:pPr algn="just"/>
            <a:r>
              <a:rPr lang="en-IN" sz="2400" dirty="0"/>
              <a:t>We can do the other way round too</a:t>
            </a:r>
          </a:p>
          <a:p>
            <a:pPr lvl="1" algn="just"/>
            <a:r>
              <a:rPr lang="en-IN" sz="2000" dirty="0"/>
              <a:t>lot of null values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79F58-89DC-4215-8800-87AF7877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F545-1E42-4ACC-8A3F-B83F3612E15B}" type="datetime1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122E-BF16-425F-8074-0D165BDF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VPKBIET, Department of Information Technology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10F5-BD13-4D1B-B1A8-414529B0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DBMS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91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846</Words>
  <Application>Microsoft Office PowerPoint</Application>
  <PresentationFormat>Widescreen</PresentationFormat>
  <Paragraphs>165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Georgia</vt:lpstr>
      <vt:lpstr>TimesNewRomanPSMT</vt:lpstr>
      <vt:lpstr>Wingdings 3</vt:lpstr>
      <vt:lpstr>Wisp</vt:lpstr>
      <vt:lpstr>Document</vt:lpstr>
      <vt:lpstr>UNIT-II E-R Model to Relational Model</vt:lpstr>
      <vt:lpstr>Outline</vt:lpstr>
      <vt:lpstr>ER Diagram to Relational Schema</vt:lpstr>
      <vt:lpstr>Relational Representation of Strong Entity Set</vt:lpstr>
      <vt:lpstr>Relational Representation of Weak Entity Set</vt:lpstr>
      <vt:lpstr>Example</vt:lpstr>
      <vt:lpstr>Relational Representation of Multivalued Attribute</vt:lpstr>
      <vt:lpstr>Example</vt:lpstr>
      <vt:lpstr>Binary 1:1 Relationship</vt:lpstr>
      <vt:lpstr>Example</vt:lpstr>
      <vt:lpstr>Handling 1:N Relationship</vt:lpstr>
      <vt:lpstr>Example</vt:lpstr>
      <vt:lpstr>Handling M:N Relationship</vt:lpstr>
      <vt:lpstr>Example</vt:lpstr>
      <vt:lpstr>Handling Recursive Relationship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Kanchan Bhale</dc:creator>
  <cp:lastModifiedBy>Kanchan Bhale</cp:lastModifiedBy>
  <cp:revision>113</cp:revision>
  <dcterms:created xsi:type="dcterms:W3CDTF">2021-01-29T07:41:02Z</dcterms:created>
  <dcterms:modified xsi:type="dcterms:W3CDTF">2021-02-16T06:32:24Z</dcterms:modified>
</cp:coreProperties>
</file>