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9" r:id="rId4"/>
    <p:sldId id="260" r:id="rId5"/>
    <p:sldId id="258" r:id="rId6"/>
    <p:sldId id="261" r:id="rId7"/>
    <p:sldId id="262" r:id="rId8"/>
    <p:sldId id="264" r:id="rId9"/>
    <p:sldId id="263"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zRjuYmCVM16C2ILAn9I+g==" hashData="o/nxm0TbjehH2s7ySyfFKkHXeraXvVtDYfa8+bm6K4JHM9JsPZn1guzIEtF4qnTM/XCP9d/pS3Vc2KYmoefO9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notesViewPr>
    <p:cSldViewPr snapToGrid="0">
      <p:cViewPr varScale="1">
        <p:scale>
          <a:sx n="43" d="100"/>
          <a:sy n="43" d="100"/>
        </p:scale>
        <p:origin x="231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A29C0C-6C61-4495-BFCE-0123FF9AC48B}" type="datetimeFigureOut">
              <a:rPr lang="en-IN" smtClean="0"/>
              <a:t>20-02-2021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BAF2F5-E84A-4B19-A710-1E8DED8FA71C}" type="slidenum">
              <a:rPr lang="en-IN" smtClean="0"/>
              <a:t>‹#›</a:t>
            </a:fld>
            <a:endParaRPr lang="en-IN"/>
          </a:p>
        </p:txBody>
      </p:sp>
    </p:spTree>
    <p:extLst>
      <p:ext uri="{BB962C8B-B14F-4D97-AF65-F5344CB8AC3E}">
        <p14:creationId xmlns:p14="http://schemas.microsoft.com/office/powerpoint/2010/main" val="647307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FB558-4F95-4A41-9563-670BA0A1E641}" type="datetimeFigureOut">
              <a:rPr lang="en-IN" smtClean="0"/>
              <a:t>20-02-2021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A11CD-5C13-4B16-BD51-75A368BEABA1}" type="slidenum">
              <a:rPr lang="en-IN" smtClean="0"/>
              <a:t>‹#›</a:t>
            </a:fld>
            <a:endParaRPr lang="en-IN"/>
          </a:p>
        </p:txBody>
      </p:sp>
    </p:spTree>
    <p:extLst>
      <p:ext uri="{BB962C8B-B14F-4D97-AF65-F5344CB8AC3E}">
        <p14:creationId xmlns:p14="http://schemas.microsoft.com/office/powerpoint/2010/main" val="305452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00A11CD-5C13-4B16-BD51-75A368BEABA1}" type="slidenum">
              <a:rPr lang="en-IN" smtClean="0"/>
              <a:t>2</a:t>
            </a:fld>
            <a:endParaRPr lang="en-IN"/>
          </a:p>
        </p:txBody>
      </p:sp>
    </p:spTree>
    <p:extLst>
      <p:ext uri="{BB962C8B-B14F-4D97-AF65-F5344CB8AC3E}">
        <p14:creationId xmlns:p14="http://schemas.microsoft.com/office/powerpoint/2010/main" val="2237982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019354" y="579922"/>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019354" y="3357601"/>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0361611" y="6283507"/>
            <a:ext cx="1146283" cy="370396"/>
          </a:xfrm>
        </p:spPr>
        <p:txBody>
          <a:bodyPr/>
          <a:lstStyle/>
          <a:p>
            <a:fld id="{3C9B1C4F-BDEF-48DC-A363-C759D244BEC6}" type="datetime1">
              <a:rPr lang="en-IN" smtClean="0"/>
              <a:t>20-02-2021</a:t>
            </a:fld>
            <a:endParaRPr lang="en-IN" dirty="0"/>
          </a:p>
        </p:txBody>
      </p:sp>
      <p:sp>
        <p:nvSpPr>
          <p:cNvPr id="5" name="Footer Placeholder 4"/>
          <p:cNvSpPr>
            <a:spLocks noGrp="1"/>
          </p:cNvSpPr>
          <p:nvPr>
            <p:ph type="ftr" sz="quarter" idx="11"/>
          </p:nvPr>
        </p:nvSpPr>
        <p:spPr>
          <a:xfrm>
            <a:off x="2019354" y="6329875"/>
            <a:ext cx="7619999" cy="365125"/>
          </a:xfrm>
        </p:spPr>
        <p:txBody>
          <a:bodyPr/>
          <a:lstStyle/>
          <a:p>
            <a:r>
              <a:rPr lang="en-IN"/>
              <a:t>VPKBIET, Department of Information Technology</a:t>
            </a:r>
            <a:endParaRPr lang="en-IN" dirty="0"/>
          </a:p>
        </p:txBody>
      </p:sp>
      <p:sp>
        <p:nvSpPr>
          <p:cNvPr id="7" name="Freeform 6"/>
          <p:cNvSpPr/>
          <p:nvPr/>
        </p:nvSpPr>
        <p:spPr bwMode="auto">
          <a:xfrm>
            <a:off x="0" y="6079411"/>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66230" y="6329875"/>
            <a:ext cx="1279689" cy="341916"/>
          </a:xfrm>
          <a:prstGeom prst="rect">
            <a:avLst/>
          </a:prstGeom>
        </p:spPr>
        <p:txBody>
          <a:bodyPr/>
          <a:lstStyle/>
          <a:p>
            <a:r>
              <a:rPr lang="en-IN" dirty="0"/>
              <a:t>VPKBIET</a:t>
            </a:r>
          </a:p>
        </p:txBody>
      </p:sp>
    </p:spTree>
    <p:extLst>
      <p:ext uri="{BB962C8B-B14F-4D97-AF65-F5344CB8AC3E}">
        <p14:creationId xmlns:p14="http://schemas.microsoft.com/office/powerpoint/2010/main" val="1389742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A810A-F4A3-4029-B789-99C86100C5B4}"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14488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66D0F-F628-4FFA-9A09-B136F7B5517C}"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E0E6FB0B-52E4-486A-9148-CF53A8E001B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680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C4C046-87B1-4B20-BD7B-F5EF774EFB01}"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24507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E872F7-5DC5-436B-B125-104701B1ACD6}"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E0E6FB0B-52E4-486A-9148-CF53A8E001B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484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31ADA0-ADB5-4CA1-9A85-C54DF35FDFA0}"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373539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6E5BD-9E6D-46BA-AE82-A48D727BD263}"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77014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29893-D045-4FFA-9860-2A1DD5174BAA}"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1724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p:cNvSpPr>
            <a:spLocks noGrp="1"/>
          </p:cNvSpPr>
          <p:nvPr>
            <p:ph type="ftr" sz="quarter" idx="11"/>
          </p:nvPr>
        </p:nvSpPr>
        <p:spPr/>
        <p:txBody>
          <a:bodyPr/>
          <a:lstStyle/>
          <a:p>
            <a:r>
              <a:rPr lang="en-IN" dirty="0"/>
              <a:t>VPKBIET, Department of Information Technology</a:t>
            </a:r>
          </a:p>
        </p:txBody>
      </p:sp>
      <p:sp>
        <p:nvSpPr>
          <p:cNvPr id="8" name="Freeform 11"/>
          <p:cNvSpPr/>
          <p:nvPr/>
        </p:nvSpPr>
        <p:spPr bwMode="auto">
          <a:xfrm flipV="1">
            <a:off x="130221" y="599353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91181" y="6130437"/>
            <a:ext cx="1210360" cy="270363"/>
          </a:xfrm>
          <a:prstGeom prst="rect">
            <a:avLst/>
          </a:prstGeom>
        </p:spPr>
        <p:txBody>
          <a:bodyPr/>
          <a:lstStyle>
            <a:lvl1pPr>
              <a:defRPr sz="1800">
                <a:solidFill>
                  <a:schemeClr val="tx1"/>
                </a:solidFill>
              </a:defRPr>
            </a:lvl1pPr>
          </a:lstStyle>
          <a:p>
            <a:r>
              <a:rPr lang="en-IN" dirty="0"/>
              <a:t>DBMS</a:t>
            </a:r>
          </a:p>
        </p:txBody>
      </p:sp>
    </p:spTree>
    <p:extLst>
      <p:ext uri="{BB962C8B-B14F-4D97-AF65-F5344CB8AC3E}">
        <p14:creationId xmlns:p14="http://schemas.microsoft.com/office/powerpoint/2010/main" val="79109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B3720-96D5-491E-B9E6-C9012B69B016}"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40632" y="3244139"/>
            <a:ext cx="1070947" cy="283411"/>
          </a:xfrm>
          <a:prstGeom prst="rect">
            <a:avLst/>
          </a:prstGeom>
        </p:spPr>
        <p:txBody>
          <a:bodyPr/>
          <a:lstStyle>
            <a:lvl1pPr>
              <a:defRPr sz="1600">
                <a:solidFill>
                  <a:schemeClr val="tx1"/>
                </a:solidFill>
              </a:defRPr>
            </a:lvl1pPr>
          </a:lstStyle>
          <a:p>
            <a:r>
              <a:rPr lang="en-IN" dirty="0"/>
              <a:t>DBMS</a:t>
            </a:r>
            <a:endParaRPr lang="en-IN" sz="1800" dirty="0"/>
          </a:p>
        </p:txBody>
      </p:sp>
    </p:spTree>
    <p:extLst>
      <p:ext uri="{BB962C8B-B14F-4D97-AF65-F5344CB8AC3E}">
        <p14:creationId xmlns:p14="http://schemas.microsoft.com/office/powerpoint/2010/main" val="103598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2472EA-FDD7-4E22-8311-8CA1087F16FB}"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220185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E051F7-85FF-4030-BAB3-836304C294C3}" type="datetime1">
              <a:rPr lang="en-IN" smtClean="0"/>
              <a:t>20-02-2021</a:t>
            </a:fld>
            <a:endParaRPr lang="en-IN"/>
          </a:p>
        </p:txBody>
      </p:sp>
      <p:sp>
        <p:nvSpPr>
          <p:cNvPr id="8" name="Footer Placeholder 7"/>
          <p:cNvSpPr>
            <a:spLocks noGrp="1"/>
          </p:cNvSpPr>
          <p:nvPr>
            <p:ph type="ftr" sz="quarter" idx="11"/>
          </p:nvPr>
        </p:nvSpPr>
        <p:spPr/>
        <p:txBody>
          <a:bodyPr/>
          <a:lstStyle/>
          <a:p>
            <a:r>
              <a:rPr lang="en-IN"/>
              <a:t>VPKBIET, Department of Information Technology</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21094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AC6C1-9B5E-43A5-A587-1F7DDCDA6755}" type="datetime1">
              <a:rPr lang="en-IN" smtClean="0"/>
              <a:t>20-02-2021</a:t>
            </a:fld>
            <a:endParaRPr lang="en-IN"/>
          </a:p>
        </p:txBody>
      </p:sp>
      <p:sp>
        <p:nvSpPr>
          <p:cNvPr id="4" name="Footer Placeholder 3"/>
          <p:cNvSpPr>
            <a:spLocks noGrp="1"/>
          </p:cNvSpPr>
          <p:nvPr>
            <p:ph type="ftr" sz="quarter" idx="11"/>
          </p:nvPr>
        </p:nvSpPr>
        <p:spPr/>
        <p:txBody>
          <a:bodyPr/>
          <a:lstStyle/>
          <a:p>
            <a:r>
              <a:rPr lang="en-IN"/>
              <a:t>VPKBIET, Department of Information Technology</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276079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83A3-6032-4F6F-84AB-2ECAD6964E1B}" type="datetime1">
              <a:rPr lang="en-IN" smtClean="0"/>
              <a:t>20-02-2021</a:t>
            </a:fld>
            <a:endParaRPr lang="en-IN"/>
          </a:p>
        </p:txBody>
      </p:sp>
      <p:sp>
        <p:nvSpPr>
          <p:cNvPr id="3" name="Footer Placeholder 2"/>
          <p:cNvSpPr>
            <a:spLocks noGrp="1"/>
          </p:cNvSpPr>
          <p:nvPr>
            <p:ph type="ftr" sz="quarter" idx="11"/>
          </p:nvPr>
        </p:nvSpPr>
        <p:spPr/>
        <p:txBody>
          <a:bodyPr/>
          <a:lstStyle/>
          <a:p>
            <a:r>
              <a:rPr lang="en-IN"/>
              <a:t>VPKBIET, Department of Information Technology</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211947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67D9A9-AFE8-4B4E-8624-3E21F4915C86}"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397851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5FF59-12A2-45A6-A60E-90FAAA7BFF7B}" type="datetime1">
              <a:rPr lang="en-IN" smtClean="0"/>
              <a:t>20-02-2021</a:t>
            </a:fld>
            <a:endParaRPr lang="en-IN"/>
          </a:p>
        </p:txBody>
      </p:sp>
      <p:sp>
        <p:nvSpPr>
          <p:cNvPr id="6" name="Footer Placeholder 5"/>
          <p:cNvSpPr>
            <a:spLocks noGrp="1"/>
          </p:cNvSpPr>
          <p:nvPr>
            <p:ph type="ftr" sz="quarter" idx="11"/>
          </p:nvPr>
        </p:nvSpPr>
        <p:spPr/>
        <p:txBody>
          <a:bodyPr/>
          <a:lstStyle/>
          <a:p>
            <a:r>
              <a:rPr lang="en-IN"/>
              <a:t>VPKBIET, Department of Information Technology</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E0E6FB0B-52E4-486A-9148-CF53A8E001B4}" type="slidenum">
              <a:rPr lang="en-IN" smtClean="0"/>
              <a:t>‹#›</a:t>
            </a:fld>
            <a:endParaRPr lang="en-IN"/>
          </a:p>
        </p:txBody>
      </p:sp>
    </p:spTree>
    <p:extLst>
      <p:ext uri="{BB962C8B-B14F-4D97-AF65-F5344CB8AC3E}">
        <p14:creationId xmlns:p14="http://schemas.microsoft.com/office/powerpoint/2010/main" val="85474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D1EAA2-58B6-47C3-BDA6-BC989448B14A}" type="datetime1">
              <a:rPr lang="en-IN" smtClean="0"/>
              <a:t>20-02-2021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VPKBIET, Department of Information Technology</a:t>
            </a:r>
          </a:p>
        </p:txBody>
      </p:sp>
      <p:sp>
        <p:nvSpPr>
          <p:cNvPr id="8" name="Slide Number Placeholder 7"/>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E514-D9C9-4440-A6E1-1B0F3F9A067E}" type="slidenum">
              <a:rPr lang="en-IN" smtClean="0"/>
              <a:t>‹#›</a:t>
            </a:fld>
            <a:endParaRPr lang="en-IN"/>
          </a:p>
        </p:txBody>
      </p:sp>
    </p:spTree>
    <p:extLst>
      <p:ext uri="{BB962C8B-B14F-4D97-AF65-F5344CB8AC3E}">
        <p14:creationId xmlns:p14="http://schemas.microsoft.com/office/powerpoint/2010/main" val="1427434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chan.bhale@vpkbiet.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5138" y="579922"/>
            <a:ext cx="10090484" cy="2299636"/>
          </a:xfrm>
        </p:spPr>
        <p:txBody>
          <a:bodyPr/>
          <a:lstStyle/>
          <a:p>
            <a:pPr algn="ctr"/>
            <a:r>
              <a:rPr lang="en-IN" dirty="0"/>
              <a:t>UNIT-II</a:t>
            </a:r>
            <a:br>
              <a:rPr lang="en-IN" dirty="0"/>
            </a:br>
            <a:r>
              <a:rPr lang="en-IN"/>
              <a:t>Relational Model</a:t>
            </a:r>
            <a:endParaRPr lang="en-IN" dirty="0"/>
          </a:p>
        </p:txBody>
      </p:sp>
      <p:sp>
        <p:nvSpPr>
          <p:cNvPr id="3" name="Subtitle 2"/>
          <p:cNvSpPr>
            <a:spLocks noGrp="1"/>
          </p:cNvSpPr>
          <p:nvPr>
            <p:ph type="subTitle" idx="1"/>
          </p:nvPr>
        </p:nvSpPr>
        <p:spPr>
          <a:xfrm>
            <a:off x="4329418" y="4041575"/>
            <a:ext cx="3322667" cy="1126283"/>
          </a:xfrm>
        </p:spPr>
        <p:txBody>
          <a:bodyPr>
            <a:normAutofit lnSpcReduction="10000"/>
          </a:bodyPr>
          <a:lstStyle/>
          <a:p>
            <a:r>
              <a:rPr lang="en-IN" dirty="0"/>
              <a:t>Mrs. Kanchan M. </a:t>
            </a:r>
            <a:r>
              <a:rPr lang="en-IN" dirty="0" err="1"/>
              <a:t>Bhale</a:t>
            </a:r>
            <a:endParaRPr lang="en-IN" dirty="0"/>
          </a:p>
          <a:p>
            <a:r>
              <a:rPr lang="en-IN" dirty="0"/>
              <a:t>VPKBIET, </a:t>
            </a:r>
            <a:r>
              <a:rPr lang="en-IN" dirty="0" err="1"/>
              <a:t>Baramati</a:t>
            </a:r>
            <a:endParaRPr lang="en-IN" dirty="0"/>
          </a:p>
          <a:p>
            <a:r>
              <a:rPr lang="en-IN" dirty="0">
                <a:hlinkClick r:id="rId2"/>
              </a:rPr>
              <a:t>kanchan.bhale@vpkbiet.org</a:t>
            </a:r>
            <a:endParaRPr lang="en-IN" dirty="0"/>
          </a:p>
          <a:p>
            <a:endParaRPr lang="en-IN" dirty="0"/>
          </a:p>
        </p:txBody>
      </p:sp>
      <p:sp>
        <p:nvSpPr>
          <p:cNvPr id="4" name="Date Placeholder 3"/>
          <p:cNvSpPr>
            <a:spLocks noGrp="1"/>
          </p:cNvSpPr>
          <p:nvPr>
            <p:ph type="dt" sz="half" idx="10"/>
          </p:nvPr>
        </p:nvSpPr>
        <p:spPr/>
        <p:txBody>
          <a:bodyPr/>
          <a:lstStyle/>
          <a:p>
            <a:fld id="{09860729-0273-4CB8-A4AA-68E95052596A}" type="datetime1">
              <a:rPr lang="en-IN" smtClean="0"/>
              <a:t>20-02-2021</a:t>
            </a:fld>
            <a:endParaRPr lang="en-IN" dirty="0"/>
          </a:p>
        </p:txBody>
      </p:sp>
      <p:sp>
        <p:nvSpPr>
          <p:cNvPr id="5" name="Footer Placeholder 4"/>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p:cNvSpPr>
            <a:spLocks noGrp="1"/>
          </p:cNvSpPr>
          <p:nvPr>
            <p:ph type="sldNum" sz="quarter" idx="12"/>
          </p:nvPr>
        </p:nvSpPr>
        <p:spPr/>
        <p:txBody>
          <a:bodyPr/>
          <a:lstStyle/>
          <a:p>
            <a:r>
              <a:rPr lang="en-IN" sz="1500" dirty="0">
                <a:solidFill>
                  <a:schemeClr val="tx1"/>
                </a:solidFill>
              </a:rPr>
              <a:t>DBMS</a:t>
            </a:r>
          </a:p>
        </p:txBody>
      </p:sp>
    </p:spTree>
    <p:extLst>
      <p:ext uri="{BB962C8B-B14F-4D97-AF65-F5344CB8AC3E}">
        <p14:creationId xmlns:p14="http://schemas.microsoft.com/office/powerpoint/2010/main" val="396345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E1D1-3AA3-453D-9D72-3B3054B60FB1}"/>
              </a:ext>
            </a:extLst>
          </p:cNvPr>
          <p:cNvSpPr>
            <a:spLocks noGrp="1"/>
          </p:cNvSpPr>
          <p:nvPr>
            <p:ph type="title"/>
          </p:nvPr>
        </p:nvSpPr>
        <p:spPr/>
        <p:txBody>
          <a:bodyPr/>
          <a:lstStyle/>
          <a:p>
            <a:r>
              <a:rPr lang="en-IN" dirty="0"/>
              <a:t>Codd’s Rule</a:t>
            </a:r>
            <a:endParaRPr lang="en-US" dirty="0"/>
          </a:p>
        </p:txBody>
      </p:sp>
      <p:sp>
        <p:nvSpPr>
          <p:cNvPr id="3" name="Content Placeholder 2">
            <a:extLst>
              <a:ext uri="{FF2B5EF4-FFF2-40B4-BE49-F238E27FC236}">
                <a16:creationId xmlns:a16="http://schemas.microsoft.com/office/drawing/2014/main" id="{62F8ABF4-1BED-49ED-8C7C-5B3BE2521966}"/>
              </a:ext>
            </a:extLst>
          </p:cNvPr>
          <p:cNvSpPr>
            <a:spLocks noGrp="1"/>
          </p:cNvSpPr>
          <p:nvPr>
            <p:ph idx="1"/>
          </p:nvPr>
        </p:nvSpPr>
        <p:spPr>
          <a:xfrm>
            <a:off x="2589212" y="1905000"/>
            <a:ext cx="8915400" cy="4006222"/>
          </a:xfrm>
        </p:spPr>
        <p:txBody>
          <a:bodyPr>
            <a:normAutofit/>
          </a:bodyPr>
          <a:lstStyle/>
          <a:p>
            <a:pPr algn="just">
              <a:lnSpc>
                <a:spcPct val="150000"/>
              </a:lnSpc>
            </a:pPr>
            <a:r>
              <a:rPr lang="en-IN" sz="2400" dirty="0"/>
              <a:t>Codd proposed 13 rules popularly known as Codd's 12 rules to test DBMS's concept against his relational model. </a:t>
            </a:r>
          </a:p>
          <a:p>
            <a:pPr algn="just">
              <a:lnSpc>
                <a:spcPct val="150000"/>
              </a:lnSpc>
            </a:pPr>
            <a:r>
              <a:rPr lang="en-IN" sz="2400" dirty="0"/>
              <a:t>Codd's rule actually define what quality a DBMS requires in order to become a Relational Database Management System(RDBMS). </a:t>
            </a:r>
            <a:endParaRPr lang="en-US" sz="2400" dirty="0"/>
          </a:p>
        </p:txBody>
      </p:sp>
      <p:sp>
        <p:nvSpPr>
          <p:cNvPr id="4" name="Date Placeholder 3">
            <a:extLst>
              <a:ext uri="{FF2B5EF4-FFF2-40B4-BE49-F238E27FC236}">
                <a16:creationId xmlns:a16="http://schemas.microsoft.com/office/drawing/2014/main" id="{364D1541-C006-48C9-9E96-B4758A3E415B}"/>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D0CD2A4A-725D-490E-ABD3-11395D1955CF}"/>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EF771B3C-0458-4F0B-BE96-821C67A137AC}"/>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126792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CB43-FD3B-4DDA-B488-20C45465D2DC}"/>
              </a:ext>
            </a:extLst>
          </p:cNvPr>
          <p:cNvSpPr>
            <a:spLocks noGrp="1"/>
          </p:cNvSpPr>
          <p:nvPr>
            <p:ph type="title"/>
          </p:nvPr>
        </p:nvSpPr>
        <p:spPr/>
        <p:txBody>
          <a:bodyPr/>
          <a:lstStyle/>
          <a:p>
            <a:r>
              <a:rPr lang="en-IN" dirty="0"/>
              <a:t>Codd’s Rule</a:t>
            </a:r>
            <a:endParaRPr lang="en-US" dirty="0"/>
          </a:p>
        </p:txBody>
      </p:sp>
      <p:sp>
        <p:nvSpPr>
          <p:cNvPr id="3" name="Content Placeholder 2">
            <a:extLst>
              <a:ext uri="{FF2B5EF4-FFF2-40B4-BE49-F238E27FC236}">
                <a16:creationId xmlns:a16="http://schemas.microsoft.com/office/drawing/2014/main" id="{940C4641-7A12-40D2-B552-32C338457037}"/>
              </a:ext>
            </a:extLst>
          </p:cNvPr>
          <p:cNvSpPr>
            <a:spLocks noGrp="1"/>
          </p:cNvSpPr>
          <p:nvPr>
            <p:ph idx="1"/>
          </p:nvPr>
        </p:nvSpPr>
        <p:spPr>
          <a:xfrm>
            <a:off x="2589212" y="1404593"/>
            <a:ext cx="8915400" cy="4725843"/>
          </a:xfrm>
        </p:spPr>
        <p:txBody>
          <a:bodyPr>
            <a:noAutofit/>
          </a:bodyPr>
          <a:lstStyle/>
          <a:p>
            <a:r>
              <a:rPr lang="en-IN" sz="2000" b="1" dirty="0">
                <a:solidFill>
                  <a:srgbClr val="C00000"/>
                </a:solidFill>
                <a:effectLst>
                  <a:outerShdw blurRad="38100" dist="38100" dir="2700000" algn="tl">
                    <a:srgbClr val="000000">
                      <a:alpha val="43137"/>
                    </a:srgbClr>
                  </a:outerShdw>
                </a:effectLst>
              </a:rPr>
              <a:t>Rule zero : </a:t>
            </a:r>
            <a:r>
              <a:rPr lang="en-IN" sz="2000" dirty="0"/>
              <a:t>This rule states that for a system to qualify as an RDBMS, it must be able to manage database entirely through the relational capabilities.</a:t>
            </a:r>
          </a:p>
          <a:p>
            <a:r>
              <a:rPr lang="en-IN" sz="2000" b="1" dirty="0">
                <a:solidFill>
                  <a:srgbClr val="C00000"/>
                </a:solidFill>
                <a:effectLst>
                  <a:outerShdw blurRad="38100" dist="38100" dir="2700000" algn="tl">
                    <a:srgbClr val="000000">
                      <a:alpha val="43137"/>
                    </a:srgbClr>
                  </a:outerShdw>
                </a:effectLst>
              </a:rPr>
              <a:t>Rule 1: (Information rule)</a:t>
            </a:r>
            <a:r>
              <a:rPr lang="en-IN" sz="2000" dirty="0"/>
              <a:t>All information(including metadata) is to be represented as stored data in cells of tables. The rows and columns have to be strictly unordered.</a:t>
            </a:r>
          </a:p>
          <a:p>
            <a:r>
              <a:rPr lang="en-IN" sz="2000" b="1" dirty="0">
                <a:solidFill>
                  <a:srgbClr val="C00000"/>
                </a:solidFill>
                <a:effectLst>
                  <a:outerShdw blurRad="38100" dist="38100" dir="2700000" algn="tl">
                    <a:srgbClr val="000000">
                      <a:alpha val="43137"/>
                    </a:srgbClr>
                  </a:outerShdw>
                </a:effectLst>
              </a:rPr>
              <a:t>Rule 2: (</a:t>
            </a:r>
            <a:r>
              <a:rPr lang="en-IN" sz="2000" b="1" dirty="0" err="1">
                <a:solidFill>
                  <a:srgbClr val="C00000"/>
                </a:solidFill>
                <a:effectLst>
                  <a:outerShdw blurRad="38100" dist="38100" dir="2700000" algn="tl">
                    <a:srgbClr val="000000">
                      <a:alpha val="43137"/>
                    </a:srgbClr>
                  </a:outerShdw>
                </a:effectLst>
              </a:rPr>
              <a:t>Guaranted</a:t>
            </a:r>
            <a:r>
              <a:rPr lang="en-IN" sz="2000" b="1" dirty="0">
                <a:solidFill>
                  <a:srgbClr val="C00000"/>
                </a:solidFill>
                <a:effectLst>
                  <a:outerShdw blurRad="38100" dist="38100" dir="2700000" algn="tl">
                    <a:srgbClr val="000000">
                      <a:alpha val="43137"/>
                    </a:srgbClr>
                  </a:outerShdw>
                </a:effectLst>
              </a:rPr>
              <a:t> Access) </a:t>
            </a:r>
            <a:r>
              <a:rPr lang="en-IN" sz="2000" dirty="0"/>
              <a:t>Each unique piece of data(atomic value) should be </a:t>
            </a:r>
            <a:r>
              <a:rPr lang="en-IN" sz="2000" dirty="0" err="1"/>
              <a:t>accesible</a:t>
            </a:r>
            <a:r>
              <a:rPr lang="en-IN" sz="2000" dirty="0"/>
              <a:t> by : Table Name + Primary Key(Row) + Attribute(column).</a:t>
            </a:r>
          </a:p>
          <a:p>
            <a:r>
              <a:rPr lang="en-IN" sz="2000" b="1" dirty="0">
                <a:solidFill>
                  <a:srgbClr val="C00000"/>
                </a:solidFill>
                <a:effectLst>
                  <a:outerShdw blurRad="38100" dist="38100" dir="2700000" algn="tl">
                    <a:srgbClr val="000000">
                      <a:alpha val="43137"/>
                    </a:srgbClr>
                  </a:outerShdw>
                </a:effectLst>
              </a:rPr>
              <a:t>Rule 3: (Systematic treatment of NULL) </a:t>
            </a:r>
            <a:r>
              <a:rPr lang="en-IN" sz="2000" dirty="0"/>
              <a:t>Null has several meanings, it can mean missing data, not applicable or no value. It should be handled consistently. Also, Primary key must not be null, ever. Expression on NULL must give null.</a:t>
            </a:r>
            <a:endParaRPr lang="en-US" sz="2000" dirty="0"/>
          </a:p>
        </p:txBody>
      </p:sp>
      <p:sp>
        <p:nvSpPr>
          <p:cNvPr id="4" name="Date Placeholder 3">
            <a:extLst>
              <a:ext uri="{FF2B5EF4-FFF2-40B4-BE49-F238E27FC236}">
                <a16:creationId xmlns:a16="http://schemas.microsoft.com/office/drawing/2014/main" id="{ACE12B13-A64D-43AF-8A0B-C87E42347FD2}"/>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0C5E5708-6A20-424A-AED8-DF9D8FA8888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192CFD7F-7BF1-462B-BEE5-7659FE298B78}"/>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321226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CB43-FD3B-4DDA-B488-20C45465D2DC}"/>
              </a:ext>
            </a:extLst>
          </p:cNvPr>
          <p:cNvSpPr>
            <a:spLocks noGrp="1"/>
          </p:cNvSpPr>
          <p:nvPr>
            <p:ph type="title"/>
          </p:nvPr>
        </p:nvSpPr>
        <p:spPr/>
        <p:txBody>
          <a:bodyPr/>
          <a:lstStyle/>
          <a:p>
            <a:r>
              <a:rPr lang="en-IN" dirty="0"/>
              <a:t>Codd’s Rule</a:t>
            </a:r>
            <a:endParaRPr lang="en-US" dirty="0"/>
          </a:p>
        </p:txBody>
      </p:sp>
      <p:sp>
        <p:nvSpPr>
          <p:cNvPr id="3" name="Content Placeholder 2">
            <a:extLst>
              <a:ext uri="{FF2B5EF4-FFF2-40B4-BE49-F238E27FC236}">
                <a16:creationId xmlns:a16="http://schemas.microsoft.com/office/drawing/2014/main" id="{940C4641-7A12-40D2-B552-32C338457037}"/>
              </a:ext>
            </a:extLst>
          </p:cNvPr>
          <p:cNvSpPr>
            <a:spLocks noGrp="1"/>
          </p:cNvSpPr>
          <p:nvPr>
            <p:ph idx="1"/>
          </p:nvPr>
        </p:nvSpPr>
        <p:spPr>
          <a:xfrm>
            <a:off x="2589212" y="1404593"/>
            <a:ext cx="8915400" cy="4725843"/>
          </a:xfrm>
        </p:spPr>
        <p:txBody>
          <a:bodyPr>
            <a:noAutofit/>
          </a:bodyPr>
          <a:lstStyle/>
          <a:p>
            <a:pPr algn="just"/>
            <a:r>
              <a:rPr lang="en-IN" sz="2000" b="1" dirty="0">
                <a:solidFill>
                  <a:srgbClr val="C00000"/>
                </a:solidFill>
                <a:effectLst>
                  <a:outerShdw blurRad="38100" dist="38100" dir="2700000" algn="tl">
                    <a:srgbClr val="000000">
                      <a:alpha val="43137"/>
                    </a:srgbClr>
                  </a:outerShdw>
                </a:effectLst>
              </a:rPr>
              <a:t>Rule 4: (Active Online </a:t>
            </a:r>
            <a:r>
              <a:rPr lang="en-IN" sz="2000" b="1" dirty="0" err="1">
                <a:solidFill>
                  <a:srgbClr val="C00000"/>
                </a:solidFill>
                <a:effectLst>
                  <a:outerShdw blurRad="38100" dist="38100" dir="2700000" algn="tl">
                    <a:srgbClr val="000000">
                      <a:alpha val="43137"/>
                    </a:srgbClr>
                  </a:outerShdw>
                </a:effectLst>
              </a:rPr>
              <a:t>Catalog</a:t>
            </a:r>
            <a:r>
              <a:rPr lang="en-IN" sz="2000" b="1" dirty="0">
                <a:solidFill>
                  <a:srgbClr val="C00000"/>
                </a:solidFill>
                <a:effectLst>
                  <a:outerShdw blurRad="38100" dist="38100" dir="2700000" algn="tl">
                    <a:srgbClr val="000000">
                      <a:alpha val="43137"/>
                    </a:srgbClr>
                  </a:outerShdw>
                </a:effectLst>
              </a:rPr>
              <a:t>) </a:t>
            </a:r>
            <a:r>
              <a:rPr lang="en-IN" sz="2000" dirty="0"/>
              <a:t>Database dictionary(</a:t>
            </a:r>
            <a:r>
              <a:rPr lang="en-IN" sz="2000" dirty="0" err="1"/>
              <a:t>catalog</a:t>
            </a:r>
            <a:r>
              <a:rPr lang="en-IN" sz="2000" dirty="0"/>
              <a:t>) is the structure description of the complete Database and it must be stored online.</a:t>
            </a:r>
          </a:p>
          <a:p>
            <a:pPr algn="just"/>
            <a:r>
              <a:rPr lang="en-IN" sz="2000" b="1" dirty="0">
                <a:solidFill>
                  <a:srgbClr val="C00000"/>
                </a:solidFill>
                <a:effectLst>
                  <a:outerShdw blurRad="38100" dist="38100" dir="2700000" algn="tl">
                    <a:srgbClr val="000000">
                      <a:alpha val="43137"/>
                    </a:srgbClr>
                  </a:outerShdw>
                </a:effectLst>
              </a:rPr>
              <a:t>Rule 5: (Powerful and Well-Structured Language) </a:t>
            </a:r>
            <a:r>
              <a:rPr lang="en-IN" sz="2000" dirty="0"/>
              <a:t>One well structured language must be there to provide all manners of access to the data stored in the database. Example: SQL, etc. If the database allows access to the data without the use of this language, then that is a violation.</a:t>
            </a:r>
          </a:p>
          <a:p>
            <a:pPr algn="just"/>
            <a:r>
              <a:rPr lang="en-IN" b="1" dirty="0">
                <a:solidFill>
                  <a:srgbClr val="C00000"/>
                </a:solidFill>
                <a:effectLst>
                  <a:outerShdw blurRad="38100" dist="38100" dir="2700000" algn="tl">
                    <a:srgbClr val="000000">
                      <a:alpha val="43137"/>
                    </a:srgbClr>
                  </a:outerShdw>
                </a:effectLst>
              </a:rPr>
              <a:t>(Rule 6: View Updation Rule) </a:t>
            </a:r>
            <a:r>
              <a:rPr lang="en-IN" dirty="0"/>
              <a:t>All the view that are theoretically updatable should be updatable by the system as well.</a:t>
            </a:r>
          </a:p>
          <a:p>
            <a:pPr algn="just"/>
            <a:r>
              <a:rPr lang="en-IN" b="1" dirty="0">
                <a:solidFill>
                  <a:srgbClr val="C00000"/>
                </a:solidFill>
                <a:effectLst>
                  <a:outerShdw blurRad="38100" dist="38100" dir="2700000" algn="tl">
                    <a:srgbClr val="000000">
                      <a:alpha val="43137"/>
                    </a:srgbClr>
                  </a:outerShdw>
                </a:effectLst>
              </a:rPr>
              <a:t>Rule 7: (Relational Level Operation) </a:t>
            </a:r>
            <a:r>
              <a:rPr lang="en-IN" dirty="0"/>
              <a:t>There must be Insert, Delete, Update operations at each level of relations. Set operation like Union, Intersection and minus should also be supported.</a:t>
            </a:r>
          </a:p>
          <a:p>
            <a:pPr algn="just"/>
            <a:endParaRPr lang="en-IN" dirty="0"/>
          </a:p>
          <a:p>
            <a:pPr algn="just"/>
            <a:endParaRPr lang="en-US" sz="2000" dirty="0"/>
          </a:p>
        </p:txBody>
      </p:sp>
      <p:sp>
        <p:nvSpPr>
          <p:cNvPr id="4" name="Date Placeholder 3">
            <a:extLst>
              <a:ext uri="{FF2B5EF4-FFF2-40B4-BE49-F238E27FC236}">
                <a16:creationId xmlns:a16="http://schemas.microsoft.com/office/drawing/2014/main" id="{ACE12B13-A64D-43AF-8A0B-C87E42347FD2}"/>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0C5E5708-6A20-424A-AED8-DF9D8FA8888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192CFD7F-7BF1-462B-BEE5-7659FE298B78}"/>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3185137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CB43-FD3B-4DDA-B488-20C45465D2DC}"/>
              </a:ext>
            </a:extLst>
          </p:cNvPr>
          <p:cNvSpPr>
            <a:spLocks noGrp="1"/>
          </p:cNvSpPr>
          <p:nvPr>
            <p:ph type="title"/>
          </p:nvPr>
        </p:nvSpPr>
        <p:spPr/>
        <p:txBody>
          <a:bodyPr/>
          <a:lstStyle/>
          <a:p>
            <a:r>
              <a:rPr lang="en-IN" dirty="0"/>
              <a:t>Codd’s Rule</a:t>
            </a:r>
            <a:endParaRPr lang="en-US" dirty="0"/>
          </a:p>
        </p:txBody>
      </p:sp>
      <p:sp>
        <p:nvSpPr>
          <p:cNvPr id="3" name="Content Placeholder 2">
            <a:extLst>
              <a:ext uri="{FF2B5EF4-FFF2-40B4-BE49-F238E27FC236}">
                <a16:creationId xmlns:a16="http://schemas.microsoft.com/office/drawing/2014/main" id="{940C4641-7A12-40D2-B552-32C338457037}"/>
              </a:ext>
            </a:extLst>
          </p:cNvPr>
          <p:cNvSpPr>
            <a:spLocks noGrp="1"/>
          </p:cNvSpPr>
          <p:nvPr>
            <p:ph idx="1"/>
          </p:nvPr>
        </p:nvSpPr>
        <p:spPr>
          <a:xfrm>
            <a:off x="2589212" y="1404593"/>
            <a:ext cx="8915400" cy="4725843"/>
          </a:xfrm>
        </p:spPr>
        <p:txBody>
          <a:bodyPr>
            <a:noAutofit/>
          </a:bodyPr>
          <a:lstStyle/>
          <a:p>
            <a:r>
              <a:rPr lang="en-IN" sz="2000" b="1" dirty="0">
                <a:solidFill>
                  <a:srgbClr val="C00000"/>
                </a:solidFill>
                <a:effectLst>
                  <a:outerShdw blurRad="38100" dist="38100" dir="2700000" algn="tl">
                    <a:srgbClr val="000000">
                      <a:alpha val="43137"/>
                    </a:srgbClr>
                  </a:outerShdw>
                </a:effectLst>
              </a:rPr>
              <a:t>Rule 8: (Physical Data Independence)  </a:t>
            </a:r>
            <a:r>
              <a:rPr lang="en-IN" sz="2000" dirty="0"/>
              <a:t>The physical storage of data should not matter to the system. If say, some file supporting table is renamed or moved from one disk to another, it should not effect the application.</a:t>
            </a:r>
          </a:p>
          <a:p>
            <a:r>
              <a:rPr lang="en-IN" sz="2000" b="1" dirty="0">
                <a:solidFill>
                  <a:srgbClr val="C00000"/>
                </a:solidFill>
                <a:effectLst>
                  <a:outerShdw blurRad="38100" dist="38100" dir="2700000" algn="tl">
                    <a:srgbClr val="000000">
                      <a:alpha val="43137"/>
                    </a:srgbClr>
                  </a:outerShdw>
                </a:effectLst>
              </a:rPr>
              <a:t>Rule 9: (Logical Data Independence)  </a:t>
            </a:r>
            <a:r>
              <a:rPr lang="en-IN" sz="2000" dirty="0"/>
              <a:t>If there is change in the logical structure(table structures) of the database the user view of data should not change. Say, if a table is split into two tables, a new view should give result as the join of the two tables. This rule is most difficult to satisfy.</a:t>
            </a:r>
          </a:p>
          <a:p>
            <a:r>
              <a:rPr lang="en-IN" sz="2000" b="1" dirty="0">
                <a:solidFill>
                  <a:srgbClr val="C00000"/>
                </a:solidFill>
                <a:effectLst>
                  <a:outerShdw blurRad="38100" dist="38100" dir="2700000" algn="tl">
                    <a:srgbClr val="000000">
                      <a:alpha val="43137"/>
                    </a:srgbClr>
                  </a:outerShdw>
                </a:effectLst>
              </a:rPr>
              <a:t>Rule 10: (Integrity Independence) </a:t>
            </a:r>
            <a:r>
              <a:rPr lang="en-IN" sz="2000" dirty="0"/>
              <a:t>The database should be able to enforce its own integrity rather than using other programs. Key and Check constraints, trigger etc, should be stored in Data Dictionary. This also make </a:t>
            </a:r>
            <a:r>
              <a:rPr lang="en-IN" sz="2000" b="1" dirty="0"/>
              <a:t>RDBMS</a:t>
            </a:r>
            <a:r>
              <a:rPr lang="en-IN" sz="2000" dirty="0"/>
              <a:t> independent of front-end.</a:t>
            </a:r>
          </a:p>
        </p:txBody>
      </p:sp>
      <p:sp>
        <p:nvSpPr>
          <p:cNvPr id="4" name="Date Placeholder 3">
            <a:extLst>
              <a:ext uri="{FF2B5EF4-FFF2-40B4-BE49-F238E27FC236}">
                <a16:creationId xmlns:a16="http://schemas.microsoft.com/office/drawing/2014/main" id="{ACE12B13-A64D-43AF-8A0B-C87E42347FD2}"/>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0C5E5708-6A20-424A-AED8-DF9D8FA8888D}"/>
              </a:ext>
            </a:extLst>
          </p:cNvPr>
          <p:cNvSpPr>
            <a:spLocks noGrp="1"/>
          </p:cNvSpPr>
          <p:nvPr>
            <p:ph type="ftr" sz="quarter" idx="11"/>
          </p:nvPr>
        </p:nvSpPr>
        <p:spPr/>
        <p:txBody>
          <a:bodyPr/>
          <a:lstStyle/>
          <a:p>
            <a:r>
              <a:rPr lang="en-IN" dirty="0"/>
              <a:t>VPKBIET, Department of Information Technology</a:t>
            </a:r>
          </a:p>
        </p:txBody>
      </p:sp>
      <p:sp>
        <p:nvSpPr>
          <p:cNvPr id="6" name="Slide Number Placeholder 5">
            <a:extLst>
              <a:ext uri="{FF2B5EF4-FFF2-40B4-BE49-F238E27FC236}">
                <a16:creationId xmlns:a16="http://schemas.microsoft.com/office/drawing/2014/main" id="{192CFD7F-7BF1-462B-BEE5-7659FE298B78}"/>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292169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CB43-FD3B-4DDA-B488-20C45465D2DC}"/>
              </a:ext>
            </a:extLst>
          </p:cNvPr>
          <p:cNvSpPr>
            <a:spLocks noGrp="1"/>
          </p:cNvSpPr>
          <p:nvPr>
            <p:ph type="title"/>
          </p:nvPr>
        </p:nvSpPr>
        <p:spPr/>
        <p:txBody>
          <a:bodyPr/>
          <a:lstStyle/>
          <a:p>
            <a:r>
              <a:rPr lang="en-IN" dirty="0"/>
              <a:t>Codd’s Rule</a:t>
            </a:r>
            <a:endParaRPr lang="en-US" dirty="0"/>
          </a:p>
        </p:txBody>
      </p:sp>
      <p:sp>
        <p:nvSpPr>
          <p:cNvPr id="3" name="Content Placeholder 2">
            <a:extLst>
              <a:ext uri="{FF2B5EF4-FFF2-40B4-BE49-F238E27FC236}">
                <a16:creationId xmlns:a16="http://schemas.microsoft.com/office/drawing/2014/main" id="{940C4641-7A12-40D2-B552-32C338457037}"/>
              </a:ext>
            </a:extLst>
          </p:cNvPr>
          <p:cNvSpPr>
            <a:spLocks noGrp="1"/>
          </p:cNvSpPr>
          <p:nvPr>
            <p:ph idx="1"/>
          </p:nvPr>
        </p:nvSpPr>
        <p:spPr>
          <a:xfrm>
            <a:off x="2589212" y="1404593"/>
            <a:ext cx="8915400" cy="4725843"/>
          </a:xfrm>
        </p:spPr>
        <p:txBody>
          <a:bodyPr>
            <a:noAutofit/>
          </a:bodyPr>
          <a:lstStyle/>
          <a:p>
            <a:pPr algn="just"/>
            <a:r>
              <a:rPr lang="en-IN" sz="2400" b="1" dirty="0">
                <a:solidFill>
                  <a:srgbClr val="C00000"/>
                </a:solidFill>
                <a:effectLst>
                  <a:outerShdw blurRad="38100" dist="38100" dir="2700000" algn="tl">
                    <a:srgbClr val="000000">
                      <a:alpha val="43137"/>
                    </a:srgbClr>
                  </a:outerShdw>
                </a:effectLst>
              </a:rPr>
              <a:t>Rule 11: (Distribution Independence) </a:t>
            </a:r>
            <a:r>
              <a:rPr lang="en-IN" sz="2400" dirty="0"/>
              <a:t>A database should work properly regardless of its distribution across a network. Even if a database is geographically distributed, with data stored in pieces, the end user should get an impression that it is stored at the same place. This lays the foundation of </a:t>
            </a:r>
            <a:r>
              <a:rPr lang="en-IN" sz="2400" b="1" dirty="0"/>
              <a:t>distributed database</a:t>
            </a:r>
            <a:r>
              <a:rPr lang="en-IN" sz="2400" dirty="0"/>
              <a:t>.</a:t>
            </a:r>
          </a:p>
          <a:p>
            <a:pPr algn="just"/>
            <a:r>
              <a:rPr lang="en-IN" sz="2400" b="1" dirty="0">
                <a:solidFill>
                  <a:srgbClr val="C00000"/>
                </a:solidFill>
                <a:effectLst>
                  <a:outerShdw blurRad="38100" dist="38100" dir="2700000" algn="tl">
                    <a:srgbClr val="000000">
                      <a:alpha val="43137"/>
                    </a:srgbClr>
                  </a:outerShdw>
                </a:effectLst>
              </a:rPr>
              <a:t>Rule 12: (Non subversion Rule)  </a:t>
            </a:r>
            <a:r>
              <a:rPr lang="en-IN" sz="2400" dirty="0"/>
              <a:t>If low level access is allowed to a system it should not be able to subvert or bypass integrity rules to change the data. This can be achieved by some sort of looking or encryption.</a:t>
            </a:r>
          </a:p>
        </p:txBody>
      </p:sp>
      <p:sp>
        <p:nvSpPr>
          <p:cNvPr id="4" name="Date Placeholder 3">
            <a:extLst>
              <a:ext uri="{FF2B5EF4-FFF2-40B4-BE49-F238E27FC236}">
                <a16:creationId xmlns:a16="http://schemas.microsoft.com/office/drawing/2014/main" id="{ACE12B13-A64D-43AF-8A0B-C87E42347FD2}"/>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0C5E5708-6A20-424A-AED8-DF9D8FA8888D}"/>
              </a:ext>
            </a:extLst>
          </p:cNvPr>
          <p:cNvSpPr>
            <a:spLocks noGrp="1"/>
          </p:cNvSpPr>
          <p:nvPr>
            <p:ph type="ftr" sz="quarter" idx="11"/>
          </p:nvPr>
        </p:nvSpPr>
        <p:spPr/>
        <p:txBody>
          <a:bodyPr/>
          <a:lstStyle/>
          <a:p>
            <a:r>
              <a:rPr lang="en-IN" dirty="0"/>
              <a:t>VPKBIET, Department of Information Technology</a:t>
            </a:r>
          </a:p>
        </p:txBody>
      </p:sp>
      <p:sp>
        <p:nvSpPr>
          <p:cNvPr id="6" name="Slide Number Placeholder 5">
            <a:extLst>
              <a:ext uri="{FF2B5EF4-FFF2-40B4-BE49-F238E27FC236}">
                <a16:creationId xmlns:a16="http://schemas.microsoft.com/office/drawing/2014/main" id="{192CFD7F-7BF1-462B-BEE5-7659FE298B78}"/>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2268058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Outline</a:t>
            </a:r>
          </a:p>
        </p:txBody>
      </p:sp>
      <p:sp>
        <p:nvSpPr>
          <p:cNvPr id="3" name="Content Placeholder 2"/>
          <p:cNvSpPr>
            <a:spLocks noGrp="1"/>
          </p:cNvSpPr>
          <p:nvPr>
            <p:ph idx="1"/>
          </p:nvPr>
        </p:nvSpPr>
        <p:spPr>
          <a:xfrm>
            <a:off x="2589212" y="1423447"/>
            <a:ext cx="8915400" cy="4752764"/>
          </a:xfrm>
        </p:spPr>
        <p:txBody>
          <a:bodyPr>
            <a:normAutofit/>
          </a:bodyPr>
          <a:lstStyle/>
          <a:p>
            <a:pPr>
              <a:lnSpc>
                <a:spcPct val="150000"/>
              </a:lnSpc>
            </a:pPr>
            <a:r>
              <a:rPr lang="en-IN" sz="3000" dirty="0"/>
              <a:t>Domain Constraint</a:t>
            </a:r>
          </a:p>
          <a:p>
            <a:pPr>
              <a:lnSpc>
                <a:spcPct val="150000"/>
              </a:lnSpc>
            </a:pPr>
            <a:r>
              <a:rPr lang="en-IN" sz="3000" dirty="0"/>
              <a:t>Entity Constraint</a:t>
            </a:r>
          </a:p>
          <a:p>
            <a:pPr>
              <a:lnSpc>
                <a:spcPct val="150000"/>
              </a:lnSpc>
            </a:pPr>
            <a:r>
              <a:rPr lang="en-IN" sz="3000" dirty="0"/>
              <a:t>Referential Integrity</a:t>
            </a:r>
          </a:p>
          <a:p>
            <a:pPr>
              <a:lnSpc>
                <a:spcPct val="150000"/>
              </a:lnSpc>
            </a:pPr>
            <a:r>
              <a:rPr lang="en-IN" sz="3000" dirty="0"/>
              <a:t>Enterprise constraints</a:t>
            </a:r>
          </a:p>
          <a:p>
            <a:pPr>
              <a:lnSpc>
                <a:spcPct val="150000"/>
              </a:lnSpc>
            </a:pPr>
            <a:r>
              <a:rPr lang="en-IN" sz="3000" dirty="0"/>
              <a:t>Codd’s Rule</a:t>
            </a:r>
          </a:p>
          <a:p>
            <a:pPr marL="0" indent="0">
              <a:lnSpc>
                <a:spcPct val="150000"/>
              </a:lnSpc>
              <a:buNone/>
            </a:pPr>
            <a:endParaRPr lang="en-IN" sz="3000" dirty="0"/>
          </a:p>
        </p:txBody>
      </p:sp>
      <p:sp>
        <p:nvSpPr>
          <p:cNvPr id="4" name="Date Placeholder 3"/>
          <p:cNvSpPr>
            <a:spLocks noGrp="1"/>
          </p:cNvSpPr>
          <p:nvPr>
            <p:ph type="dt" sz="half" idx="10"/>
          </p:nvPr>
        </p:nvSpPr>
        <p:spPr/>
        <p:txBody>
          <a:bodyPr/>
          <a:lstStyle/>
          <a:p>
            <a:fld id="{FC6A551B-3A02-4049-87D3-93A01CB02441}" type="datetime1">
              <a:rPr lang="en-IN" smtClean="0"/>
              <a:t>20-02-2021</a:t>
            </a:fld>
            <a:endParaRPr lang="en-IN"/>
          </a:p>
        </p:txBody>
      </p:sp>
      <p:sp>
        <p:nvSpPr>
          <p:cNvPr id="5" name="Footer Placeholder 4"/>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114465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70A-F295-41D2-B7B4-498B76BE3709}"/>
              </a:ext>
            </a:extLst>
          </p:cNvPr>
          <p:cNvSpPr>
            <a:spLocks noGrp="1"/>
          </p:cNvSpPr>
          <p:nvPr>
            <p:ph type="title"/>
          </p:nvPr>
        </p:nvSpPr>
        <p:spPr/>
        <p:txBody>
          <a:bodyPr/>
          <a:lstStyle/>
          <a:p>
            <a:r>
              <a:rPr lang="en-IN" dirty="0"/>
              <a:t>Domain Integrity</a:t>
            </a:r>
            <a:endParaRPr lang="en-US" dirty="0"/>
          </a:p>
        </p:txBody>
      </p:sp>
      <p:sp>
        <p:nvSpPr>
          <p:cNvPr id="3" name="Content Placeholder 2">
            <a:extLst>
              <a:ext uri="{FF2B5EF4-FFF2-40B4-BE49-F238E27FC236}">
                <a16:creationId xmlns:a16="http://schemas.microsoft.com/office/drawing/2014/main" id="{8BD85F6A-B2DF-4A19-A428-536336659DC4}"/>
              </a:ext>
            </a:extLst>
          </p:cNvPr>
          <p:cNvSpPr>
            <a:spLocks noGrp="1"/>
          </p:cNvSpPr>
          <p:nvPr>
            <p:ph idx="1"/>
          </p:nvPr>
        </p:nvSpPr>
        <p:spPr>
          <a:xfrm>
            <a:off x="2589212" y="1659118"/>
            <a:ext cx="8915400" cy="4252104"/>
          </a:xfrm>
        </p:spPr>
        <p:txBody>
          <a:bodyPr>
            <a:normAutofit/>
          </a:bodyPr>
          <a:lstStyle/>
          <a:p>
            <a:pPr algn="just">
              <a:lnSpc>
                <a:spcPct val="150000"/>
              </a:lnSpc>
            </a:pPr>
            <a:r>
              <a:rPr lang="en-IN" sz="2400" dirty="0"/>
              <a:t>Domain restricts the values of attributes in the relation and is a constraint of the relational model.</a:t>
            </a:r>
          </a:p>
          <a:p>
            <a:pPr algn="just">
              <a:lnSpc>
                <a:spcPct val="150000"/>
              </a:lnSpc>
            </a:pPr>
            <a:r>
              <a:rPr lang="en-IN" sz="2400" dirty="0"/>
              <a:t>We need more specific ways to state what data values are or are not allowed and which format is suitable for an attribute. </a:t>
            </a:r>
          </a:p>
          <a:p>
            <a:pPr algn="just">
              <a:lnSpc>
                <a:spcPct val="150000"/>
              </a:lnSpc>
            </a:pPr>
            <a:r>
              <a:rPr lang="en-IN" sz="2400" dirty="0"/>
              <a:t>For example, the Employee ID (EID) must be unique or the employee Birthdate is in the range [Jan 1, 1950, Jan 1, 2000].</a:t>
            </a:r>
            <a:endParaRPr lang="en-US" sz="2400" dirty="0"/>
          </a:p>
        </p:txBody>
      </p:sp>
      <p:sp>
        <p:nvSpPr>
          <p:cNvPr id="4" name="Date Placeholder 3">
            <a:extLst>
              <a:ext uri="{FF2B5EF4-FFF2-40B4-BE49-F238E27FC236}">
                <a16:creationId xmlns:a16="http://schemas.microsoft.com/office/drawing/2014/main" id="{966201FB-1FB7-4346-AC85-AC8065194ABD}"/>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F8F85264-E0DF-4C1B-8F97-7FD8B48DB73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2C6260C7-7EDC-46CE-B6E9-1BC2A49E7FE5}"/>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78540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05F9-05DC-481D-AEFE-9AD0327CB87E}"/>
              </a:ext>
            </a:extLst>
          </p:cNvPr>
          <p:cNvSpPr>
            <a:spLocks noGrp="1"/>
          </p:cNvSpPr>
          <p:nvPr>
            <p:ph type="title"/>
          </p:nvPr>
        </p:nvSpPr>
        <p:spPr/>
        <p:txBody>
          <a:bodyPr/>
          <a:lstStyle/>
          <a:p>
            <a:r>
              <a:rPr lang="en-IN" dirty="0"/>
              <a:t>Entity Integrity</a:t>
            </a:r>
            <a:endParaRPr lang="en-US" dirty="0"/>
          </a:p>
        </p:txBody>
      </p:sp>
      <p:sp>
        <p:nvSpPr>
          <p:cNvPr id="3" name="Content Placeholder 2">
            <a:extLst>
              <a:ext uri="{FF2B5EF4-FFF2-40B4-BE49-F238E27FC236}">
                <a16:creationId xmlns:a16="http://schemas.microsoft.com/office/drawing/2014/main" id="{73A58BEC-FC8D-4BB2-9252-3CBD6211967F}"/>
              </a:ext>
            </a:extLst>
          </p:cNvPr>
          <p:cNvSpPr>
            <a:spLocks noGrp="1"/>
          </p:cNvSpPr>
          <p:nvPr>
            <p:ph idx="1"/>
          </p:nvPr>
        </p:nvSpPr>
        <p:spPr>
          <a:xfrm>
            <a:off x="2589212" y="1593130"/>
            <a:ext cx="8915400" cy="4318092"/>
          </a:xfrm>
        </p:spPr>
        <p:txBody>
          <a:bodyPr>
            <a:normAutofit/>
          </a:bodyPr>
          <a:lstStyle/>
          <a:p>
            <a:pPr algn="just">
              <a:lnSpc>
                <a:spcPct val="150000"/>
              </a:lnSpc>
            </a:pPr>
            <a:r>
              <a:rPr lang="en-IN" sz="2400" dirty="0"/>
              <a:t>To ensure entity integrity, it is required that every table have a primary key.</a:t>
            </a:r>
          </a:p>
          <a:p>
            <a:pPr algn="just">
              <a:lnSpc>
                <a:spcPct val="150000"/>
              </a:lnSpc>
            </a:pPr>
            <a:r>
              <a:rPr lang="en-IN" sz="2400" dirty="0"/>
              <a:t>in the EMPLOYEE table, Phone cannot be a primary key since some people may not have a telephone.</a:t>
            </a:r>
            <a:endParaRPr lang="en-US" sz="2400" dirty="0"/>
          </a:p>
        </p:txBody>
      </p:sp>
      <p:sp>
        <p:nvSpPr>
          <p:cNvPr id="4" name="Date Placeholder 3">
            <a:extLst>
              <a:ext uri="{FF2B5EF4-FFF2-40B4-BE49-F238E27FC236}">
                <a16:creationId xmlns:a16="http://schemas.microsoft.com/office/drawing/2014/main" id="{92C6156B-47D2-47E0-AFFE-A6A76F9D5738}"/>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6988E7A2-B83E-422A-908D-9470E1D7A298}"/>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6A9881EE-A278-440D-9614-170240A0F3F3}"/>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87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7D33-18CA-44A9-9B4E-3463BC6C2291}"/>
              </a:ext>
            </a:extLst>
          </p:cNvPr>
          <p:cNvSpPr>
            <a:spLocks noGrp="1"/>
          </p:cNvSpPr>
          <p:nvPr>
            <p:ph type="title"/>
          </p:nvPr>
        </p:nvSpPr>
        <p:spPr/>
        <p:txBody>
          <a:bodyPr/>
          <a:lstStyle/>
          <a:p>
            <a:r>
              <a:rPr lang="en-IN" dirty="0"/>
              <a:t>Referential Integrity</a:t>
            </a:r>
            <a:endParaRPr lang="en-US" dirty="0"/>
          </a:p>
        </p:txBody>
      </p:sp>
      <p:sp>
        <p:nvSpPr>
          <p:cNvPr id="3" name="Content Placeholder 2">
            <a:extLst>
              <a:ext uri="{FF2B5EF4-FFF2-40B4-BE49-F238E27FC236}">
                <a16:creationId xmlns:a16="http://schemas.microsoft.com/office/drawing/2014/main" id="{25F99ED3-792C-4B84-8578-BF5BDF7BA594}"/>
              </a:ext>
            </a:extLst>
          </p:cNvPr>
          <p:cNvSpPr>
            <a:spLocks noGrp="1"/>
          </p:cNvSpPr>
          <p:nvPr>
            <p:ph idx="1"/>
          </p:nvPr>
        </p:nvSpPr>
        <p:spPr>
          <a:xfrm>
            <a:off x="2589212" y="1508289"/>
            <a:ext cx="8915400" cy="4402933"/>
          </a:xfrm>
        </p:spPr>
        <p:txBody>
          <a:bodyPr>
            <a:normAutofit/>
          </a:bodyPr>
          <a:lstStyle/>
          <a:p>
            <a:pPr algn="just">
              <a:lnSpc>
                <a:spcPct val="150000"/>
              </a:lnSpc>
            </a:pPr>
            <a:r>
              <a:rPr lang="en-IN" sz="2400" dirty="0"/>
              <a:t>When setting up referential integrity it is important that the PK and FK have the same data types and come from the same domain, otherwise the relational database management system (RDBMS) will not allow the join.</a:t>
            </a:r>
            <a:endParaRPr lang="en-US" sz="2400" dirty="0"/>
          </a:p>
        </p:txBody>
      </p:sp>
      <p:sp>
        <p:nvSpPr>
          <p:cNvPr id="4" name="Date Placeholder 3">
            <a:extLst>
              <a:ext uri="{FF2B5EF4-FFF2-40B4-BE49-F238E27FC236}">
                <a16:creationId xmlns:a16="http://schemas.microsoft.com/office/drawing/2014/main" id="{359BAE4E-9E1A-4619-A4DC-2BEE6C86EAE7}"/>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C70F5A0D-45FF-481D-A681-D76CB331B7F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E657E212-EEF0-4994-B789-6FC849D67214}"/>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277699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7D33-18CA-44A9-9B4E-3463BC6C2291}"/>
              </a:ext>
            </a:extLst>
          </p:cNvPr>
          <p:cNvSpPr>
            <a:spLocks noGrp="1"/>
          </p:cNvSpPr>
          <p:nvPr>
            <p:ph type="title"/>
          </p:nvPr>
        </p:nvSpPr>
        <p:spPr/>
        <p:txBody>
          <a:bodyPr/>
          <a:lstStyle/>
          <a:p>
            <a:r>
              <a:rPr lang="en-IN" dirty="0"/>
              <a:t>Referential Integrity</a:t>
            </a:r>
            <a:endParaRPr lang="en-US" dirty="0"/>
          </a:p>
        </p:txBody>
      </p:sp>
      <p:sp>
        <p:nvSpPr>
          <p:cNvPr id="3" name="Content Placeholder 2">
            <a:extLst>
              <a:ext uri="{FF2B5EF4-FFF2-40B4-BE49-F238E27FC236}">
                <a16:creationId xmlns:a16="http://schemas.microsoft.com/office/drawing/2014/main" id="{25F99ED3-792C-4B84-8578-BF5BDF7BA594}"/>
              </a:ext>
            </a:extLst>
          </p:cNvPr>
          <p:cNvSpPr>
            <a:spLocks noGrp="1"/>
          </p:cNvSpPr>
          <p:nvPr>
            <p:ph idx="1"/>
          </p:nvPr>
        </p:nvSpPr>
        <p:spPr>
          <a:xfrm>
            <a:off x="2589212" y="1508289"/>
            <a:ext cx="8915400" cy="4402933"/>
          </a:xfrm>
        </p:spPr>
        <p:txBody>
          <a:bodyPr>
            <a:normAutofit fontScale="92500" lnSpcReduction="20000"/>
          </a:bodyPr>
          <a:lstStyle/>
          <a:p>
            <a:pPr algn="just">
              <a:lnSpc>
                <a:spcPct val="150000"/>
              </a:lnSpc>
            </a:pPr>
            <a:r>
              <a:rPr lang="en-IN" sz="2400" dirty="0"/>
              <a:t>We wish to ensure that a value appears in one relation for a given set of attributes also appears for certain set of attributes in another relation. This condition is called Referential Integrity.</a:t>
            </a:r>
          </a:p>
          <a:p>
            <a:pPr algn="just">
              <a:lnSpc>
                <a:spcPct val="150000"/>
              </a:lnSpc>
            </a:pPr>
            <a:r>
              <a:rPr lang="en-IN" sz="2400" dirty="0"/>
              <a:t>For referential integrity to hold in a relational database, any column in a base table that is declared a foreign key can only contain either null values or values from a parent table's primary key or a candidate key.</a:t>
            </a:r>
          </a:p>
          <a:p>
            <a:pPr algn="just">
              <a:lnSpc>
                <a:spcPct val="150000"/>
              </a:lnSpc>
            </a:pPr>
            <a:r>
              <a:rPr lang="en-IN" sz="2400" dirty="0"/>
              <a:t>When a foreign key value is used it must reference a valid, existing primary key in the parent table.</a:t>
            </a:r>
          </a:p>
          <a:p>
            <a:pPr algn="just">
              <a:lnSpc>
                <a:spcPct val="150000"/>
              </a:lnSpc>
            </a:pPr>
            <a:endParaRPr lang="en-US" sz="2400" dirty="0"/>
          </a:p>
        </p:txBody>
      </p:sp>
      <p:sp>
        <p:nvSpPr>
          <p:cNvPr id="4" name="Date Placeholder 3">
            <a:extLst>
              <a:ext uri="{FF2B5EF4-FFF2-40B4-BE49-F238E27FC236}">
                <a16:creationId xmlns:a16="http://schemas.microsoft.com/office/drawing/2014/main" id="{359BAE4E-9E1A-4619-A4DC-2BEE6C86EAE7}"/>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C70F5A0D-45FF-481D-A681-D76CB331B7F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E657E212-EEF0-4994-B789-6FC849D67214}"/>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3856646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CFBC-3F4E-4AB7-98DD-2CCBBDCD9C31}"/>
              </a:ext>
            </a:extLst>
          </p:cNvPr>
          <p:cNvSpPr>
            <a:spLocks noGrp="1"/>
          </p:cNvSpPr>
          <p:nvPr>
            <p:ph type="title"/>
          </p:nvPr>
        </p:nvSpPr>
        <p:spPr/>
        <p:txBody>
          <a:bodyPr/>
          <a:lstStyle/>
          <a:p>
            <a:r>
              <a:rPr lang="en-IN" dirty="0"/>
              <a:t>Example</a:t>
            </a:r>
            <a:endParaRPr lang="en-US" dirty="0"/>
          </a:p>
        </p:txBody>
      </p:sp>
      <p:sp>
        <p:nvSpPr>
          <p:cNvPr id="7" name="Content Placeholder 6">
            <a:extLst>
              <a:ext uri="{FF2B5EF4-FFF2-40B4-BE49-F238E27FC236}">
                <a16:creationId xmlns:a16="http://schemas.microsoft.com/office/drawing/2014/main" id="{8B8C3E4A-C85C-40B3-9C7C-0D64B3D268DA}"/>
              </a:ext>
            </a:extLst>
          </p:cNvPr>
          <p:cNvSpPr>
            <a:spLocks noGrp="1"/>
          </p:cNvSpPr>
          <p:nvPr>
            <p:ph sz="half" idx="1"/>
          </p:nvPr>
        </p:nvSpPr>
        <p:spPr/>
        <p:txBody>
          <a:bodyPr/>
          <a:lstStyle/>
          <a:p>
            <a:pPr marL="0" indent="0">
              <a:buNone/>
            </a:pPr>
            <a:r>
              <a:rPr lang="en-IN" b="1" dirty="0">
                <a:solidFill>
                  <a:schemeClr val="tx2"/>
                </a:solidFill>
              </a:rPr>
              <a:t>CREATE TABLE Customer</a:t>
            </a:r>
          </a:p>
          <a:p>
            <a:pPr marL="0" indent="0">
              <a:buNone/>
            </a:pPr>
            <a:r>
              <a:rPr lang="en-IN" b="1" dirty="0">
                <a:solidFill>
                  <a:schemeClr val="tx2"/>
                </a:solidFill>
              </a:rPr>
              <a:t>( </a:t>
            </a:r>
            <a:r>
              <a:rPr lang="en-IN" b="1" dirty="0" err="1">
                <a:solidFill>
                  <a:schemeClr val="tx2"/>
                </a:solidFill>
              </a:rPr>
              <a:t>CustID</a:t>
            </a:r>
            <a:r>
              <a:rPr lang="en-IN" b="1" dirty="0">
                <a:solidFill>
                  <a:schemeClr val="tx2"/>
                </a:solidFill>
              </a:rPr>
              <a:t>  CHAR(5) PRIMARY KEY,</a:t>
            </a:r>
          </a:p>
          <a:p>
            <a:pPr marL="0" indent="0">
              <a:buNone/>
            </a:pPr>
            <a:r>
              <a:rPr lang="en-IN" b="1" dirty="0" err="1">
                <a:solidFill>
                  <a:schemeClr val="tx2"/>
                </a:solidFill>
              </a:rPr>
              <a:t>CustName</a:t>
            </a:r>
            <a:r>
              <a:rPr lang="en-IN" b="1" dirty="0">
                <a:solidFill>
                  <a:schemeClr val="tx2"/>
                </a:solidFill>
              </a:rPr>
              <a:t> VARCHAR(30) )</a:t>
            </a:r>
          </a:p>
          <a:p>
            <a:pPr marL="0" indent="0">
              <a:buNone/>
            </a:pPr>
            <a:endParaRPr lang="en-IN" dirty="0"/>
          </a:p>
          <a:p>
            <a:pPr marL="0" indent="0">
              <a:buNone/>
            </a:pPr>
            <a:r>
              <a:rPr lang="en-IN" b="1" dirty="0"/>
              <a:t>CREATE TABLE Orders</a:t>
            </a:r>
          </a:p>
          <a:p>
            <a:pPr marL="0" indent="0">
              <a:buNone/>
            </a:pPr>
            <a:r>
              <a:rPr lang="en-IN" b="1" dirty="0"/>
              <a:t>( </a:t>
            </a:r>
            <a:r>
              <a:rPr lang="en-IN" b="1" dirty="0" err="1"/>
              <a:t>OrderID</a:t>
            </a:r>
            <a:r>
              <a:rPr lang="en-IN" b="1" dirty="0"/>
              <a:t> CHAR(5) PRIMARY KEY,</a:t>
            </a:r>
          </a:p>
          <a:p>
            <a:pPr marL="0" indent="0">
              <a:buNone/>
            </a:pPr>
            <a:r>
              <a:rPr lang="en-IN" b="1" dirty="0" err="1"/>
              <a:t>CustID</a:t>
            </a:r>
            <a:r>
              <a:rPr lang="en-IN" b="1" dirty="0"/>
              <a:t> CHAR(5)  REFERENCES Customer(</a:t>
            </a:r>
            <a:r>
              <a:rPr lang="en-IN" b="1" dirty="0" err="1"/>
              <a:t>CustID</a:t>
            </a:r>
            <a:r>
              <a:rPr lang="en-IN" b="1" dirty="0"/>
              <a:t>),</a:t>
            </a:r>
          </a:p>
          <a:p>
            <a:pPr marL="0" indent="0">
              <a:buNone/>
            </a:pPr>
            <a:r>
              <a:rPr lang="en-IN" b="1" dirty="0" err="1"/>
              <a:t>OrderDate</a:t>
            </a:r>
            <a:r>
              <a:rPr lang="en-IN" b="1" dirty="0"/>
              <a:t> DATE )</a:t>
            </a:r>
            <a:endParaRPr lang="en-US" b="1" dirty="0"/>
          </a:p>
        </p:txBody>
      </p:sp>
      <p:sp>
        <p:nvSpPr>
          <p:cNvPr id="8" name="Content Placeholder 7">
            <a:extLst>
              <a:ext uri="{FF2B5EF4-FFF2-40B4-BE49-F238E27FC236}">
                <a16:creationId xmlns:a16="http://schemas.microsoft.com/office/drawing/2014/main" id="{D828B6C7-CE3D-4443-8B4D-2FBB9A795281}"/>
              </a:ext>
            </a:extLst>
          </p:cNvPr>
          <p:cNvSpPr>
            <a:spLocks noGrp="1"/>
          </p:cNvSpPr>
          <p:nvPr>
            <p:ph sz="half" idx="2"/>
          </p:nvPr>
        </p:nvSpPr>
        <p:spPr/>
        <p:txBody>
          <a:bodyPr/>
          <a:lstStyle/>
          <a:p>
            <a:pPr algn="just"/>
            <a:r>
              <a:rPr lang="en-IN" dirty="0">
                <a:solidFill>
                  <a:srgbClr val="C00000"/>
                </a:solidFill>
              </a:rPr>
              <a:t>The table containing the foreign key is called the referencing or child table,</a:t>
            </a:r>
          </a:p>
          <a:p>
            <a:pPr algn="just"/>
            <a:r>
              <a:rPr lang="en-IN" dirty="0">
                <a:solidFill>
                  <a:schemeClr val="bg2">
                    <a:lumMod val="25000"/>
                  </a:schemeClr>
                </a:solidFill>
              </a:rPr>
              <a:t>The table containing the candidate key is called the referenced or parent table.</a:t>
            </a:r>
            <a:endParaRPr lang="en-US" dirty="0">
              <a:solidFill>
                <a:schemeClr val="bg2">
                  <a:lumMod val="25000"/>
                </a:schemeClr>
              </a:solidFill>
            </a:endParaRPr>
          </a:p>
        </p:txBody>
      </p:sp>
      <p:sp>
        <p:nvSpPr>
          <p:cNvPr id="4" name="Date Placeholder 3">
            <a:extLst>
              <a:ext uri="{FF2B5EF4-FFF2-40B4-BE49-F238E27FC236}">
                <a16:creationId xmlns:a16="http://schemas.microsoft.com/office/drawing/2014/main" id="{3C4E7B01-6974-470B-A18A-727265DCA0D6}"/>
              </a:ext>
            </a:extLst>
          </p:cNvPr>
          <p:cNvSpPr>
            <a:spLocks noGrp="1"/>
          </p:cNvSpPr>
          <p:nvPr>
            <p:ph type="dt" sz="half" idx="10"/>
          </p:nvPr>
        </p:nvSpPr>
        <p:spPr/>
        <p:txBody>
          <a:bodyPr/>
          <a:lstStyle/>
          <a:p>
            <a:fld id="{D629F545-1E42-4ACC-8A3F-B83F3612E15B}" type="datetime1">
              <a:rPr lang="en-IN" smtClean="0"/>
              <a:t>20-02-2021</a:t>
            </a:fld>
            <a:endParaRPr lang="en-IN"/>
          </a:p>
        </p:txBody>
      </p:sp>
      <p:sp>
        <p:nvSpPr>
          <p:cNvPr id="5" name="Footer Placeholder 4">
            <a:extLst>
              <a:ext uri="{FF2B5EF4-FFF2-40B4-BE49-F238E27FC236}">
                <a16:creationId xmlns:a16="http://schemas.microsoft.com/office/drawing/2014/main" id="{F739D6E3-02F2-4927-B531-DEC27ADDB48D}"/>
              </a:ext>
            </a:extLst>
          </p:cNvPr>
          <p:cNvSpPr>
            <a:spLocks noGrp="1"/>
          </p:cNvSpPr>
          <p:nvPr>
            <p:ph type="ftr" sz="quarter" idx="11"/>
          </p:nvPr>
        </p:nvSpPr>
        <p:spPr/>
        <p:txBody>
          <a:bodyPr/>
          <a:lstStyle/>
          <a:p>
            <a:r>
              <a:rPr lang="en-IN"/>
              <a:t>VPKBIET, Department of Information Technology</a:t>
            </a:r>
            <a:endParaRPr lang="en-IN" dirty="0"/>
          </a:p>
        </p:txBody>
      </p:sp>
      <p:sp>
        <p:nvSpPr>
          <p:cNvPr id="6" name="Slide Number Placeholder 5">
            <a:extLst>
              <a:ext uri="{FF2B5EF4-FFF2-40B4-BE49-F238E27FC236}">
                <a16:creationId xmlns:a16="http://schemas.microsoft.com/office/drawing/2014/main" id="{39599FAD-4387-4A85-84A0-82C27E6BADED}"/>
              </a:ext>
            </a:extLst>
          </p:cNvPr>
          <p:cNvSpPr>
            <a:spLocks noGrp="1"/>
          </p:cNvSpPr>
          <p:nvPr>
            <p:ph type="sldNum" sz="quarter" idx="12"/>
          </p:nvPr>
        </p:nvSpPr>
        <p:spPr/>
        <p:txBody>
          <a:bodyPr/>
          <a:lstStyle/>
          <a:p>
            <a:r>
              <a:rPr lang="en-IN"/>
              <a:t>DBMS</a:t>
            </a:r>
            <a:endParaRPr lang="en-IN" dirty="0"/>
          </a:p>
        </p:txBody>
      </p:sp>
    </p:spTree>
    <p:extLst>
      <p:ext uri="{BB962C8B-B14F-4D97-AF65-F5344CB8AC3E}">
        <p14:creationId xmlns:p14="http://schemas.microsoft.com/office/powerpoint/2010/main" val="376371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fade">
                                      <p:cBhvr>
                                        <p:cTn id="53" dur="1000"/>
                                        <p:tgtEl>
                                          <p:spTgt spid="8">
                                            <p:txEl>
                                              <p:pRg st="1" end="1"/>
                                            </p:txEl>
                                          </p:spTgt>
                                        </p:tgtEl>
                                      </p:cBhvr>
                                    </p:animEffect>
                                    <p:anim calcmode="lin" valueType="num">
                                      <p:cBhvr>
                                        <p:cTn id="5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15F909-3A0F-4A44-B4AB-7A17037B07FA}"/>
              </a:ext>
            </a:extLst>
          </p:cNvPr>
          <p:cNvSpPr>
            <a:spLocks noGrp="1"/>
          </p:cNvSpPr>
          <p:nvPr>
            <p:ph type="title"/>
          </p:nvPr>
        </p:nvSpPr>
        <p:spPr/>
        <p:txBody>
          <a:bodyPr/>
          <a:lstStyle/>
          <a:p>
            <a:r>
              <a:rPr lang="en-IN" dirty="0"/>
              <a:t>Referential Actions</a:t>
            </a:r>
            <a:endParaRPr lang="en-US" dirty="0"/>
          </a:p>
        </p:txBody>
      </p:sp>
      <p:sp>
        <p:nvSpPr>
          <p:cNvPr id="9" name="Content Placeholder 8">
            <a:extLst>
              <a:ext uri="{FF2B5EF4-FFF2-40B4-BE49-F238E27FC236}">
                <a16:creationId xmlns:a16="http://schemas.microsoft.com/office/drawing/2014/main" id="{1C9818BA-5E50-4D27-8D6E-7E5A304847BC}"/>
              </a:ext>
            </a:extLst>
          </p:cNvPr>
          <p:cNvSpPr>
            <a:spLocks noGrp="1"/>
          </p:cNvSpPr>
          <p:nvPr>
            <p:ph idx="1"/>
          </p:nvPr>
        </p:nvSpPr>
        <p:spPr>
          <a:xfrm>
            <a:off x="2589212" y="1640263"/>
            <a:ext cx="8915400" cy="4490173"/>
          </a:xfrm>
        </p:spPr>
        <p:txBody>
          <a:bodyPr>
            <a:normAutofit lnSpcReduction="10000"/>
          </a:bodyPr>
          <a:lstStyle/>
          <a:p>
            <a:pPr algn="just">
              <a:lnSpc>
                <a:spcPct val="150000"/>
              </a:lnSpc>
            </a:pPr>
            <a:r>
              <a:rPr lang="en-IN" b="1" dirty="0">
                <a:solidFill>
                  <a:srgbClr val="C00000"/>
                </a:solidFill>
              </a:rPr>
              <a:t>Set NULL </a:t>
            </a:r>
            <a:r>
              <a:rPr lang="en-IN" dirty="0"/>
              <a:t>: Sets the column value to NULL when you delete the parent table row.</a:t>
            </a:r>
          </a:p>
          <a:p>
            <a:pPr algn="just">
              <a:lnSpc>
                <a:spcPct val="150000"/>
              </a:lnSpc>
            </a:pPr>
            <a:r>
              <a:rPr lang="en-IN" b="1" dirty="0">
                <a:solidFill>
                  <a:srgbClr val="C00000"/>
                </a:solidFill>
              </a:rPr>
              <a:t>CASCADE </a:t>
            </a:r>
            <a:r>
              <a:rPr lang="en-IN" dirty="0"/>
              <a:t>: CASCADE will propagate the change when the parent changes. If you delete a row, rows in constrained tables that reference that row will also be deleted, etc.</a:t>
            </a:r>
          </a:p>
          <a:p>
            <a:pPr algn="just">
              <a:lnSpc>
                <a:spcPct val="150000"/>
              </a:lnSpc>
            </a:pPr>
            <a:r>
              <a:rPr lang="en-IN" b="1" dirty="0">
                <a:solidFill>
                  <a:srgbClr val="C00000"/>
                </a:solidFill>
              </a:rPr>
              <a:t>RESTRICT </a:t>
            </a:r>
            <a:r>
              <a:rPr lang="en-IN" dirty="0"/>
              <a:t>: RESTRICT causes you can not delete a given parent row if a child row exists that references the value for that parent row.</a:t>
            </a:r>
          </a:p>
          <a:p>
            <a:pPr algn="just">
              <a:lnSpc>
                <a:spcPct val="150000"/>
              </a:lnSpc>
            </a:pPr>
            <a:r>
              <a:rPr lang="en-IN" b="1" dirty="0">
                <a:solidFill>
                  <a:srgbClr val="C00000"/>
                </a:solidFill>
              </a:rPr>
              <a:t>NO ACTION </a:t>
            </a:r>
            <a:r>
              <a:rPr lang="en-IN" dirty="0"/>
              <a:t>: When an UPDATE or DELETE statement is executed on the referenced table, the DBMS verifies at the end of the statement execution that none of the referential relationships are violated. in short child row no concern if parent row delete or update.</a:t>
            </a:r>
            <a:endParaRPr lang="en-US" dirty="0"/>
          </a:p>
        </p:txBody>
      </p:sp>
      <p:sp>
        <p:nvSpPr>
          <p:cNvPr id="5" name="Date Placeholder 4">
            <a:extLst>
              <a:ext uri="{FF2B5EF4-FFF2-40B4-BE49-F238E27FC236}">
                <a16:creationId xmlns:a16="http://schemas.microsoft.com/office/drawing/2014/main" id="{3F004941-21D4-47EC-A9CE-6B74EA2C5806}"/>
              </a:ext>
            </a:extLst>
          </p:cNvPr>
          <p:cNvSpPr>
            <a:spLocks noGrp="1"/>
          </p:cNvSpPr>
          <p:nvPr>
            <p:ph type="dt" sz="half" idx="10"/>
          </p:nvPr>
        </p:nvSpPr>
        <p:spPr/>
        <p:txBody>
          <a:bodyPr/>
          <a:lstStyle/>
          <a:p>
            <a:fld id="{8F2472EA-FDD7-4E22-8311-8CA1087F16FB}" type="datetime1">
              <a:rPr lang="en-IN" smtClean="0"/>
              <a:t>20-02-2021</a:t>
            </a:fld>
            <a:endParaRPr lang="en-IN"/>
          </a:p>
        </p:txBody>
      </p:sp>
      <p:sp>
        <p:nvSpPr>
          <p:cNvPr id="6" name="Footer Placeholder 5">
            <a:extLst>
              <a:ext uri="{FF2B5EF4-FFF2-40B4-BE49-F238E27FC236}">
                <a16:creationId xmlns:a16="http://schemas.microsoft.com/office/drawing/2014/main" id="{E6BA9DA1-FC0E-4E2F-B1A3-4BB94D7C0DA8}"/>
              </a:ext>
            </a:extLst>
          </p:cNvPr>
          <p:cNvSpPr>
            <a:spLocks noGrp="1"/>
          </p:cNvSpPr>
          <p:nvPr>
            <p:ph type="ftr" sz="quarter" idx="11"/>
          </p:nvPr>
        </p:nvSpPr>
        <p:spPr/>
        <p:txBody>
          <a:bodyPr/>
          <a:lstStyle/>
          <a:p>
            <a:r>
              <a:rPr lang="en-IN"/>
              <a:t>VPKBIET, Department of Information Technology</a:t>
            </a:r>
          </a:p>
        </p:txBody>
      </p:sp>
      <p:sp>
        <p:nvSpPr>
          <p:cNvPr id="7" name="Slide Number Placeholder 6">
            <a:extLst>
              <a:ext uri="{FF2B5EF4-FFF2-40B4-BE49-F238E27FC236}">
                <a16:creationId xmlns:a16="http://schemas.microsoft.com/office/drawing/2014/main" id="{D38273EA-050C-420E-A94A-658799BB242C}"/>
              </a:ext>
            </a:extLst>
          </p:cNvPr>
          <p:cNvSpPr>
            <a:spLocks noGrp="1"/>
          </p:cNvSpPr>
          <p:nvPr>
            <p:ph type="sldNum" sz="quarter" idx="12"/>
          </p:nvPr>
        </p:nvSpPr>
        <p:spPr/>
        <p:txBody>
          <a:bodyPr/>
          <a:lstStyle/>
          <a:p>
            <a:fld id="{E0E6FB0B-52E4-486A-9148-CF53A8E001B4}" type="slidenum">
              <a:rPr lang="en-IN" smtClean="0"/>
              <a:t>8</a:t>
            </a:fld>
            <a:endParaRPr lang="en-IN"/>
          </a:p>
        </p:txBody>
      </p:sp>
    </p:spTree>
    <p:extLst>
      <p:ext uri="{BB962C8B-B14F-4D97-AF65-F5344CB8AC3E}">
        <p14:creationId xmlns:p14="http://schemas.microsoft.com/office/powerpoint/2010/main" val="282695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B9D6835-CDA7-4C4D-B378-AB2EFD68B1AA}"/>
              </a:ext>
            </a:extLst>
          </p:cNvPr>
          <p:cNvSpPr>
            <a:spLocks noGrp="1"/>
          </p:cNvSpPr>
          <p:nvPr>
            <p:ph type="title"/>
          </p:nvPr>
        </p:nvSpPr>
        <p:spPr/>
        <p:txBody>
          <a:bodyPr/>
          <a:lstStyle/>
          <a:p>
            <a:r>
              <a:rPr lang="en-IN" dirty="0"/>
              <a:t>Enterprise Constraint</a:t>
            </a:r>
            <a:endParaRPr lang="en-US" dirty="0"/>
          </a:p>
        </p:txBody>
      </p:sp>
      <p:sp>
        <p:nvSpPr>
          <p:cNvPr id="9" name="Content Placeholder 8">
            <a:extLst>
              <a:ext uri="{FF2B5EF4-FFF2-40B4-BE49-F238E27FC236}">
                <a16:creationId xmlns:a16="http://schemas.microsoft.com/office/drawing/2014/main" id="{385039E4-5513-4364-A03F-3151CC84C0CA}"/>
              </a:ext>
            </a:extLst>
          </p:cNvPr>
          <p:cNvSpPr>
            <a:spLocks noGrp="1"/>
          </p:cNvSpPr>
          <p:nvPr>
            <p:ph idx="1"/>
          </p:nvPr>
        </p:nvSpPr>
        <p:spPr>
          <a:xfrm>
            <a:off x="2589212" y="1725105"/>
            <a:ext cx="8915400" cy="4186117"/>
          </a:xfrm>
        </p:spPr>
        <p:txBody>
          <a:bodyPr>
            <a:normAutofit lnSpcReduction="10000"/>
          </a:bodyPr>
          <a:lstStyle/>
          <a:p>
            <a:pPr algn="just"/>
            <a:r>
              <a:rPr lang="en-IN" sz="2400" b="1" u="sng" dirty="0">
                <a:solidFill>
                  <a:schemeClr val="tx2"/>
                </a:solidFill>
                <a:effectLst>
                  <a:outerShdw blurRad="38100" dist="38100" dir="2700000" algn="tl">
                    <a:srgbClr val="000000">
                      <a:alpha val="43137"/>
                    </a:srgbClr>
                  </a:outerShdw>
                </a:effectLst>
              </a:rPr>
              <a:t>Enterprise constraints </a:t>
            </a:r>
            <a:r>
              <a:rPr lang="en-IN" sz="2400" dirty="0"/>
              <a:t>– sometimes referred to as semantic constraints – are additional rules specified by users or database administrators and can be based on multiple tables.</a:t>
            </a:r>
          </a:p>
          <a:p>
            <a:pPr algn="just"/>
            <a:r>
              <a:rPr lang="en-IN" sz="2400" dirty="0"/>
              <a:t>Here are some examples.</a:t>
            </a:r>
          </a:p>
          <a:p>
            <a:pPr lvl="1" algn="just"/>
            <a:r>
              <a:rPr lang="en-IN" sz="2200" dirty="0"/>
              <a:t>A class can have a maximum of 30 students.</a:t>
            </a:r>
          </a:p>
          <a:p>
            <a:pPr lvl="1" algn="just"/>
            <a:r>
              <a:rPr lang="en-IN" sz="2200" dirty="0"/>
              <a:t>A teacher can teach a maximum of four classes per semester.</a:t>
            </a:r>
          </a:p>
          <a:p>
            <a:pPr lvl="1" algn="just"/>
            <a:r>
              <a:rPr lang="en-IN" sz="2200" dirty="0"/>
              <a:t>An employee cannot take part in more than five projects.</a:t>
            </a:r>
          </a:p>
          <a:p>
            <a:pPr lvl="1" algn="just"/>
            <a:r>
              <a:rPr lang="en-IN" sz="2200" dirty="0"/>
              <a:t>The salary of an employee cannot exceed the salary of the employee’s manager.</a:t>
            </a:r>
            <a:endParaRPr lang="en-US" sz="2200" dirty="0"/>
          </a:p>
        </p:txBody>
      </p:sp>
      <p:sp>
        <p:nvSpPr>
          <p:cNvPr id="5" name="Date Placeholder 4">
            <a:extLst>
              <a:ext uri="{FF2B5EF4-FFF2-40B4-BE49-F238E27FC236}">
                <a16:creationId xmlns:a16="http://schemas.microsoft.com/office/drawing/2014/main" id="{6DD446D9-A0CD-43DE-BEA6-1D0FCE84BB48}"/>
              </a:ext>
            </a:extLst>
          </p:cNvPr>
          <p:cNvSpPr>
            <a:spLocks noGrp="1"/>
          </p:cNvSpPr>
          <p:nvPr>
            <p:ph type="dt" sz="half" idx="10"/>
          </p:nvPr>
        </p:nvSpPr>
        <p:spPr/>
        <p:txBody>
          <a:bodyPr/>
          <a:lstStyle/>
          <a:p>
            <a:fld id="{8F2472EA-FDD7-4E22-8311-8CA1087F16FB}" type="datetime1">
              <a:rPr lang="en-IN" smtClean="0"/>
              <a:t>20-02-2021</a:t>
            </a:fld>
            <a:endParaRPr lang="en-IN"/>
          </a:p>
        </p:txBody>
      </p:sp>
      <p:sp>
        <p:nvSpPr>
          <p:cNvPr id="6" name="Footer Placeholder 5">
            <a:extLst>
              <a:ext uri="{FF2B5EF4-FFF2-40B4-BE49-F238E27FC236}">
                <a16:creationId xmlns:a16="http://schemas.microsoft.com/office/drawing/2014/main" id="{55EF7DBF-26CC-43AF-A73A-4230DD2010F6}"/>
              </a:ext>
            </a:extLst>
          </p:cNvPr>
          <p:cNvSpPr>
            <a:spLocks noGrp="1"/>
          </p:cNvSpPr>
          <p:nvPr>
            <p:ph type="ftr" sz="quarter" idx="11"/>
          </p:nvPr>
        </p:nvSpPr>
        <p:spPr/>
        <p:txBody>
          <a:bodyPr/>
          <a:lstStyle/>
          <a:p>
            <a:r>
              <a:rPr lang="en-IN"/>
              <a:t>VPKBIET, Department of Information Technology</a:t>
            </a:r>
          </a:p>
        </p:txBody>
      </p:sp>
      <p:sp>
        <p:nvSpPr>
          <p:cNvPr id="7" name="Slide Number Placeholder 6">
            <a:extLst>
              <a:ext uri="{FF2B5EF4-FFF2-40B4-BE49-F238E27FC236}">
                <a16:creationId xmlns:a16="http://schemas.microsoft.com/office/drawing/2014/main" id="{5A75D042-6DBB-4C12-9F0B-61669B5F072F}"/>
              </a:ext>
            </a:extLst>
          </p:cNvPr>
          <p:cNvSpPr>
            <a:spLocks noGrp="1"/>
          </p:cNvSpPr>
          <p:nvPr>
            <p:ph type="sldNum" sz="quarter" idx="12"/>
          </p:nvPr>
        </p:nvSpPr>
        <p:spPr/>
        <p:txBody>
          <a:bodyPr/>
          <a:lstStyle/>
          <a:p>
            <a:fld id="{E0E6FB0B-52E4-486A-9148-CF53A8E001B4}" type="slidenum">
              <a:rPr lang="en-IN" smtClean="0"/>
              <a:t>9</a:t>
            </a:fld>
            <a:endParaRPr lang="en-IN"/>
          </a:p>
        </p:txBody>
      </p:sp>
    </p:spTree>
    <p:extLst>
      <p:ext uri="{BB962C8B-B14F-4D97-AF65-F5344CB8AC3E}">
        <p14:creationId xmlns:p14="http://schemas.microsoft.com/office/powerpoint/2010/main" val="9747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1000"/>
                                        <p:tgtEl>
                                          <p:spTgt spid="9">
                                            <p:txEl>
                                              <p:pRg st="4" end="4"/>
                                            </p:txEl>
                                          </p:spTgt>
                                        </p:tgtEl>
                                      </p:cBhvr>
                                    </p:animEffect>
                                    <p:anim calcmode="lin" valueType="num">
                                      <p:cBhvr>
                                        <p:cTn id="3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1000"/>
                                        <p:tgtEl>
                                          <p:spTgt spid="9">
                                            <p:txEl>
                                              <p:pRg st="5" end="5"/>
                                            </p:txEl>
                                          </p:spTgt>
                                        </p:tgtEl>
                                      </p:cBhvr>
                                    </p:animEffect>
                                    <p:anim calcmode="lin" valueType="num">
                                      <p:cBhvr>
                                        <p:cTn id="3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heme/theme1.xml><?xml version="1.0" encoding="utf-8"?>
<a:theme xmlns:a="http://schemas.openxmlformats.org/drawingml/2006/main" name="Wis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1278</Words>
  <Application>Microsoft Office PowerPoint</Application>
  <PresentationFormat>Widescreen</PresentationFormat>
  <Paragraphs>109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Georgia</vt:lpstr>
      <vt:lpstr>Wingdings 3</vt:lpstr>
      <vt:lpstr>Wisp</vt:lpstr>
      <vt:lpstr>UNIT-II Relational Model</vt:lpstr>
      <vt:lpstr>Outline</vt:lpstr>
      <vt:lpstr>Domain Integrity</vt:lpstr>
      <vt:lpstr>Entity Integrity</vt:lpstr>
      <vt:lpstr>Referential Integrity</vt:lpstr>
      <vt:lpstr>Referential Integrity</vt:lpstr>
      <vt:lpstr>Example</vt:lpstr>
      <vt:lpstr>Referential Actions</vt:lpstr>
      <vt:lpstr>Enterprise Constraint</vt:lpstr>
      <vt:lpstr>Codd’s Rule</vt:lpstr>
      <vt:lpstr>Codd’s Rule</vt:lpstr>
      <vt:lpstr>Codd’s Rule</vt:lpstr>
      <vt:lpstr>Codd’s Rule</vt:lpstr>
      <vt:lpstr>Codd’s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Kanchan Bhale</dc:creator>
  <cp:lastModifiedBy>Kanchan Bhale</cp:lastModifiedBy>
  <cp:revision>96</cp:revision>
  <dcterms:created xsi:type="dcterms:W3CDTF">2021-01-29T07:41:02Z</dcterms:created>
  <dcterms:modified xsi:type="dcterms:W3CDTF">2021-02-20T11:28:27Z</dcterms:modified>
</cp:coreProperties>
</file>