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0" r:id="rId4"/>
    <p:sldId id="281" r:id="rId5"/>
    <p:sldId id="282" r:id="rId6"/>
    <p:sldId id="289" r:id="rId7"/>
    <p:sldId id="291" r:id="rId8"/>
    <p:sldId id="29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zRjuYmCVM16C2ILAn9I+g==" hashData="o/nxm0TbjehH2s7ySyfFKkHXeraXvVtDYfa8+bm6K4JHM9JsPZn1guzIEtF4qnTM/XCP9d/pS3Vc2KYmoefO9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1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29C0C-6C61-4495-BFCE-0123FF9AC48B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AF2F5-E84A-4B19-A710-1E8DED8FA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07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FB558-4F95-4A41-9563-670BA0A1E64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A11CD-5C13-4B16-BD51-75A368BEA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11CD-5C13-4B16-BD51-75A368BEAB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8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54" y="579922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354" y="335760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1" y="6283507"/>
            <a:ext cx="1146283" cy="370396"/>
          </a:xfrm>
        </p:spPr>
        <p:txBody>
          <a:bodyPr/>
          <a:lstStyle/>
          <a:p>
            <a:fld id="{3C9B1C4F-BDEF-48DC-A363-C759D244BEC6}" type="datetime1">
              <a:rPr lang="en-IN" smtClean="0"/>
              <a:t>03-02-2021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354" y="6329875"/>
            <a:ext cx="7619999" cy="365125"/>
          </a:xfrm>
        </p:spPr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07941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6230" y="6329875"/>
            <a:ext cx="1279689" cy="341916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VPKBIET</a:t>
            </a:r>
          </a:p>
        </p:txBody>
      </p:sp>
    </p:spTree>
    <p:extLst>
      <p:ext uri="{BB962C8B-B14F-4D97-AF65-F5344CB8AC3E}">
        <p14:creationId xmlns:p14="http://schemas.microsoft.com/office/powerpoint/2010/main" val="138974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10A-F4A3-4029-B789-99C86100C5B4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9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D0F-F628-4FFA-9A09-B136F7B5517C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80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046-87B1-4B20-BD7B-F5EF774EFB01}" type="datetime1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2F7-5DC5-436B-B125-104701B1ACD6}" type="datetime1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84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ADA0-ADB5-4CA1-9A85-C54DF35FDFA0}" type="datetime1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5BD-9E6D-46BA-AE82-A48D727BD263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49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9893-D045-4FFA-9860-2A1DD5174BAA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130221" y="5993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0437"/>
            <a:ext cx="1210360" cy="2703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79109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3720-96D5-491E-B9E6-C9012B69B016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0632" y="3244139"/>
            <a:ext cx="1070947" cy="28341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598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72EA-FDD7-4E22-8311-8CA1087F16FB}" type="datetime1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5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51F7-85FF-4030-BAB3-836304C294C3}" type="datetime1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6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6C1-9B5E-43A5-A587-1F7DDCDA6755}" type="datetime1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7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9A9-AFE8-4B4E-8624-3E21F4915C86}" type="datetime1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1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FF59-12A2-45A6-A60E-90FAAA7BFF7B}" type="datetime1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EAA2-58B6-47C3-BDA6-BC989448B14A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VPKBIET, Department of Information Technology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E514-D9C9-4440-A6E1-1B0F3F9A0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chan.bhale@vpkbie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138" y="579922"/>
            <a:ext cx="10090484" cy="2299636"/>
          </a:xfrm>
        </p:spPr>
        <p:txBody>
          <a:bodyPr/>
          <a:lstStyle/>
          <a:p>
            <a:r>
              <a:rPr lang="en-IN" dirty="0"/>
              <a:t>Database Management System</a:t>
            </a:r>
            <a:br>
              <a:rPr lang="en-IN" dirty="0"/>
            </a:br>
            <a:r>
              <a:rPr lang="en-IN" dirty="0"/>
              <a:t>                        Unit-I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9418" y="4041575"/>
            <a:ext cx="3322667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Mrs. Kanchan M. </a:t>
            </a:r>
            <a:r>
              <a:rPr lang="en-IN" dirty="0" err="1"/>
              <a:t>Bhale</a:t>
            </a:r>
            <a:endParaRPr lang="en-IN" dirty="0"/>
          </a:p>
          <a:p>
            <a:r>
              <a:rPr lang="en-IN" dirty="0"/>
              <a:t>VPKBIET, </a:t>
            </a:r>
            <a:r>
              <a:rPr lang="en-IN" dirty="0" err="1"/>
              <a:t>Baramati</a:t>
            </a:r>
            <a:endParaRPr lang="en-IN" dirty="0"/>
          </a:p>
          <a:p>
            <a:r>
              <a:rPr lang="en-IN" dirty="0">
                <a:hlinkClick r:id="rId2"/>
              </a:rPr>
              <a:t>kanchan.bhale@vpkbiet.org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0729-0273-4CB8-A4AA-68E95052596A}" type="datetime1">
              <a:rPr lang="en-IN" smtClean="0"/>
              <a:t>03-02-2021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500" dirty="0">
                <a:solidFill>
                  <a:schemeClr val="tx1"/>
                </a:solidFill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963455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95" y="1712791"/>
            <a:ext cx="7279519" cy="437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59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2557"/>
            <a:ext cx="8915400" cy="430866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2400" dirty="0"/>
              <a:t>is a collection of operations that performs a single logical function in a database application</a:t>
            </a:r>
          </a:p>
          <a:p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24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2400" dirty="0"/>
              <a:t>controls the interaction among the concurrent transactions, to ensure the consistency of the database.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3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9691"/>
            <a:ext cx="8915400" cy="4261531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sz="2000" b="1" dirty="0">
                <a:solidFill>
                  <a:srgbClr val="FF0000"/>
                </a:solidFill>
              </a:rPr>
              <a:t>Two-tier architecture </a:t>
            </a:r>
            <a:r>
              <a:rPr lang="en-US" altLang="en-US" sz="2000" dirty="0"/>
              <a:t>--  the application resides at the client machine, where it invokes database system functionality at the server machine</a:t>
            </a:r>
          </a:p>
          <a:p>
            <a:pPr lvl="1" algn="just"/>
            <a:r>
              <a:rPr lang="en-US" altLang="en-US" sz="2000" b="1" dirty="0">
                <a:solidFill>
                  <a:srgbClr val="FF0000"/>
                </a:solidFill>
              </a:rPr>
              <a:t>Three-tier architecture </a:t>
            </a:r>
            <a:r>
              <a:rPr lang="en-US" altLang="en-US" sz="2000" dirty="0"/>
              <a:t>-- the client machine acts as a front end and does not contain any direct database calls.  </a:t>
            </a:r>
          </a:p>
          <a:p>
            <a:pPr lvl="2" algn="just"/>
            <a:r>
              <a:rPr lang="en-US" altLang="en-US" sz="1800" dirty="0"/>
              <a:t>The client end communicates with an application server, usually through a forms interface.  </a:t>
            </a:r>
          </a:p>
          <a:p>
            <a:pPr lvl="2" algn="just"/>
            <a:r>
              <a:rPr lang="en-US" altLang="en-US" sz="1800" dirty="0"/>
              <a:t>The application server in turn communicates with a database system to access data.  </a:t>
            </a:r>
          </a:p>
          <a:p>
            <a:pPr algn="just"/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4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Tier &amp; Three Tier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7" name="Picture 3" descr="C:\Users\as668\Desktop\1_0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78139" y="2241376"/>
            <a:ext cx="5547852" cy="3552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98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6611"/>
            <a:ext cx="8915400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Components and Structure of DBMS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Multiuser DBMS Architecture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 System </a:t>
            </a:r>
            <a:r>
              <a:rPr lang="en-IN" sz="3200" dirty="0" err="1"/>
              <a:t>Catalogs</a:t>
            </a:r>
            <a:endParaRPr lang="en-IN" sz="3200" dirty="0"/>
          </a:p>
          <a:p>
            <a:pPr marL="0" indent="0">
              <a:lnSpc>
                <a:spcPct val="150000"/>
              </a:lnSpc>
              <a:buNone/>
            </a:pP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51B-3A02-4049-87D3-93A01CB02441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5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92" y="18994"/>
            <a:ext cx="9822730" cy="69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6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5740"/>
            <a:ext cx="8915400" cy="452548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/>
              <a:t>A program module that provides the interface between the low-level data stored in the database and the application programs and queries submitted to the system.</a:t>
            </a:r>
          </a:p>
          <a:p>
            <a:pPr algn="just"/>
            <a:r>
              <a:rPr lang="en-US" altLang="en-US" sz="2000" dirty="0"/>
              <a:t>The storage manager is responsible to the following tasks: </a:t>
            </a:r>
          </a:p>
          <a:p>
            <a:pPr lvl="1" algn="just"/>
            <a:r>
              <a:rPr lang="en-US" altLang="en-US" sz="1800" dirty="0"/>
              <a:t>Interaction with the OS file manager </a:t>
            </a:r>
          </a:p>
          <a:p>
            <a:pPr lvl="1" algn="just"/>
            <a:r>
              <a:rPr lang="en-US" altLang="en-US" sz="1800" dirty="0"/>
              <a:t>Efficient storing, retrieving and updating of data</a:t>
            </a:r>
          </a:p>
          <a:p>
            <a:pPr algn="just"/>
            <a:r>
              <a:rPr lang="en-US" altLang="en-US" sz="2000" dirty="0"/>
              <a:t>The storage manager components include:</a:t>
            </a:r>
          </a:p>
          <a:p>
            <a:pPr lvl="1" algn="just"/>
            <a:r>
              <a:rPr lang="en-US" altLang="en-US" sz="1800" dirty="0"/>
              <a:t>Authorization and integrity manager</a:t>
            </a:r>
          </a:p>
          <a:p>
            <a:pPr lvl="1" algn="just"/>
            <a:r>
              <a:rPr lang="en-US" altLang="en-US" sz="1800" dirty="0"/>
              <a:t>Transaction manager</a:t>
            </a:r>
          </a:p>
          <a:p>
            <a:pPr lvl="1" algn="just"/>
            <a:r>
              <a:rPr lang="en-US" altLang="en-US" sz="1800" dirty="0"/>
              <a:t>File manager</a:t>
            </a:r>
          </a:p>
          <a:p>
            <a:pPr lvl="1" algn="just"/>
            <a:r>
              <a:rPr lang="en-US" altLang="en-US" sz="1800" dirty="0"/>
              <a:t>Buffer manager</a:t>
            </a:r>
          </a:p>
          <a:p>
            <a:pPr algn="just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7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1984"/>
            <a:ext cx="9279134" cy="4185501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The storage manager implements several data structures as part of the physical system implementation:</a:t>
            </a:r>
          </a:p>
          <a:p>
            <a:pPr lvl="1" algn="just"/>
            <a:r>
              <a:rPr lang="en-US" altLang="en-US" sz="2400" b="1" dirty="0">
                <a:solidFill>
                  <a:srgbClr val="FF0000"/>
                </a:solidFill>
              </a:rPr>
              <a:t>Data files -- </a:t>
            </a:r>
            <a:r>
              <a:rPr lang="en-US" altLang="en-US" sz="2400" dirty="0"/>
              <a:t>store the database itself</a:t>
            </a:r>
          </a:p>
          <a:p>
            <a:pPr lvl="1" algn="just"/>
            <a:r>
              <a:rPr lang="en-US" altLang="en-US" sz="2400" b="1" dirty="0">
                <a:solidFill>
                  <a:srgbClr val="FF0000"/>
                </a:solidFill>
              </a:rPr>
              <a:t>Data dictionary </a:t>
            </a:r>
            <a:r>
              <a:rPr lang="en-US" altLang="en-US" sz="2400" dirty="0"/>
              <a:t>--  stores metadata about the structure of the database, in particular the schema of the database.</a:t>
            </a:r>
          </a:p>
          <a:p>
            <a:pPr lvl="1" algn="just"/>
            <a:r>
              <a:rPr lang="en-US" altLang="en-US" sz="2400" b="1" dirty="0">
                <a:solidFill>
                  <a:srgbClr val="FF0000"/>
                </a:solidFill>
              </a:rPr>
              <a:t>Indices</a:t>
            </a:r>
            <a:r>
              <a:rPr lang="en-US" altLang="en-US" sz="2400" dirty="0"/>
              <a:t> --  can provide fast access to data items.  A database index provides pointers to those data items that hold a particular value.  </a:t>
            </a:r>
          </a:p>
          <a:p>
            <a:pPr algn="just"/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22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388-1115-430E-9638-8230EE79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 Storage / System Catalog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C8F-0472-4121-804D-9699987DE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4849"/>
            <a:ext cx="8915400" cy="4565588"/>
          </a:xfrm>
        </p:spPr>
        <p:txBody>
          <a:bodyPr>
            <a:normAutofit/>
          </a:bodyPr>
          <a:lstStyle/>
          <a:p>
            <a:r>
              <a:rPr lang="en-IN" sz="2800" dirty="0"/>
              <a:t>A relational database system needs to maintain data about the relations, such as the schema of the relations.</a:t>
            </a:r>
          </a:p>
          <a:p>
            <a:r>
              <a:rPr lang="en-IN" sz="2800" dirty="0"/>
              <a:t>It contains: 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 of the relations.</a:t>
            </a:r>
          </a:p>
          <a:p>
            <a:pPr lvl="1"/>
            <a:r>
              <a:rPr lang="en-I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 of the attributes of each relation.</a:t>
            </a:r>
          </a:p>
          <a:p>
            <a:pPr lvl="1"/>
            <a:r>
              <a:rPr lang="en-I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Domains and lengths of attributes.</a:t>
            </a:r>
          </a:p>
          <a:p>
            <a:pPr lvl="1"/>
            <a:r>
              <a:rPr lang="en-I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 of views defined on the database, and definitions of those views.</a:t>
            </a:r>
          </a:p>
          <a:p>
            <a:pPr lvl="1"/>
            <a:r>
              <a:rPr lang="en-I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Integrity constraints (for example, key constraints).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5827-80B1-4913-A116-204557FF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46A1-0AFD-4222-9140-C4041C5B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4E76-7399-495B-A209-90800BC7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3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388-1115-430E-9638-8230EE79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 Storage / System Catalog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C8F-0472-4121-804D-9699987DE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4849"/>
            <a:ext cx="8915400" cy="45655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In addition, many systems keep the following data on users of the system:</a:t>
            </a:r>
          </a:p>
          <a:p>
            <a:pPr lvl="1">
              <a:lnSpc>
                <a:spcPct val="150000"/>
              </a:lnSpc>
            </a:pPr>
            <a:r>
              <a:rPr lang="en-IN" sz="2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 of authorized users.</a:t>
            </a:r>
          </a:p>
          <a:p>
            <a:pPr lvl="1">
              <a:lnSpc>
                <a:spcPct val="150000"/>
              </a:lnSpc>
            </a:pPr>
            <a:r>
              <a:rPr lang="en-IN" sz="2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 and accounting information about users.</a:t>
            </a:r>
          </a:p>
          <a:p>
            <a:pPr lvl="1">
              <a:lnSpc>
                <a:spcPct val="150000"/>
              </a:lnSpc>
            </a:pPr>
            <a:r>
              <a:rPr lang="en-IN" sz="2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Passwords or other information used to authenticate users.</a:t>
            </a:r>
          </a:p>
          <a:p>
            <a:pPr lvl="1">
              <a:lnSpc>
                <a:spcPct val="150000"/>
              </a:lnSpc>
            </a:pPr>
            <a:endParaRPr lang="en-US" sz="4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5827-80B1-4913-A116-204557FF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46A1-0AFD-4222-9140-C4041C5B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4E76-7399-495B-A209-90800BC7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6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388-1115-430E-9638-8230EE79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62197"/>
            <a:ext cx="8911687" cy="1280890"/>
          </a:xfrm>
        </p:spPr>
        <p:txBody>
          <a:bodyPr/>
          <a:lstStyle/>
          <a:p>
            <a:r>
              <a:rPr lang="en-IN" dirty="0"/>
              <a:t>Data Dictionary 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5827-80B1-4913-A116-204557FF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46A1-0AFD-4222-9140-C4041C5B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4E76-7399-495B-A209-90800BC7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E76EF1-47AA-4955-8D37-33BF46F615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01" y="1220793"/>
            <a:ext cx="9426804" cy="49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1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5167"/>
            <a:ext cx="8915400" cy="4516055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The query processor components include:</a:t>
            </a:r>
          </a:p>
          <a:p>
            <a:pPr lvl="1" algn="just"/>
            <a:r>
              <a:rPr lang="en-US" altLang="en-US" sz="2400" b="1" dirty="0">
                <a:solidFill>
                  <a:srgbClr val="FF0000"/>
                </a:solidFill>
              </a:rPr>
              <a:t>DDL  interpreter </a:t>
            </a:r>
            <a:r>
              <a:rPr lang="en-US" altLang="en-US" sz="2400" dirty="0"/>
              <a:t>--  interprets DDL statements and records the definitions in the data dictionary.</a:t>
            </a:r>
          </a:p>
          <a:p>
            <a:pPr lvl="1" algn="just"/>
            <a:r>
              <a:rPr lang="en-US" altLang="en-US" sz="2400" b="1" dirty="0">
                <a:solidFill>
                  <a:srgbClr val="FF0000"/>
                </a:solidFill>
              </a:rPr>
              <a:t>DML compiler </a:t>
            </a:r>
            <a:r>
              <a:rPr lang="en-US" altLang="en-US" sz="2400" dirty="0"/>
              <a:t>-- translates DML statements in a query language into an evaluation plan consisting of low-level instructions that the query evaluation engine understands.</a:t>
            </a:r>
          </a:p>
          <a:p>
            <a:pPr lvl="2" algn="just"/>
            <a:r>
              <a:rPr lang="en-US" altLang="en-US" sz="2000" dirty="0"/>
              <a:t>The DML compiler performs query optimization; that is, it picks the lowest cost evaluation plan from among the various alternatives.</a:t>
            </a:r>
          </a:p>
          <a:p>
            <a:pPr lvl="1" algn="just"/>
            <a:r>
              <a:rPr lang="en-US" altLang="en-US" sz="2400" b="1" dirty="0">
                <a:solidFill>
                  <a:srgbClr val="FF0000"/>
                </a:solidFill>
              </a:rPr>
              <a:t>Query evaluation engine </a:t>
            </a:r>
            <a:r>
              <a:rPr lang="en-US" altLang="en-US" sz="2400" dirty="0"/>
              <a:t>-- executes low-level instructions generated by the DML compiler.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62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619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Wingdings 3</vt:lpstr>
      <vt:lpstr>Wisp</vt:lpstr>
      <vt:lpstr>Database Management System                         Unit-I</vt:lpstr>
      <vt:lpstr>Outline</vt:lpstr>
      <vt:lpstr>PowerPoint Presentation</vt:lpstr>
      <vt:lpstr>Storage Manager</vt:lpstr>
      <vt:lpstr>Storage Manager</vt:lpstr>
      <vt:lpstr>Data Dictionary Storage / System Catalog</vt:lpstr>
      <vt:lpstr>Data Dictionary Storage / System Catalog</vt:lpstr>
      <vt:lpstr>Data Dictionary Example</vt:lpstr>
      <vt:lpstr>Query Processor</vt:lpstr>
      <vt:lpstr>Query Processor</vt:lpstr>
      <vt:lpstr>Transaction Management</vt:lpstr>
      <vt:lpstr>Database Applications</vt:lpstr>
      <vt:lpstr>Two Tier &amp; Three Tier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Kanchan Bhale</dc:creator>
  <cp:lastModifiedBy>Kanchan Bhale</cp:lastModifiedBy>
  <cp:revision>19</cp:revision>
  <dcterms:created xsi:type="dcterms:W3CDTF">2021-01-29T07:41:02Z</dcterms:created>
  <dcterms:modified xsi:type="dcterms:W3CDTF">2021-02-03T05:35:11Z</dcterms:modified>
</cp:coreProperties>
</file>