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8" r:id="rId11"/>
    <p:sldId id="28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zRjuYmCVM16C2ILAn9I+g==" hashData="o/nxm0TbjehH2s7ySyfFKkHXeraXvVtDYfa8+bm6K4JHM9JsPZn1guzIEtF4qnTM/XCP9d/pS3Vc2KYmoefO9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29C0C-6C61-4495-BFCE-0123FF9AC48B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F2F5-E84A-4B19-A710-1E8DED8FA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0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B558-4F95-4A41-9563-670BA0A1E641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11CD-5C13-4B16-BD51-75A368BEA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11CD-5C13-4B16-BD51-75A368BEAB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54" y="579922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54" y="335760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1" y="6283507"/>
            <a:ext cx="1146283" cy="370396"/>
          </a:xfrm>
        </p:spPr>
        <p:txBody>
          <a:bodyPr/>
          <a:lstStyle/>
          <a:p>
            <a:fld id="{3C9B1C4F-BDEF-48DC-A363-C759D244BEC6}" type="datetime1">
              <a:rPr lang="en-IN" smtClean="0"/>
              <a:t>06-02-2021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354" y="6329875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0794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6230" y="6329875"/>
            <a:ext cx="1279689" cy="34191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VPKBIET</a:t>
            </a:r>
          </a:p>
        </p:txBody>
      </p:sp>
    </p:spTree>
    <p:extLst>
      <p:ext uri="{BB962C8B-B14F-4D97-AF65-F5344CB8AC3E}">
        <p14:creationId xmlns:p14="http://schemas.microsoft.com/office/powerpoint/2010/main" val="138974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10A-F4A3-4029-B789-99C86100C5B4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D0F-F628-4FFA-9A09-B136F7B5517C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046-87B1-4B20-BD7B-F5EF774EFB01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2F7-5DC5-436B-B125-104701B1ACD6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DA0-ADB5-4CA1-9A85-C54DF35FDFA0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9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5BD-9E6D-46BA-AE82-A48D727BD263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9893-D045-4FFA-9860-2A1DD5174BAA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130221" y="5993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0437"/>
            <a:ext cx="1210360" cy="2703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7910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720-96D5-491E-B9E6-C9012B69B016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632" y="3244139"/>
            <a:ext cx="1070947" cy="2834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9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72EA-FDD7-4E22-8311-8CA1087F16FB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51F7-85FF-4030-BAB3-836304C294C3}" type="datetime1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6C1-9B5E-43A5-A587-1F7DDCDA6755}" type="datetime1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9A9-AFE8-4B4E-8624-3E21F4915C86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FF59-12A2-45A6-A60E-90FAAA7BFF7B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A2-58B6-47C3-BDA6-BC989448B14A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VPKBIET, Department of Information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E514-D9C9-4440-A6E1-1B0F3F9A0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chan.bhale@vpkbie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138" y="579922"/>
            <a:ext cx="10090484" cy="2299636"/>
          </a:xfrm>
        </p:spPr>
        <p:txBody>
          <a:bodyPr/>
          <a:lstStyle/>
          <a:p>
            <a:pPr algn="ctr"/>
            <a:r>
              <a:rPr lang="en-IN" dirty="0"/>
              <a:t>UNIT-I</a:t>
            </a:r>
            <a:br>
              <a:rPr lang="en-IN" dirty="0"/>
            </a:br>
            <a:r>
              <a:rPr lang="en-IN" dirty="0"/>
              <a:t>Introduction to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9418" y="4041575"/>
            <a:ext cx="332266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Mrs. Kanchan M. </a:t>
            </a:r>
            <a:r>
              <a:rPr lang="en-IN" dirty="0" err="1"/>
              <a:t>Bhale</a:t>
            </a:r>
            <a:endParaRPr lang="en-IN" dirty="0"/>
          </a:p>
          <a:p>
            <a:r>
              <a:rPr lang="en-IN" dirty="0"/>
              <a:t>VPKBIET, </a:t>
            </a:r>
            <a:r>
              <a:rPr lang="en-IN" dirty="0" err="1"/>
              <a:t>Baramati</a:t>
            </a:r>
            <a:endParaRPr lang="en-IN" dirty="0"/>
          </a:p>
          <a:p>
            <a:r>
              <a:rPr lang="en-IN" dirty="0">
                <a:hlinkClick r:id="rId2"/>
              </a:rPr>
              <a:t>kanchan.bhale@vpkbiet.org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0729-0273-4CB8-A4AA-68E95052596A}" type="datetime1">
              <a:rPr lang="en-IN" smtClean="0"/>
              <a:t>06-02-2021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963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1B8C-4F92-4257-9B5D-812959E2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3428"/>
            <a:ext cx="8911687" cy="733350"/>
          </a:xfrm>
        </p:spPr>
        <p:txBody>
          <a:bodyPr/>
          <a:lstStyle/>
          <a:p>
            <a:r>
              <a:rPr lang="en-IN" dirty="0"/>
              <a:t>Entity Sets and Key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0F01-2EE5-48D6-AAEE-A4AF20E4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21790"/>
            <a:ext cx="8915400" cy="478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Key: </a:t>
            </a:r>
            <a:r>
              <a:rPr lang="en-IN" sz="2400" dirty="0"/>
              <a:t>an attribute or a collection of attributes whose value(s) uniquely identify an entity in the entity set.</a:t>
            </a:r>
          </a:p>
          <a:p>
            <a:pPr lvl="1">
              <a:lnSpc>
                <a:spcPct val="150000"/>
              </a:lnSpc>
            </a:pPr>
            <a:r>
              <a:rPr lang="en-IN" sz="2200" dirty="0" err="1"/>
              <a:t>RollNumber</a:t>
            </a:r>
            <a:r>
              <a:rPr lang="en-IN" sz="2200" dirty="0"/>
              <a:t> - Key for Student entity set</a:t>
            </a:r>
          </a:p>
          <a:p>
            <a:pPr lvl="1">
              <a:lnSpc>
                <a:spcPct val="150000"/>
              </a:lnSpc>
            </a:pPr>
            <a:r>
              <a:rPr lang="en-IN" sz="2200" dirty="0" err="1"/>
              <a:t>EmpID</a:t>
            </a:r>
            <a:r>
              <a:rPr lang="en-IN" sz="2200" dirty="0"/>
              <a:t> - Key for Faculty entity set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key for an entity set may have more than one attribute.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An entity set may have more than one key.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24A12-BB5D-4899-B264-B3151B1A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6783-6333-45F6-9D8A-DAEC6F7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AC20-F199-40F2-8407-CD2B78F4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4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6343-2BF0-483E-AECB-DA77814A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valid Primary Key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AC7DAC-9D3E-4D46-BFDB-9F6F5F687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46" y="1489435"/>
            <a:ext cx="8082565" cy="31956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787B-6278-4B2E-9D8F-C4C6122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1396-B873-4F6A-94BD-64719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CEEB-42C2-444B-B559-75D97BF8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C6FFA3-74F0-4615-9B86-F5C43110CC94}"/>
              </a:ext>
            </a:extLst>
          </p:cNvPr>
          <p:cNvSpPr/>
          <p:nvPr/>
        </p:nvSpPr>
        <p:spPr>
          <a:xfrm rot="13181658">
            <a:off x="3764795" y="4702199"/>
            <a:ext cx="1253412" cy="50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C627B0-23E4-4BEE-8DF8-5FA4BDABC508}"/>
              </a:ext>
            </a:extLst>
          </p:cNvPr>
          <p:cNvSpPr/>
          <p:nvPr/>
        </p:nvSpPr>
        <p:spPr>
          <a:xfrm rot="17257572">
            <a:off x="5813390" y="4596955"/>
            <a:ext cx="948235" cy="647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3F849-0667-48EC-9303-F13795DC41DE}"/>
              </a:ext>
            </a:extLst>
          </p:cNvPr>
          <p:cNvSpPr txBox="1"/>
          <p:nvPr/>
        </p:nvSpPr>
        <p:spPr>
          <a:xfrm>
            <a:off x="4391501" y="5546255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Composite Primary Key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E28E-E9AD-4C00-9B9D-4BDDC803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F692-BAA5-47A3-A6E3-ECC041C7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04594"/>
            <a:ext cx="9241427" cy="45066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When two or more entities are associated with each other, we have an instance of a Relationship.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E.g.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FF0000"/>
                </a:solidFill>
              </a:rPr>
              <a:t>student</a:t>
            </a:r>
            <a:r>
              <a:rPr lang="en-IN" sz="2400" dirty="0"/>
              <a:t> Ramesh </a:t>
            </a:r>
            <a:r>
              <a:rPr lang="en-IN" sz="2400" dirty="0" err="1">
                <a:highlight>
                  <a:srgbClr val="FFFF00"/>
                </a:highlight>
              </a:rPr>
              <a:t>enrolls</a:t>
            </a:r>
            <a:r>
              <a:rPr lang="en-IN" sz="2400" dirty="0"/>
              <a:t> in Discrete Mathematics </a:t>
            </a:r>
            <a:r>
              <a:rPr lang="en-IN" sz="2400" b="1" dirty="0">
                <a:solidFill>
                  <a:srgbClr val="FF0000"/>
                </a:solidFill>
              </a:rPr>
              <a:t>course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Relationship </a:t>
            </a:r>
            <a:r>
              <a:rPr lang="en-IN" sz="2400" dirty="0" err="1">
                <a:highlight>
                  <a:srgbClr val="FFFF00"/>
                </a:highlight>
              </a:rPr>
              <a:t>enrolls</a:t>
            </a:r>
            <a:r>
              <a:rPr lang="en-IN" sz="2400" dirty="0"/>
              <a:t> has </a:t>
            </a:r>
            <a:r>
              <a:rPr lang="en-IN" sz="2400" dirty="0">
                <a:solidFill>
                  <a:srgbClr val="FF0000"/>
                </a:solidFill>
              </a:rPr>
              <a:t>Student </a:t>
            </a:r>
            <a:r>
              <a:rPr lang="en-IN" sz="2400" dirty="0"/>
              <a:t>and </a:t>
            </a:r>
            <a:r>
              <a:rPr lang="en-IN" sz="2400" dirty="0">
                <a:solidFill>
                  <a:srgbClr val="FF0000"/>
                </a:solidFill>
              </a:rPr>
              <a:t>Course</a:t>
            </a:r>
            <a:r>
              <a:rPr lang="en-IN" sz="2400" dirty="0"/>
              <a:t> as the participating entity sets.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</a:t>
            </a:r>
            <a:r>
              <a:rPr lang="en-IN" sz="2400" dirty="0" err="1">
                <a:highlight>
                  <a:srgbClr val="FFFF00"/>
                </a:highlight>
              </a:rPr>
              <a:t>enrolls</a:t>
            </a:r>
            <a:r>
              <a:rPr lang="en-IN" sz="2400" dirty="0"/>
              <a:t> is called a relationship Type/Set.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D823-8EB2-475B-B524-E940CB66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058B-3F40-4CCB-B09E-A775D67E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F991-7E9A-43D6-A789-4F1C35D5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1D64-18EB-4D4E-8228-35C23965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 of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028B-D7A7-4112-A30C-B70DDDDE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2812"/>
            <a:ext cx="8915400" cy="41484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Degree : the number of participating entities.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Degree 2: binary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Degree 3: ternary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Degree n: n-</a:t>
            </a:r>
            <a:r>
              <a:rPr lang="en-IN" sz="2400" dirty="0" err="1"/>
              <a:t>ary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800" dirty="0"/>
              <a:t>Binary relationships are very common and widely used.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4A43-A215-413D-9321-3685004D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3C92-9E19-4386-8F26-6BA2225B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26A8-332D-44D9-BDAF-F70A7157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3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557-5190-48F0-9C3B-44DA8B68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Diagrammatic Notation for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D3D1-F976-48C3-89CC-97637FDE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solidFill>
                  <a:srgbClr val="333333"/>
                </a:solidFill>
                <a:latin typeface="TimesNewRomanPSMT"/>
              </a:rPr>
              <a:t>Relationship – diamond shaped box  </a:t>
            </a: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B908-2587-4223-B0AE-7FF16502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4ECD-A605-4697-880A-4FFE0EA1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918-93A8-4DD6-8DA1-FF104852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FB7B985-EAC8-4351-8475-E4CD8B1113B1}"/>
              </a:ext>
            </a:extLst>
          </p:cNvPr>
          <p:cNvSpPr/>
          <p:nvPr/>
        </p:nvSpPr>
        <p:spPr>
          <a:xfrm>
            <a:off x="8125904" y="2062072"/>
            <a:ext cx="1036949" cy="75654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26EC2-D73E-49E2-81CC-F934C7B0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49" y="3124421"/>
            <a:ext cx="5259101" cy="228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92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FE72-A539-4963-8A74-A3401BA3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Relationship &amp; Cardinality Ratio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F723-70DB-4165-8DF9-80FD887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18728"/>
          </a:xfrm>
        </p:spPr>
        <p:txBody>
          <a:bodyPr>
            <a:noAutofit/>
          </a:bodyPr>
          <a:lstStyle/>
          <a:p>
            <a:r>
              <a:rPr lang="en-IN" sz="2400" dirty="0"/>
              <a:t>It represents   the  number   of  entities   of  another   entity   set  which  are  connected   to  an entity  using a  relationship   set.</a:t>
            </a:r>
          </a:p>
          <a:p>
            <a:r>
              <a:rPr lang="en-IN" sz="2400" dirty="0"/>
              <a:t>It is also called </a:t>
            </a:r>
            <a:r>
              <a:rPr lang="en-IN" sz="2400" dirty="0">
                <a:highlight>
                  <a:srgbClr val="FFFF00"/>
                </a:highlight>
              </a:rPr>
              <a:t>Cardinality Constraint </a:t>
            </a:r>
            <a:r>
              <a:rPr lang="en-IN" sz="2400" dirty="0"/>
              <a:t>.</a:t>
            </a:r>
          </a:p>
          <a:p>
            <a:r>
              <a:rPr lang="en-IN" sz="2400" dirty="0"/>
              <a:t>Four possibilities are usually specified:</a:t>
            </a:r>
          </a:p>
          <a:p>
            <a:pPr lvl="1"/>
            <a:r>
              <a:rPr lang="en-IN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(1:1)</a:t>
            </a:r>
          </a:p>
          <a:p>
            <a:pPr lvl="1"/>
            <a:r>
              <a:rPr lang="en-IN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(1:N)</a:t>
            </a:r>
          </a:p>
          <a:p>
            <a:pPr lvl="1"/>
            <a:r>
              <a:rPr lang="en-IN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(N:1)</a:t>
            </a:r>
          </a:p>
          <a:p>
            <a:pPr lvl="1"/>
            <a:r>
              <a:rPr lang="en-IN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many-to-many (M:N)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3084-5BAE-4678-B233-624080FC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6C65-70C0-410A-B743-AC831B0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E9D-9F52-46A7-81E6-606146DA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1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FE72-A539-4963-8A74-A3401BA3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Cardinality Ratio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3084-5BAE-4678-B233-624080FC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4734" y="6441522"/>
            <a:ext cx="1146283" cy="370396"/>
          </a:xfrm>
        </p:spPr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6C65-70C0-410A-B743-AC831B0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2925" y="6494421"/>
            <a:ext cx="7619999" cy="365125"/>
          </a:xfrm>
        </p:spPr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E9D-9F52-46A7-81E6-606146DA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13DC98-01AF-42E1-98B5-31ADB3C11247}"/>
              </a:ext>
            </a:extLst>
          </p:cNvPr>
          <p:cNvGrpSpPr/>
          <p:nvPr/>
        </p:nvGrpSpPr>
        <p:grpSpPr>
          <a:xfrm>
            <a:off x="2417975" y="1509853"/>
            <a:ext cx="1027522" cy="1825542"/>
            <a:chOff x="2417975" y="1509853"/>
            <a:chExt cx="1027522" cy="18255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CC8B7C-4E11-4195-8635-3F4593BCE113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CF2B03-32F2-4D4A-8101-E1C331FAC66B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0DA79BD-8C79-401C-98B7-7718AD343E35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A2ED6E56-1EF5-4666-B985-4891C2A5DCC4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74462FA-DC89-4D8A-99B6-84B5502CD356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C2A7209-2E7C-4A2F-B392-00ADDB04CF67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649816-D15A-486F-9569-3893ED6EE53D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AE7623-CAB6-45AE-A2CE-D2373F01C1DD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A082EF-D645-4DDE-B03C-EC04952E7FE7}"/>
              </a:ext>
            </a:extLst>
          </p:cNvPr>
          <p:cNvGrpSpPr/>
          <p:nvPr/>
        </p:nvGrpSpPr>
        <p:grpSpPr>
          <a:xfrm>
            <a:off x="4436882" y="1567315"/>
            <a:ext cx="1027522" cy="1825542"/>
            <a:chOff x="2417975" y="1509853"/>
            <a:chExt cx="1027522" cy="18255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11E221-91A8-40E6-95E6-D21144BCC4E2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13A8F97-2A49-4D3B-B570-8F3AB0FD2D68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85BD7C4-CB87-4E31-8D8C-31E140943AA7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7D4589B-5EC2-475D-95E8-B7210FDAA7EE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406F915-C28B-456E-869E-00217A2451DD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63D764C-3248-40A8-898D-59973C1AB33C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67E1F13-F47A-4DE0-937E-6F9C977DE853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DB5812-F4FF-4E57-9DD5-6354C8FEA98C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60CE53-AB2D-49D1-8BBB-8F6E45BDEF89}"/>
              </a:ext>
            </a:extLst>
          </p:cNvPr>
          <p:cNvCxnSpPr>
            <a:stCxn id="8" idx="6"/>
            <a:endCxn id="22" idx="1"/>
          </p:cNvCxnSpPr>
          <p:nvPr/>
        </p:nvCxnSpPr>
        <p:spPr>
          <a:xfrm>
            <a:off x="2983583" y="1745015"/>
            <a:ext cx="1913734" cy="47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5A60D-999B-4BCD-91F1-8C866A9BDC1F}"/>
              </a:ext>
            </a:extLst>
          </p:cNvPr>
          <p:cNvCxnSpPr>
            <a:cxnSpLocks/>
            <a:stCxn id="10" idx="6"/>
            <a:endCxn id="24" idx="0"/>
          </p:cNvCxnSpPr>
          <p:nvPr/>
        </p:nvCxnSpPr>
        <p:spPr>
          <a:xfrm flipV="1">
            <a:off x="3007150" y="1736096"/>
            <a:ext cx="1919926" cy="87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07EA82-075B-442C-8E0B-153655F02E26}"/>
              </a:ext>
            </a:extLst>
          </p:cNvPr>
          <p:cNvCxnSpPr>
            <a:stCxn id="9" idx="5"/>
            <a:endCxn id="18" idx="2"/>
          </p:cNvCxnSpPr>
          <p:nvPr/>
        </p:nvCxnSpPr>
        <p:spPr>
          <a:xfrm>
            <a:off x="2985062" y="2254774"/>
            <a:ext cx="1890167" cy="80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48CEE0-0687-48E0-9FB6-8347CA4F941D}"/>
              </a:ext>
            </a:extLst>
          </p:cNvPr>
          <p:cNvCxnSpPr>
            <a:stCxn id="11" idx="7"/>
            <a:endCxn id="20" idx="1"/>
          </p:cNvCxnSpPr>
          <p:nvPr/>
        </p:nvCxnSpPr>
        <p:spPr>
          <a:xfrm flipV="1">
            <a:off x="2985062" y="2617755"/>
            <a:ext cx="1912255" cy="34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24C3A1-F3D8-4E9C-85C0-0C528F0C5D4C}"/>
              </a:ext>
            </a:extLst>
          </p:cNvPr>
          <p:cNvSpPr txBox="1"/>
          <p:nvPr/>
        </p:nvSpPr>
        <p:spPr>
          <a:xfrm>
            <a:off x="3346515" y="357275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One to One 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D713C9-62D1-4750-8CB8-FD45B5830D26}"/>
              </a:ext>
            </a:extLst>
          </p:cNvPr>
          <p:cNvGrpSpPr/>
          <p:nvPr/>
        </p:nvGrpSpPr>
        <p:grpSpPr>
          <a:xfrm>
            <a:off x="6623901" y="1603458"/>
            <a:ext cx="1027522" cy="1825542"/>
            <a:chOff x="2417975" y="1509853"/>
            <a:chExt cx="1027522" cy="182554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3C618D-3597-458C-9720-AFC9E6A4EA67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DB8C319-05B5-43F2-8129-4155584F19FC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37DAE94-B6C0-454A-A81C-C4ACA8AD4D76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47AFAB5-4371-4513-B6EB-1F6E1AEBB83C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DFFF5E1-A4A7-4BDB-AC63-72975220969F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D3A6C8C-CF12-49DC-9A2B-6D470426C101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ECACDC8-BAA9-40E0-A47B-1543D6C1C996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FB5D500-A1B0-4EB6-BF35-9DF4BA7DDFB9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B348C4-91E7-4A4E-A523-DD12A4F17250}"/>
              </a:ext>
            </a:extLst>
          </p:cNvPr>
          <p:cNvGrpSpPr/>
          <p:nvPr/>
        </p:nvGrpSpPr>
        <p:grpSpPr>
          <a:xfrm>
            <a:off x="8801586" y="1628080"/>
            <a:ext cx="1027522" cy="1825542"/>
            <a:chOff x="2417975" y="1509853"/>
            <a:chExt cx="1027522" cy="182554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9CE4BA6-5FBE-42A2-A0F3-AB5D7797BE54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F64A09F-C570-4278-9BFC-34830A936AFD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A65BFC3-A9CF-48B3-83C8-FAB166448250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52D1E50-1681-453E-8D76-34EBA810E153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E96E1A0-DB4F-4385-83EE-46E6B902DABD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CB4CBCE-EC2C-41E6-BA0F-1BD223A55E62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901CDB-93A9-46EB-9060-9E687C833244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896EC4-C5DE-46F8-A4A3-A5C7A5FE172A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D0B558-9E0C-466E-A47B-FC04CDE3358B}"/>
              </a:ext>
            </a:extLst>
          </p:cNvPr>
          <p:cNvCxnSpPr>
            <a:stCxn id="42" idx="5"/>
            <a:endCxn id="58" idx="1"/>
          </p:cNvCxnSpPr>
          <p:nvPr/>
        </p:nvCxnSpPr>
        <p:spPr>
          <a:xfrm>
            <a:off x="7167421" y="1885558"/>
            <a:ext cx="2094600" cy="39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6BE924-552D-4B7A-943D-60DCAD7910CF}"/>
              </a:ext>
            </a:extLst>
          </p:cNvPr>
          <p:cNvCxnSpPr>
            <a:endCxn id="56" idx="2"/>
          </p:cNvCxnSpPr>
          <p:nvPr/>
        </p:nvCxnSpPr>
        <p:spPr>
          <a:xfrm>
            <a:off x="7213076" y="1904959"/>
            <a:ext cx="2026857" cy="82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44884-5FC8-4C1A-99EF-9D85611ED16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213076" y="2673612"/>
            <a:ext cx="2048945" cy="40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9463D4-EACB-4FBF-99D7-7B1FA524E18D}"/>
              </a:ext>
            </a:extLst>
          </p:cNvPr>
          <p:cNvCxnSpPr>
            <a:stCxn id="38" idx="6"/>
            <a:endCxn id="60" idx="4"/>
          </p:cNvCxnSpPr>
          <p:nvPr/>
        </p:nvCxnSpPr>
        <p:spPr>
          <a:xfrm flipV="1">
            <a:off x="7213076" y="1929622"/>
            <a:ext cx="2078704" cy="771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720A2F6-F8C1-4541-B8D6-59F08B64556B}"/>
              </a:ext>
            </a:extLst>
          </p:cNvPr>
          <p:cNvSpPr txBox="1"/>
          <p:nvPr/>
        </p:nvSpPr>
        <p:spPr>
          <a:xfrm>
            <a:off x="7553358" y="351769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One to Many 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7A7047-88D7-4D8A-83D2-31A1112FE672}"/>
              </a:ext>
            </a:extLst>
          </p:cNvPr>
          <p:cNvGrpSpPr/>
          <p:nvPr/>
        </p:nvGrpSpPr>
        <p:grpSpPr>
          <a:xfrm>
            <a:off x="4642701" y="4140978"/>
            <a:ext cx="1027522" cy="1825542"/>
            <a:chOff x="2417975" y="1509853"/>
            <a:chExt cx="1027522" cy="18255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87B976-C8BF-4E59-8DA1-90D0740B4DFF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AFDA2BC-491B-4968-B145-65FA5770F652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4E88CB25-C71E-4708-AD4E-15C867944548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31F3DC9B-B9C1-41EC-A92C-FB62E666A479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C3D011FB-7E84-4E90-BAFB-54FF3421AC3C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D9DB56F-C725-46B9-94D7-E2C607DBD267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24A4001-996D-47FC-A034-2173072284EA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54A0D78-8C59-40DC-9C9E-B0223F1976EB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7CD6F8-BAED-4016-BC1E-1ED938332746}"/>
              </a:ext>
            </a:extLst>
          </p:cNvPr>
          <p:cNvGrpSpPr/>
          <p:nvPr/>
        </p:nvGrpSpPr>
        <p:grpSpPr>
          <a:xfrm>
            <a:off x="2570375" y="4142818"/>
            <a:ext cx="1027522" cy="1825542"/>
            <a:chOff x="2417975" y="1509853"/>
            <a:chExt cx="1027522" cy="182554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3F0758E-E286-467E-BB05-7CFC003D3BC2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2F23093-0179-40B7-861F-A9EDC9B288C8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81F5E3DE-0BCA-413F-8F54-07BBD82D3107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09D1B537-40E9-47C7-8FAC-0A61122C3F57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B357BAEF-DE3E-4473-8BA7-21489AD985B9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6EB660C-5DE3-450B-9DA1-2CEA52B69BEA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930EEBC-7C26-4DA4-A91C-63CAE58DBB05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4CD47F6-2B81-48AA-923D-65510C9A5048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EE616E4-8DE1-4C9A-BEFF-7249D629552D}"/>
              </a:ext>
            </a:extLst>
          </p:cNvPr>
          <p:cNvGrpSpPr/>
          <p:nvPr/>
        </p:nvGrpSpPr>
        <p:grpSpPr>
          <a:xfrm>
            <a:off x="6715581" y="4061251"/>
            <a:ext cx="1027522" cy="1825542"/>
            <a:chOff x="2417975" y="1509853"/>
            <a:chExt cx="1027522" cy="182554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8649DC0-EEAE-4492-8D54-ACE1A0BD08F6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E3A0D0C-F932-4A30-AEFA-A97D7D6B89A8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064D9227-C18D-4DD6-8F22-A77DB5DEFDC8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BA1FA08A-A656-4271-BD79-B3A405FB7459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19BC2DE1-843B-447A-8266-F9089C8DD8F4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4462E44-05B4-46AF-8BE2-7EF9DCAC55D9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317ED72-636F-4A99-9A7D-E98A7C447B5C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A0C009B-3C0C-43AE-BA95-2988E0E31B68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37BABB4-166B-418E-8DE6-38CA6889DE98}"/>
              </a:ext>
            </a:extLst>
          </p:cNvPr>
          <p:cNvGrpSpPr/>
          <p:nvPr/>
        </p:nvGrpSpPr>
        <p:grpSpPr>
          <a:xfrm>
            <a:off x="8979031" y="4082272"/>
            <a:ext cx="1027522" cy="1825542"/>
            <a:chOff x="2417975" y="1509853"/>
            <a:chExt cx="1027522" cy="182554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FD51EC-EB78-4482-9E90-EBB61AD3F0D7}"/>
                </a:ext>
              </a:extLst>
            </p:cNvPr>
            <p:cNvGrpSpPr/>
            <p:nvPr/>
          </p:nvGrpSpPr>
          <p:grpSpPr>
            <a:xfrm>
              <a:off x="2417975" y="1509853"/>
              <a:ext cx="1027522" cy="1825542"/>
              <a:chOff x="2417975" y="1509853"/>
              <a:chExt cx="1027522" cy="18255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651E8BC-1394-4D94-9D42-00FDFEB285F5}"/>
                  </a:ext>
                </a:extLst>
              </p:cNvPr>
              <p:cNvGrpSpPr/>
              <p:nvPr/>
            </p:nvGrpSpPr>
            <p:grpSpPr>
              <a:xfrm>
                <a:off x="2417975" y="1509853"/>
                <a:ext cx="1027522" cy="1825542"/>
                <a:chOff x="2417975" y="1509853"/>
                <a:chExt cx="1027522" cy="1825542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A1353773-4DCA-4506-9023-E877D59F0F5F}"/>
                    </a:ext>
                  </a:extLst>
                </p:cNvPr>
                <p:cNvGrpSpPr/>
                <p:nvPr/>
              </p:nvGrpSpPr>
              <p:grpSpPr>
                <a:xfrm>
                  <a:off x="2417975" y="1509853"/>
                  <a:ext cx="1027522" cy="1825542"/>
                  <a:chOff x="2441542" y="1603458"/>
                  <a:chExt cx="1027522" cy="1825542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E885257-EE79-48AF-B68B-51F206BD6B2E}"/>
                      </a:ext>
                    </a:extLst>
                  </p:cNvPr>
                  <p:cNvSpPr/>
                  <p:nvPr/>
                </p:nvSpPr>
                <p:spPr>
                  <a:xfrm>
                    <a:off x="2441542" y="1603458"/>
                    <a:ext cx="1027522" cy="182554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D0EBA3E9-B0B7-4FA9-AD8E-7F811B5B444F}"/>
                      </a:ext>
                    </a:extLst>
                  </p:cNvPr>
                  <p:cNvSpPr/>
                  <p:nvPr/>
                </p:nvSpPr>
                <p:spPr>
                  <a:xfrm>
                    <a:off x="2856322" y="1772239"/>
                    <a:ext cx="150828" cy="13276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DF7365D-EA43-4D90-9BA7-6031B2F91C7C}"/>
                    </a:ext>
                  </a:extLst>
                </p:cNvPr>
                <p:cNvSpPr/>
                <p:nvPr/>
              </p:nvSpPr>
              <p:spPr>
                <a:xfrm>
                  <a:off x="2856322" y="2141455"/>
                  <a:ext cx="150828" cy="1327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B93FBFB-D2F9-4117-AA35-45E5283C4172}"/>
                  </a:ext>
                </a:extLst>
              </p:cNvPr>
              <p:cNvSpPr/>
              <p:nvPr/>
            </p:nvSpPr>
            <p:spPr>
              <a:xfrm>
                <a:off x="2856322" y="2540851"/>
                <a:ext cx="150828" cy="1327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0D414D6-C1D2-4681-A575-06DC98190B96}"/>
                </a:ext>
              </a:extLst>
            </p:cNvPr>
            <p:cNvSpPr/>
            <p:nvPr/>
          </p:nvSpPr>
          <p:spPr>
            <a:xfrm>
              <a:off x="2856322" y="2940248"/>
              <a:ext cx="150828" cy="1327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69636F-2A96-485A-AF41-C9937BCC647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3121704" y="4376140"/>
            <a:ext cx="1935777" cy="481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FC4746F-B997-40E2-95E1-F9371E96F1C1}"/>
              </a:ext>
            </a:extLst>
          </p:cNvPr>
          <p:cNvCxnSpPr>
            <a:cxnSpLocks/>
            <a:stCxn id="88" idx="4"/>
          </p:cNvCxnSpPr>
          <p:nvPr/>
        </p:nvCxnSpPr>
        <p:spPr>
          <a:xfrm flipH="1">
            <a:off x="3159553" y="4442520"/>
            <a:ext cx="1973342" cy="74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B2689B-E900-43D2-96D2-AB84D71ADBA3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159550" y="4885899"/>
            <a:ext cx="1943586" cy="69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5A845D8-E937-4A8C-BE99-6D3193F5382A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59274" y="4410696"/>
            <a:ext cx="1997188" cy="36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4EEE209-ECE9-468F-B278-CFA857B0D9F9}"/>
              </a:ext>
            </a:extLst>
          </p:cNvPr>
          <p:cNvSpPr txBox="1"/>
          <p:nvPr/>
        </p:nvSpPr>
        <p:spPr>
          <a:xfrm>
            <a:off x="3352155" y="607219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Many to One 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41E5CB-2107-44FF-809B-21786CF8B262}"/>
              </a:ext>
            </a:extLst>
          </p:cNvPr>
          <p:cNvSpPr txBox="1"/>
          <p:nvPr/>
        </p:nvSpPr>
        <p:spPr>
          <a:xfrm>
            <a:off x="7553358" y="6047573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Many to Many </a:t>
            </a:r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569CD04-17AB-4A38-8424-1DF3F4387386}"/>
              </a:ext>
            </a:extLst>
          </p:cNvPr>
          <p:cNvCxnSpPr>
            <a:stCxn id="106" idx="6"/>
            <a:endCxn id="115" idx="3"/>
          </p:cNvCxnSpPr>
          <p:nvPr/>
        </p:nvCxnSpPr>
        <p:spPr>
          <a:xfrm>
            <a:off x="7281189" y="4296413"/>
            <a:ext cx="2134710" cy="6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D8F9260-CB50-43D6-AC32-DD1ED1A2824B}"/>
              </a:ext>
            </a:extLst>
          </p:cNvPr>
          <p:cNvCxnSpPr>
            <a:stCxn id="106" idx="6"/>
            <a:endCxn id="113" idx="2"/>
          </p:cNvCxnSpPr>
          <p:nvPr/>
        </p:nvCxnSpPr>
        <p:spPr>
          <a:xfrm>
            <a:off x="7281189" y="4296413"/>
            <a:ext cx="2136189" cy="48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FF286D-7712-4DB0-9B41-7F90AA6D5715}"/>
              </a:ext>
            </a:extLst>
          </p:cNvPr>
          <p:cNvCxnSpPr>
            <a:stCxn id="113" idx="2"/>
          </p:cNvCxnSpPr>
          <p:nvPr/>
        </p:nvCxnSpPr>
        <p:spPr>
          <a:xfrm flipH="1">
            <a:off x="7304756" y="4780255"/>
            <a:ext cx="2112622" cy="7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C0AC96-A3E1-407B-902A-91A28A8B1B63}"/>
              </a:ext>
            </a:extLst>
          </p:cNvPr>
          <p:cNvCxnSpPr/>
          <p:nvPr/>
        </p:nvCxnSpPr>
        <p:spPr>
          <a:xfrm flipH="1">
            <a:off x="7304756" y="4772287"/>
            <a:ext cx="2111143" cy="773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  <p:bldP spid="137" grpId="0"/>
      <p:bldP spid="1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274D-480A-4AB4-BAF4-8586C475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704" y="114278"/>
            <a:ext cx="8911687" cy="1280890"/>
          </a:xfrm>
        </p:spPr>
        <p:txBody>
          <a:bodyPr/>
          <a:lstStyle/>
          <a:p>
            <a:r>
              <a:rPr lang="en-IN" dirty="0"/>
              <a:t>Cardinality Ratio: Example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FC53AB-77D6-405B-80AD-5B07A57F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507" y="1395168"/>
            <a:ext cx="10228083" cy="21116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1DA9-D2C9-460A-A4CD-F011F0CE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97104" y="6537652"/>
            <a:ext cx="1146283" cy="370396"/>
          </a:xfrm>
        </p:spPr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5DDF-1958-43BF-BCE2-6F8FC2C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704" y="6543023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81BD-AED9-4CDA-84AB-9F80807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AE246-2C58-4863-91C4-35ACD3FC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07" y="3902698"/>
            <a:ext cx="10034312" cy="26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274D-480A-4AB4-BAF4-8586C475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704" y="114278"/>
            <a:ext cx="8911687" cy="781268"/>
          </a:xfrm>
        </p:spPr>
        <p:txBody>
          <a:bodyPr/>
          <a:lstStyle/>
          <a:p>
            <a:r>
              <a:rPr lang="en-IN" dirty="0"/>
              <a:t>Cardinality Ratio: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1DA9-D2C9-460A-A4CD-F011F0CE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97104" y="6537652"/>
            <a:ext cx="1146283" cy="370396"/>
          </a:xfrm>
        </p:spPr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5DDF-1958-43BF-BCE2-6F8FC2C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704" y="6543023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81BD-AED9-4CDA-84AB-9F80807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A6750-0591-4FCB-B5AC-C4F0F321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6" y="1251575"/>
            <a:ext cx="9766169" cy="1991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C1AADE-A1CB-4C7F-9711-D924AC5D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7" y="3800707"/>
            <a:ext cx="9690754" cy="24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274D-480A-4AB4-BAF4-8586C475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704" y="114278"/>
            <a:ext cx="8911687" cy="781268"/>
          </a:xfrm>
        </p:spPr>
        <p:txBody>
          <a:bodyPr/>
          <a:lstStyle/>
          <a:p>
            <a:r>
              <a:rPr lang="en-IN" dirty="0"/>
              <a:t>Cardinality Ratio: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1DA9-D2C9-460A-A4CD-F011F0CE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97104" y="6537652"/>
            <a:ext cx="1146283" cy="370396"/>
          </a:xfrm>
        </p:spPr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5DDF-1958-43BF-BCE2-6F8FC2C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704" y="6543023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81BD-AED9-4CDA-84AB-9F80807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E9E12-BA8C-4F33-800F-DB8358D9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89" y="1113839"/>
            <a:ext cx="9954705" cy="21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EB13D-405F-43CC-AFDD-FAFDCB0A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190" y="3814370"/>
            <a:ext cx="9954705" cy="25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3447"/>
            <a:ext cx="8915400" cy="47527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Entity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Attributes 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Relationships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 Mapping Cardinality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Constraints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Keys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51B-3A02-4049-87D3-93A01CB02441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E52-27E9-4B71-9C58-6C70FF4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D31F-1C71-4942-B99D-A468A285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98861"/>
            <a:ext cx="9147159" cy="454371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IN" sz="2400" dirty="0"/>
              <a:t>CONSTRAINT is used to define rules to allow or restrict what values can be stored in columns.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 The purpose of inducing constraints is to enforce the integrity of a database.</a:t>
            </a:r>
          </a:p>
          <a:p>
            <a:pPr algn="just">
              <a:lnSpc>
                <a:spcPct val="170000"/>
              </a:lnSpc>
            </a:pPr>
            <a:r>
              <a:rPr lang="en-IN" sz="2400" b="0" i="0" dirty="0">
                <a:effectLst/>
                <a:latin typeface="Helvetica" panose="020B0604020202020204" pitchFamily="34" charset="0"/>
              </a:rPr>
              <a:t>CONSTRAINTS can be classified into two types </a:t>
            </a:r>
            <a:r>
              <a:rPr lang="en-IN" sz="2400" b="1" i="0" u="sng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- column level and table level.</a:t>
            </a:r>
          </a:p>
          <a:p>
            <a:pPr algn="just">
              <a:lnSpc>
                <a:spcPct val="170000"/>
              </a:lnSpc>
            </a:pPr>
            <a:r>
              <a:rPr lang="en-IN" sz="2400" b="0" i="0" dirty="0">
                <a:effectLst/>
                <a:latin typeface="Helvetica" panose="020B0604020202020204" pitchFamily="34" charset="0"/>
              </a:rPr>
              <a:t>The column level constraints can apply only to one column where as table level constraints are applied to the entire table.</a:t>
            </a:r>
          </a:p>
          <a:p>
            <a:pPr algn="l">
              <a:lnSpc>
                <a:spcPct val="170000"/>
              </a:lnSpc>
            </a:pPr>
            <a:r>
              <a:rPr lang="en-IN" sz="2400" b="0" i="0" dirty="0">
                <a:effectLst/>
                <a:latin typeface="Helvetica" panose="020B0604020202020204" pitchFamily="34" charset="0"/>
              </a:rPr>
              <a:t>CONSTRAINT is declared at the time of creating a table. </a:t>
            </a:r>
          </a:p>
          <a:p>
            <a:pPr algn="just">
              <a:lnSpc>
                <a:spcPct val="17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895C-1125-4492-B4E7-CA884CF0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1EEF-6B8D-4F46-A65F-9694972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9F32-CB4B-4111-B862-44E3689E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7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BF72-E4C5-4551-B001-88F16AAC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57067"/>
            <a:ext cx="8911687" cy="915552"/>
          </a:xfrm>
        </p:spPr>
        <p:txBody>
          <a:bodyPr/>
          <a:lstStyle/>
          <a:p>
            <a:r>
              <a:rPr lang="en-IN" dirty="0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757E-C291-41C2-A397-82B521FF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3641"/>
            <a:ext cx="8915400" cy="42167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NOT NULL </a:t>
            </a:r>
            <a:r>
              <a:rPr lang="en-IN" sz="2400" dirty="0"/>
              <a:t>- Ensures that a column cannot have a NULL value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UNIQUE </a:t>
            </a:r>
            <a:r>
              <a:rPr lang="en-IN" sz="2400" dirty="0"/>
              <a:t>- Ensures that all values in a column are different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PRIMARY KEY </a:t>
            </a:r>
            <a:r>
              <a:rPr lang="en-IN" sz="2400" dirty="0"/>
              <a:t>- A combination of a NOT NULL and UNIQUE. Uniquely identifies each row in a table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FOREIGN KEY </a:t>
            </a:r>
            <a:r>
              <a:rPr lang="en-IN" sz="2400" dirty="0"/>
              <a:t>- Uniquely identifies a row/record in another table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CHECK</a:t>
            </a:r>
            <a:r>
              <a:rPr lang="en-IN" sz="2400" dirty="0"/>
              <a:t> - Ensures that all values in a column satisfies a specific condition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DEFAULT </a:t>
            </a:r>
            <a:r>
              <a:rPr lang="en-IN" sz="2400" dirty="0"/>
              <a:t>- Sets a default value for a column when no value is specified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INDEX</a:t>
            </a:r>
            <a:r>
              <a:rPr lang="en-IN" sz="2400" b="1" dirty="0"/>
              <a:t> </a:t>
            </a:r>
            <a:r>
              <a:rPr lang="en-IN" sz="2400" dirty="0"/>
              <a:t>- Used to create and retrieve data from the database very quickly</a:t>
            </a:r>
          </a:p>
          <a:p>
            <a:pPr>
              <a:lnSpc>
                <a:spcPct val="16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A2BB-2EB9-47C0-8CCD-50FF67AB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FED8-0ADB-40F1-94F2-47F6C368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34A4-2072-4D7E-A344-D564728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8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9F5A-5917-44BA-B84F-0AA61D09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AF8E-98D1-47F8-B15B-BD98E759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729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CREATE  TABLE [table name]                                   </a:t>
            </a:r>
          </a:p>
          <a:p>
            <a:pPr marL="0" indent="0">
              <a:buNone/>
            </a:pPr>
            <a:r>
              <a:rPr lang="en-IN" dirty="0"/>
              <a:t>([column name] [data type]([size]) [column constraint]….</a:t>
            </a:r>
          </a:p>
          <a:p>
            <a:pPr marL="0" indent="0">
              <a:buNone/>
            </a:pPr>
            <a:r>
              <a:rPr lang="en-IN" dirty="0"/>
              <a:t>[table constraint] ([[column name]……])……);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3213-A4D0-4C92-A68F-A1496F50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FF33-FE47-4C48-9DA3-F0C90577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013A-45E7-4542-AE5F-7877E977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5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37E3-09FB-45BF-8699-29F9A7D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D76B-3B91-469E-B78A-D90AA3DB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ED51-72FB-472C-BFEA-E3A8B5B1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29341-92FB-40F2-A94C-81EAF427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78" y="94268"/>
            <a:ext cx="10284644" cy="58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5785-BA8A-4AEB-B719-BE4904DA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7E4E-00AA-4DE7-A0A9-F4C42B1D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301"/>
            <a:ext cx="9128306" cy="44689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</a:rPr>
              <a:t>Entity: </a:t>
            </a:r>
            <a:r>
              <a:rPr lang="en-IN" sz="2800" dirty="0"/>
              <a:t>A thing (animate or inanimate) of independent physical or conceptual existence and distinguishable.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/>
              <a:t>In the University database context, an individual  student, faculty member, a class room, a course are entities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55DF-184E-4F23-ABA5-3391301C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3C89-AC87-4DDA-B970-E42CAAF0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439D-83F9-4BEB-80EC-3A6CFD7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4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CB5D-F604-4A2A-8B93-B346F2A6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EFF0-3B00-4431-87CE-52B70E74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8544"/>
            <a:ext cx="8915400" cy="424267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IN" sz="3200" dirty="0"/>
              <a:t>Collection of entities all having the same properties.</a:t>
            </a:r>
          </a:p>
          <a:p>
            <a:pPr algn="just">
              <a:lnSpc>
                <a:spcPct val="200000"/>
              </a:lnSpc>
            </a:pPr>
            <a:r>
              <a:rPr lang="en-IN" sz="3200" dirty="0">
                <a:solidFill>
                  <a:srgbClr val="FF0000"/>
                </a:solidFill>
              </a:rPr>
              <a:t>Student entity set </a:t>
            </a:r>
            <a:r>
              <a:rPr lang="en-IN" sz="3200" dirty="0"/>
              <a:t>– collection of all student entities.</a:t>
            </a:r>
          </a:p>
          <a:p>
            <a:pPr algn="just">
              <a:lnSpc>
                <a:spcPct val="200000"/>
              </a:lnSpc>
            </a:pPr>
            <a:r>
              <a:rPr lang="en-IN" sz="3200" dirty="0"/>
              <a:t>Course entity set – collection of all course entities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21C7-1AF6-4A0A-B0C2-9516CB9F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E59A-D2E5-4482-AB35-803916BB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8945-B65B-473D-9050-160E85F1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6F12-8ADB-417E-AF1D-93FCCEF8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F526-A672-4E0D-879C-4B9CDC5A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313"/>
            <a:ext cx="8915400" cy="4534909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Attributes : Each entity is described by a set of attributes/properties  that have associated values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For Example student entity</a:t>
            </a:r>
          </a:p>
          <a:p>
            <a:pPr lvl="1" algn="just"/>
            <a:r>
              <a:rPr lang="en-IN" sz="2600" dirty="0" err="1"/>
              <a:t>StudName</a:t>
            </a:r>
            <a:r>
              <a:rPr lang="en-IN" sz="2600" dirty="0"/>
              <a:t> – name of the student.</a:t>
            </a:r>
          </a:p>
          <a:p>
            <a:pPr lvl="1" algn="just"/>
            <a:r>
              <a:rPr lang="en-IN" sz="2600" dirty="0" err="1"/>
              <a:t>RollNumber</a:t>
            </a:r>
            <a:r>
              <a:rPr lang="en-IN" sz="2600" dirty="0"/>
              <a:t> – the roll number of the student.</a:t>
            </a:r>
          </a:p>
          <a:p>
            <a:pPr lvl="1" algn="just"/>
            <a:r>
              <a:rPr lang="en-IN" sz="2600" dirty="0"/>
              <a:t>Sex – the gender of the student etc.</a:t>
            </a:r>
          </a:p>
          <a:p>
            <a:pPr algn="just"/>
            <a:r>
              <a:rPr lang="en-IN" sz="2800" dirty="0"/>
              <a:t>All entities in an Entity set/type have the same set of attributes.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1D43-AB81-4210-AA59-7E35E592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4FB1-D8CB-4F4D-8ECD-EF7A596F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E6CD-1EA9-47D0-A6D4-0C39B427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3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041B-69CE-423F-8FD0-F9475C1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10D8-190B-4BDE-BEE5-BC257ED1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55423"/>
            <a:ext cx="9034037" cy="4575014"/>
          </a:xfrm>
        </p:spPr>
        <p:txBody>
          <a:bodyPr>
            <a:noAutofit/>
          </a:bodyPr>
          <a:lstStyle/>
          <a:p>
            <a:r>
              <a:rPr lang="en-IN" sz="2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Attributes : </a:t>
            </a:r>
            <a:r>
              <a:rPr lang="en-IN" sz="2200" dirty="0"/>
              <a:t>having atomic or indivisible values.</a:t>
            </a:r>
          </a:p>
          <a:p>
            <a:pPr marL="0" indent="0">
              <a:buNone/>
            </a:pPr>
            <a:r>
              <a:rPr lang="en-IN" sz="2200" dirty="0"/>
              <a:t>	example: Dept – a string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err="1"/>
              <a:t>PhoneNumber</a:t>
            </a:r>
            <a:r>
              <a:rPr lang="en-IN" sz="2200" dirty="0"/>
              <a:t> – a ten digit number</a:t>
            </a:r>
          </a:p>
          <a:p>
            <a:r>
              <a:rPr lang="en-IN" sz="2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Attributes: </a:t>
            </a:r>
            <a:r>
              <a:rPr lang="en-IN" sz="2200" dirty="0"/>
              <a:t>having several components in the value.</a:t>
            </a:r>
          </a:p>
          <a:p>
            <a:pPr marL="0" indent="0">
              <a:buNone/>
            </a:pPr>
            <a:r>
              <a:rPr lang="en-IN" sz="2200" dirty="0"/>
              <a:t>	 example: Qualification with components</a:t>
            </a:r>
          </a:p>
          <a:p>
            <a:pPr marL="0" indent="0">
              <a:buNone/>
            </a:pPr>
            <a:r>
              <a:rPr lang="en-IN" sz="2200" dirty="0"/>
              <a:t>	(</a:t>
            </a:r>
            <a:r>
              <a:rPr lang="en-IN" sz="2200" dirty="0" err="1"/>
              <a:t>DegreeName</a:t>
            </a:r>
            <a:r>
              <a:rPr lang="en-IN" sz="2200" dirty="0"/>
              <a:t>, Year, </a:t>
            </a:r>
            <a:r>
              <a:rPr lang="en-IN" sz="2200" dirty="0" err="1"/>
              <a:t>UniversityName</a:t>
            </a:r>
            <a:r>
              <a:rPr lang="en-IN" sz="2200" dirty="0"/>
              <a:t>)</a:t>
            </a:r>
          </a:p>
          <a:p>
            <a:r>
              <a:rPr lang="en-IN" sz="2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Attributes : </a:t>
            </a:r>
            <a:r>
              <a:rPr lang="en-IN" sz="2200" dirty="0"/>
              <a:t>Attribute value is dependent on some other attribute.</a:t>
            </a:r>
          </a:p>
          <a:p>
            <a:pPr marL="0" indent="0">
              <a:buNone/>
            </a:pPr>
            <a:r>
              <a:rPr lang="en-IN" sz="2200" dirty="0"/>
              <a:t>         example: Age depends on </a:t>
            </a:r>
            <a:r>
              <a:rPr lang="en-IN" sz="2200" dirty="0" err="1"/>
              <a:t>DateOfBirth</a:t>
            </a:r>
            <a:r>
              <a:rPr lang="en-IN" sz="2200" dirty="0"/>
              <a:t>.</a:t>
            </a:r>
          </a:p>
          <a:p>
            <a:pPr marL="0" indent="0">
              <a:buNone/>
            </a:pPr>
            <a:r>
              <a:rPr lang="en-IN" sz="2200" dirty="0"/>
              <a:t>        So age is a derived attribute.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79BF-7AE9-43F0-8B58-DD26AD2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85ED-5DD4-411F-B6FD-4C0D8B3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F5BA-060C-4A19-8A0C-1D5E6BBC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07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041B-69CE-423F-8FD0-F9475C1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10D8-190B-4BDE-BEE5-BC257ED1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55423"/>
            <a:ext cx="9034037" cy="4575014"/>
          </a:xfrm>
        </p:spPr>
        <p:txBody>
          <a:bodyPr>
            <a:noAutofit/>
          </a:bodyPr>
          <a:lstStyle/>
          <a:p>
            <a:pPr algn="just"/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Single-valued </a:t>
            </a:r>
            <a:r>
              <a:rPr lang="en-IN" sz="2400" dirty="0"/>
              <a:t>:  having only one value rather than a set of values.</a:t>
            </a:r>
          </a:p>
          <a:p>
            <a:pPr marL="0" indent="0" algn="just">
              <a:buNone/>
            </a:pPr>
            <a:r>
              <a:rPr lang="en-IN" sz="2400" dirty="0"/>
              <a:t>             </a:t>
            </a:r>
            <a:r>
              <a:rPr lang="en-IN" sz="2400" dirty="0" err="1"/>
              <a:t>PlaceOfBirth</a:t>
            </a:r>
            <a:r>
              <a:rPr lang="en-IN" sz="2400" dirty="0"/>
              <a:t> – single string value.</a:t>
            </a:r>
          </a:p>
          <a:p>
            <a:pPr algn="just"/>
            <a:r>
              <a:rPr lang="en-IN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Multi-valued </a:t>
            </a:r>
            <a:r>
              <a:rPr lang="en-IN" sz="2400" dirty="0"/>
              <a:t>:  having a set of values rather than a single value. </a:t>
            </a:r>
          </a:p>
          <a:p>
            <a:pPr marL="0" indent="0" algn="just">
              <a:buNone/>
            </a:pPr>
            <a:r>
              <a:rPr lang="en-IN" sz="2400" dirty="0"/>
              <a:t> 	1. </a:t>
            </a:r>
            <a:r>
              <a:rPr lang="en-IN" sz="2400" dirty="0" err="1"/>
              <a:t>CoursesEnrolled</a:t>
            </a:r>
            <a:r>
              <a:rPr lang="en-IN" sz="2400" dirty="0"/>
              <a:t> attribute for student</a:t>
            </a:r>
          </a:p>
          <a:p>
            <a:pPr marL="0" indent="0" algn="just">
              <a:buNone/>
            </a:pPr>
            <a:r>
              <a:rPr lang="en-IN" sz="2400" dirty="0"/>
              <a:t>      2. </a:t>
            </a:r>
            <a:r>
              <a:rPr lang="en-IN" sz="2400" dirty="0" err="1"/>
              <a:t>EmailAddress</a:t>
            </a:r>
            <a:r>
              <a:rPr lang="en-IN" sz="2400" dirty="0"/>
              <a:t> attribute for student</a:t>
            </a:r>
          </a:p>
          <a:p>
            <a:pPr marL="0" indent="0" algn="just">
              <a:buNone/>
            </a:pPr>
            <a:r>
              <a:rPr lang="en-IN" sz="2400" dirty="0"/>
              <a:t>      3. </a:t>
            </a:r>
            <a:r>
              <a:rPr lang="en-IN" sz="2400" dirty="0" err="1"/>
              <a:t>PreviousDegree</a:t>
            </a:r>
            <a:r>
              <a:rPr lang="en-IN" sz="2400" dirty="0"/>
              <a:t> attribute for student.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79BF-7AE9-43F0-8B58-DD26AD2C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85ED-5DD4-411F-B6FD-4C0D8B3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F5BA-060C-4A19-8A0C-1D5E6BBC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3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E4A9-8811-4378-867D-E6CA9F5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Diagrammatic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7E44-0525-4B11-B194-C172035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701" y="1515050"/>
            <a:ext cx="9609072" cy="4615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entity - rectangle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attribute - ellipse connected to rectangle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multi-valued attribute - double ellipse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derived attribute - dashed ellipse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composite attribute - ellipse connected to ellipse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0D4B-8090-45EC-A244-266953EE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31CF-A85B-476D-8AEA-7D2E0A77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D09D-4B5A-439B-95A8-96AD40D3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54DCB-E332-4F98-B5F6-031FF142278E}"/>
              </a:ext>
            </a:extLst>
          </p:cNvPr>
          <p:cNvSpPr/>
          <p:nvPr/>
        </p:nvSpPr>
        <p:spPr>
          <a:xfrm>
            <a:off x="5448693" y="1725105"/>
            <a:ext cx="1357460" cy="365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21CE61-C0AC-4FB3-876C-5061981B332E}"/>
              </a:ext>
            </a:extLst>
          </p:cNvPr>
          <p:cNvSpPr/>
          <p:nvPr/>
        </p:nvSpPr>
        <p:spPr>
          <a:xfrm>
            <a:off x="8757501" y="2177592"/>
            <a:ext cx="1348033" cy="618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DB41E3-088F-4266-99D5-23AF3EFB1247}"/>
              </a:ext>
            </a:extLst>
          </p:cNvPr>
          <p:cNvGrpSpPr/>
          <p:nvPr/>
        </p:nvGrpSpPr>
        <p:grpSpPr>
          <a:xfrm>
            <a:off x="8116478" y="2909970"/>
            <a:ext cx="1282045" cy="618349"/>
            <a:chOff x="8757501" y="3068533"/>
            <a:chExt cx="1282045" cy="6183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FA0AA8-3D1E-436B-842A-E0DB0AF42CA4}"/>
                </a:ext>
              </a:extLst>
            </p:cNvPr>
            <p:cNvSpPr/>
            <p:nvPr/>
          </p:nvSpPr>
          <p:spPr>
            <a:xfrm>
              <a:off x="8757501" y="3068533"/>
              <a:ext cx="1282045" cy="61834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CDA92F-EC81-4284-81F6-21E433B7D529}"/>
                </a:ext>
              </a:extLst>
            </p:cNvPr>
            <p:cNvSpPr/>
            <p:nvPr/>
          </p:nvSpPr>
          <p:spPr>
            <a:xfrm>
              <a:off x="8880050" y="3157979"/>
              <a:ext cx="1043249" cy="430821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6282B608-7170-469E-BF6F-9D30819BDF1F}"/>
              </a:ext>
            </a:extLst>
          </p:cNvPr>
          <p:cNvSpPr/>
          <p:nvPr/>
        </p:nvSpPr>
        <p:spPr>
          <a:xfrm>
            <a:off x="7795967" y="3676454"/>
            <a:ext cx="1486309" cy="6183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22B81B-20A5-4BA2-9CCD-F7A7CDD95908}"/>
              </a:ext>
            </a:extLst>
          </p:cNvPr>
          <p:cNvSpPr/>
          <p:nvPr/>
        </p:nvSpPr>
        <p:spPr>
          <a:xfrm>
            <a:off x="7442461" y="5033774"/>
            <a:ext cx="1348033" cy="6183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C7E76-1D91-4C72-8CA3-24CFF1CD379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890994" y="4859517"/>
            <a:ext cx="748882" cy="26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12AF82-F477-43AE-8358-C04DE21C194D}"/>
              </a:ext>
            </a:extLst>
          </p:cNvPr>
          <p:cNvCxnSpPr>
            <a:stCxn id="13" idx="3"/>
          </p:cNvCxnSpPr>
          <p:nvPr/>
        </p:nvCxnSpPr>
        <p:spPr>
          <a:xfrm flipH="1">
            <a:off x="7073237" y="5561568"/>
            <a:ext cx="566639" cy="30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2BCEB11-E282-4C3E-B6AF-9D8D20483199}"/>
              </a:ext>
            </a:extLst>
          </p:cNvPr>
          <p:cNvSpPr/>
          <p:nvPr/>
        </p:nvSpPr>
        <p:spPr>
          <a:xfrm>
            <a:off x="6039439" y="4708677"/>
            <a:ext cx="851555" cy="358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ABAF7F-CA56-4163-B26A-298CB28849AD}"/>
              </a:ext>
            </a:extLst>
          </p:cNvPr>
          <p:cNvSpPr/>
          <p:nvPr/>
        </p:nvSpPr>
        <p:spPr>
          <a:xfrm>
            <a:off x="6226034" y="5726660"/>
            <a:ext cx="851555" cy="365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C81F-86B4-4BC9-9C82-68311E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Entity and Attributes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95E1-B9CD-409C-83EC-EABED6AA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48A-3165-495A-951B-5AFDCDC0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7B46-7583-4324-B652-BCA6BF49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397CD-096C-4F5D-97FC-62404784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3" y="1564849"/>
            <a:ext cx="9398523" cy="4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981</Words>
  <Application>Microsoft Office PowerPoint</Application>
  <PresentationFormat>Widescreen</PresentationFormat>
  <Paragraphs>175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Helvetica</vt:lpstr>
      <vt:lpstr>TimesNewRomanPSMT</vt:lpstr>
      <vt:lpstr>Wingdings 3</vt:lpstr>
      <vt:lpstr>Wisp</vt:lpstr>
      <vt:lpstr>UNIT-I Introduction to DBMS</vt:lpstr>
      <vt:lpstr>Outline</vt:lpstr>
      <vt:lpstr>Entity </vt:lpstr>
      <vt:lpstr>Entity Set</vt:lpstr>
      <vt:lpstr>Attributes</vt:lpstr>
      <vt:lpstr>Types of Attributes</vt:lpstr>
      <vt:lpstr>Types of Attributes</vt:lpstr>
      <vt:lpstr>Diagrammatic Representation</vt:lpstr>
      <vt:lpstr>Example of Entity and Attributes</vt:lpstr>
      <vt:lpstr>Entity Sets and Key Attributes</vt:lpstr>
      <vt:lpstr>Identify valid Primary Key</vt:lpstr>
      <vt:lpstr>Relationship</vt:lpstr>
      <vt:lpstr>Degree of Relationship</vt:lpstr>
      <vt:lpstr>Diagrammatic Notation for Relationship</vt:lpstr>
      <vt:lpstr>Binary Relationship &amp; Cardinality Ratio</vt:lpstr>
      <vt:lpstr>Cardinality Ratio</vt:lpstr>
      <vt:lpstr>Cardinality Ratio: Example</vt:lpstr>
      <vt:lpstr>Cardinality Ratio: Example</vt:lpstr>
      <vt:lpstr>Cardinality Ratio: Example</vt:lpstr>
      <vt:lpstr>Constraints</vt:lpstr>
      <vt:lpstr>Constraints</vt:lpstr>
      <vt:lpstr>Syntax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Kanchan Bhale</dc:creator>
  <cp:lastModifiedBy>Kanchan Bhale</cp:lastModifiedBy>
  <cp:revision>64</cp:revision>
  <dcterms:created xsi:type="dcterms:W3CDTF">2021-01-29T07:41:02Z</dcterms:created>
  <dcterms:modified xsi:type="dcterms:W3CDTF">2021-02-06T09:44:42Z</dcterms:modified>
</cp:coreProperties>
</file>