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81652DE0-5C4A-4B15-8698-51BE4DB9CF51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01193-97F1-4FDE-B908-B01765945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839CA3-1E73-8478-0159-69F6210E5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4D421-134D-FD0B-CC85-856BBC297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2503-70D8-406C-9A79-8D415EF36B79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3F58-7690-ED4B-75CD-972354F4F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F82FA-E183-2EEA-3D65-3A8528F40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4B0B4-2C33-4FE6-B8DF-B605C36716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73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C874A-F9A2-6F5E-67B5-AFE6F73AB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D5981-3044-5EB7-3317-0375DD97F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C753B-8A76-22DC-EAE0-0463A9343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2503-70D8-406C-9A79-8D415EF36B79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D3FDD-0557-DD21-8F04-4F7B7DBD8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DA39D-6CF6-5E60-0176-FB5A406A1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4B0B4-2C33-4FE6-B8DF-B605C36716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631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ED47EF-8962-DF46-E4D1-093BBF4D67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BC92DA-245C-A79F-98EC-8C70B889B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E2885-2C93-411F-2785-D5E36E678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2503-70D8-406C-9A79-8D415EF36B79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67641-BF0A-AF57-4134-0887E6E24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58B09-5A06-5F78-5CB7-F4FE8294E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4B0B4-2C33-4FE6-B8DF-B605C36716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354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2444-888C-4B24-C94D-B3021423C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D313-A8E7-3A70-5BF1-C6AC74762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3C6AB-CA12-1693-177F-716EB8354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2503-70D8-406C-9A79-8D415EF36B79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B95B8-ABFF-3394-13BA-C7D9AE930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5A36F-46C7-EE20-8A18-6FBE1C3DF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4B0B4-2C33-4FE6-B8DF-B605C36716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955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73508-EB3E-D9F8-5A96-207BAD8FF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D0056-6D44-5AB0-4F50-27BAF70BC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C5E17-93BD-2C04-7C3C-00FA60C70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2503-70D8-406C-9A79-8D415EF36B79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45BD9-6271-C6EB-CA31-36893873B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7FEB0-2978-2900-464B-89785C5EE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4B0B4-2C33-4FE6-B8DF-B605C36716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694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ADEB2-AC85-B61B-6C5B-EF463E0F1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FCBD9-450F-AB51-6F1A-2300AD75E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CA4581-8725-D509-15DF-913293507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F2BDA-8865-D7FD-7EB0-0C20EDE81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2503-70D8-406C-9A79-8D415EF36B79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793B22-DBEA-62D9-5390-2ADD01809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B679AF-5800-BBE3-C0B0-377F9AB92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4B0B4-2C33-4FE6-B8DF-B605C36716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278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98AA9-E41C-9B40-C426-054353B8D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7E91C-97A4-AE68-8918-7CBDAED6A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876763-4F9B-FE17-4441-CDAF198BB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949F68-D57E-D859-121A-589E01369D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23C1D-FCB5-C1D4-3B42-094DC9353F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248490-D1C4-97D5-008D-F001478C5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2503-70D8-406C-9A79-8D415EF36B79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D3E9CB-431F-CB13-28BA-CA6B8E6CC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E16044-3A3A-09FB-79E8-00B7C9F42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4B0B4-2C33-4FE6-B8DF-B605C36716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548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1D750-C0FD-980E-B318-F8DBDBCD1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0D001C-6E3C-9EA6-5FE5-A342BD3EE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2503-70D8-406C-9A79-8D415EF36B79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6EDBCC-B282-DFD3-084E-132D30F49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A4D9DF-7B3E-4413-8B93-71B398BA7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4B0B4-2C33-4FE6-B8DF-B605C36716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39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3CBEB8-C459-825C-C781-F8A824A2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2503-70D8-406C-9A79-8D415EF36B79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597D0E-F6D2-3D8F-634A-D5359D7DA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FA0ED4-2D83-72EE-B788-3DE605793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4B0B4-2C33-4FE6-B8DF-B605C36716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078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FC2BF-18D7-41A5-10E6-1661D6603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8BAC6-ED00-47F7-C7DD-673FC9035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0600AA-8120-EEA5-8BF8-B42A3D80E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B5BB8-746C-0768-BEBE-D02C606ED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2503-70D8-406C-9A79-8D415EF36B79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794DA-C550-C421-97E2-4BA1C45C7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1801C-2DD3-7DC4-68F2-00BE8EF11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4B0B4-2C33-4FE6-B8DF-B605C36716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515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4D859-7F96-646F-833F-9F315EC46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2ED585-AEEF-B9B3-2879-F6F8659D20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E05944-9DB3-A373-C8B7-870636BD8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ADBF1-8619-4F37-3845-59576CABD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2503-70D8-406C-9A79-8D415EF36B79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623CB9-F7F0-8587-3ADC-5EDE0F63E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8DCF3-963E-AC38-122D-3EB2C4A7B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4B0B4-2C33-4FE6-B8DF-B605C36716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545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5B1299-0734-16DE-D6AF-59C8741AD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EC2BE-3A75-B4C1-44D9-BAF4F8C98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C85BE-B097-8051-E89F-94DBBB79E6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F72503-70D8-406C-9A79-8D415EF36B79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A52E0-48E4-6497-8883-9EE225EFFE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5F995-7A1F-4D35-3834-C77FE082E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94B0B4-2C33-4FE6-B8DF-B605C36716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634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DF205B8-AAE9-1FFA-33B5-4AAC46EE3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48CF00D-26E4-489A-2D04-8AA5A58C6B9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2751" y="2645229"/>
            <a:ext cx="9087449" cy="3738543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B7EF883-75BF-C4BC-AA5D-61051ABF86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29035" y="324530"/>
            <a:ext cx="5166561" cy="2732315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E8661FB-330C-D779-BA16-823755C5F1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605" y="1873633"/>
            <a:ext cx="6125430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333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D62B8-2CC8-2529-EFB2-E4A32312C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EAE64-0C4A-B033-18BA-1FFABB659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the dashboard the below given charts have used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Pie chart for services types and no of orders in that services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Bar chart for </a:t>
            </a:r>
            <a:r>
              <a:rPr lang="en-IN" dirty="0" err="1"/>
              <a:t>leadtech</a:t>
            </a:r>
            <a:r>
              <a:rPr lang="en-IN" dirty="0"/>
              <a:t> and no of orders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Combo chart for sum of </a:t>
            </a:r>
            <a:r>
              <a:rPr lang="en-IN" dirty="0" err="1"/>
              <a:t>labourcost</a:t>
            </a:r>
            <a:r>
              <a:rPr lang="en-IN" dirty="0"/>
              <a:t> and </a:t>
            </a:r>
            <a:r>
              <a:rPr lang="en-IN" dirty="0" err="1"/>
              <a:t>totalcost</a:t>
            </a:r>
            <a:r>
              <a:rPr lang="en-IN" dirty="0"/>
              <a:t> in different districts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Line chart for total cost in different </a:t>
            </a:r>
            <a:r>
              <a:rPr lang="en-IN" dirty="0" err="1"/>
              <a:t>repdays</a:t>
            </a:r>
            <a:endParaRPr lang="en-IN" dirty="0"/>
          </a:p>
          <a:p>
            <a:pPr marL="971550" lvl="1" indent="-514350">
              <a:buFont typeface="+mj-lt"/>
              <a:buAutoNum type="arabicPeriod"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r>
              <a:rPr lang="en-IN" dirty="0"/>
              <a:t>Payment type, District, month-year slicers are used to get required results after filtering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0567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40EA72-E723-C1E8-0EBF-24FA63D1C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A35F6A-13A1-00A2-0B50-CE3C33DC7A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Northwest district have highest no of rush jobs</a:t>
            </a:r>
          </a:p>
          <a:p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284138C-3BB6-14D6-FE91-E0C219B149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38257" y="1751580"/>
            <a:ext cx="3482271" cy="3869190"/>
          </a:xfrm>
        </p:spPr>
      </p:pic>
    </p:spTree>
    <p:extLst>
      <p:ext uri="{BB962C8B-B14F-4D97-AF65-F5344CB8AC3E}">
        <p14:creationId xmlns:p14="http://schemas.microsoft.com/office/powerpoint/2010/main" val="1217193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E88F-9FF5-E7B4-5218-8E2AF00AE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9ADCF-1F4D-891D-DF2C-BCD7D8D24F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err="1"/>
              <a:t>Avg</a:t>
            </a:r>
            <a:r>
              <a:rPr lang="en-IN" dirty="0"/>
              <a:t> work hours of non-rush jobs is greater than the  rush jobs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6BEEAA5-5148-605A-C2B3-77F0657819F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834099"/>
            <a:ext cx="5181600" cy="4334389"/>
          </a:xfrm>
        </p:spPr>
      </p:pic>
    </p:spTree>
    <p:extLst>
      <p:ext uri="{BB962C8B-B14F-4D97-AF65-F5344CB8AC3E}">
        <p14:creationId xmlns:p14="http://schemas.microsoft.com/office/powerpoint/2010/main" val="2772086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9CC2B-4A3C-EA64-FA07-1AA7800A5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3113C-810A-563E-4351-4B517D2CE6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Payment to assess through account is commonly used</a:t>
            </a:r>
          </a:p>
          <a:p>
            <a:r>
              <a:rPr lang="en-IN" dirty="0"/>
              <a:t>Payment to install and deliver through credit has not done by anyone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DA2EC31-CCEB-A2DC-02BC-B3B328DCD1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35970" y="1027906"/>
            <a:ext cx="5181600" cy="1978264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1942BC-FDE2-0689-82B1-78EEFBFE9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2973" y="3006170"/>
            <a:ext cx="5550170" cy="339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822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14E5A-7299-C54C-51AB-A31C1DE59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6CE45-A008-37DA-3F37-B531FA84C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98" y="1825625"/>
            <a:ext cx="5181600" cy="4351338"/>
          </a:xfrm>
        </p:spPr>
        <p:txBody>
          <a:bodyPr/>
          <a:lstStyle/>
          <a:p>
            <a:r>
              <a:rPr lang="en-IN" dirty="0"/>
              <a:t>Payments through different payment types have increased over time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63C184-9F3F-730E-2BF1-6884402E8D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F2AB42-BE68-60EC-CBB4-2B2B0FB36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97565"/>
            <a:ext cx="5374650" cy="34074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FC126F-FB7E-8138-02EF-CE4DA564E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510" y="365125"/>
            <a:ext cx="6944694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227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4B6AE-FD55-7DEB-45A3-2765EB63D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6.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71344-7059-3329-5EF1-37FE28EDA4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There is a positive correlation of 0.24 between technicians required and cost of the part</a:t>
            </a:r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4478E88-FE81-2C7D-DF7A-63C601D7D92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83828" y="2484468"/>
            <a:ext cx="5181600" cy="1837161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4DB6DD-9586-BCBD-A6CB-C3766FA74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915" y="4569250"/>
            <a:ext cx="10054170" cy="141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070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B0156-81BF-3DCF-8337-2FFD2BB80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7.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C02FC-348D-58D7-EBC1-4A6C4B6E40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Assess is the most requested service in each district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8333238-6498-81DD-F528-A832DF72EE6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352336"/>
            <a:ext cx="5181600" cy="294657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183B09-8D7A-B532-A2B2-B3F765DD3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20" y="2810568"/>
            <a:ext cx="5720959" cy="350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146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BEA9C-842D-E054-9873-0B32F0570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8.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B8D66-3FCB-6AFA-D8A3-5CB6FD181B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Yes there is a clear difference in the distribution of payment types for work orders with warranty labour compared to those without</a:t>
            </a:r>
          </a:p>
          <a:p>
            <a:r>
              <a:rPr lang="en-IN" dirty="0"/>
              <a:t>Only 41 have used warranty payment type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8730476-9F40-6EBD-0540-72EF978C29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24466" y="1690688"/>
            <a:ext cx="3172268" cy="2238687"/>
          </a:xfrm>
        </p:spPr>
      </p:pic>
    </p:spTree>
    <p:extLst>
      <p:ext uri="{BB962C8B-B14F-4D97-AF65-F5344CB8AC3E}">
        <p14:creationId xmlns:p14="http://schemas.microsoft.com/office/powerpoint/2010/main" val="619750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E7F76-990A-A21F-3956-1193A4F5A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9.Dashboard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29AED7-53F7-90E8-6444-E56AFC4AE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B41C95-E939-210A-F61C-2D6783B87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28" y="1800679"/>
            <a:ext cx="11016343" cy="41749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46FCCB-AE6A-4C58-9764-3FB802F51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42" y="1599378"/>
            <a:ext cx="11190514" cy="433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980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185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1.</vt:lpstr>
      <vt:lpstr>2.</vt:lpstr>
      <vt:lpstr>3.</vt:lpstr>
      <vt:lpstr>4.</vt:lpstr>
      <vt:lpstr>5.</vt:lpstr>
      <vt:lpstr>6.</vt:lpstr>
      <vt:lpstr>7.</vt:lpstr>
      <vt:lpstr>8. </vt:lpstr>
      <vt:lpstr>9.Dashboard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</dc:title>
  <dc:creator>Poojasree Chekuri</dc:creator>
  <cp:lastModifiedBy>Poojasree Chekuri</cp:lastModifiedBy>
  <cp:revision>2</cp:revision>
  <dcterms:created xsi:type="dcterms:W3CDTF">2024-04-02T06:58:34Z</dcterms:created>
  <dcterms:modified xsi:type="dcterms:W3CDTF">2024-04-02T11:09:35Z</dcterms:modified>
</cp:coreProperties>
</file>