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30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A02"/>
    <a:srgbClr val="5EEC3C"/>
    <a:srgbClr val="E6B254"/>
    <a:srgbClr val="BF7E37"/>
    <a:srgbClr val="1D3A00"/>
    <a:srgbClr val="E39A39"/>
    <a:srgbClr val="FE9202"/>
    <a:srgbClr val="6C1A00"/>
    <a:srgbClr val="007033"/>
    <a:srgbClr val="E7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93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586585"/>
            <a:ext cx="8093365" cy="198516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877160"/>
            <a:ext cx="8093365" cy="91623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6" y="195263"/>
            <a:ext cx="8640366" cy="5691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9175" y="4936484"/>
            <a:ext cx="279797" cy="154578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3592996" y="5188226"/>
            <a:ext cx="14386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675460" y="925116"/>
            <a:ext cx="5243513" cy="3725465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278606" y="925116"/>
            <a:ext cx="3314390" cy="3725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9575" y="1088231"/>
            <a:ext cx="3049191" cy="341471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72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59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350110"/>
            <a:ext cx="7940660" cy="351221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0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tx2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Sales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2877160"/>
            <a:ext cx="8093365" cy="916230"/>
          </a:xfrm>
        </p:spPr>
        <p:txBody>
          <a:bodyPr>
            <a:normAutofit fontScale="92500" lnSpcReduction="10000"/>
          </a:bodyPr>
          <a:lstStyle/>
          <a:p>
            <a:r>
              <a:rPr lang="en-US" i="1" u="sng" dirty="0">
                <a:latin typeface="Baskerville Old Face" panose="02020602080505020303" pitchFamily="18" charset="0"/>
              </a:rPr>
              <a:t>Machine </a:t>
            </a:r>
            <a:r>
              <a:rPr lang="en-US" sz="3000" i="1" u="sng" dirty="0">
                <a:latin typeface="Baskerville Old Face" panose="02020602080505020303" pitchFamily="18" charset="0"/>
              </a:rPr>
              <a:t>Learning</a:t>
            </a:r>
            <a:r>
              <a:rPr lang="en-US" i="1" u="sng" dirty="0">
                <a:latin typeface="Baskerville Old Face" panose="02020602080505020303" pitchFamily="18" charset="0"/>
              </a:rPr>
              <a:t> </a:t>
            </a:r>
          </a:p>
          <a:p>
            <a:r>
              <a:rPr lang="en-US" i="1" dirty="0">
                <a:latin typeface="Baskerville Old Face" panose="02020602080505020303" pitchFamily="18" charset="0"/>
              </a:rPr>
              <a:t>               ---- </a:t>
            </a:r>
            <a:r>
              <a:rPr lang="en-US" i="1" u="sng" dirty="0">
                <a:latin typeface="Baskerville Old Face" panose="02020602080505020303" pitchFamily="18" charset="0"/>
              </a:rPr>
              <a:t>Time Series Approach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FAE14CD-DCAD-4362-B655-72609F69951B}"/>
              </a:ext>
            </a:extLst>
          </p:cNvPr>
          <p:cNvSpPr txBox="1">
            <a:spLocks/>
          </p:cNvSpPr>
          <p:nvPr/>
        </p:nvSpPr>
        <p:spPr>
          <a:xfrm>
            <a:off x="143555" y="4251505"/>
            <a:ext cx="2946587" cy="715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Baskerville Old Face" panose="02020602080505020303" pitchFamily="18" charset="0"/>
              </a:rPr>
              <a:t>Pooja Sureja</a:t>
            </a:r>
          </a:p>
          <a:p>
            <a:r>
              <a:rPr lang="en-US" sz="1800" b="1" dirty="0">
                <a:latin typeface="Baskerville Old Face" panose="02020602080505020303" pitchFamily="18" charset="0"/>
              </a:rPr>
              <a:t>02 April, 2022</a:t>
            </a:r>
          </a:p>
          <a:p>
            <a:pPr marL="342900" indent="-342900">
              <a:buFontTx/>
              <a:buChar char="-"/>
            </a:pPr>
            <a:endParaRPr lang="en-US" sz="1800" b="1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4BBC8CC-1E9D-4E4E-94D3-4A0DB8BD3C50}"/>
              </a:ext>
            </a:extLst>
          </p:cNvPr>
          <p:cNvSpPr txBox="1">
            <a:spLocks/>
          </p:cNvSpPr>
          <p:nvPr/>
        </p:nvSpPr>
        <p:spPr>
          <a:xfrm>
            <a:off x="-1114660" y="327803"/>
            <a:ext cx="7519120" cy="61082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Machine Learning Model Applied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9CA9A-5CCF-4831-B5B5-2C01A74D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2" y="1464953"/>
            <a:ext cx="4199668" cy="24811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0D423F-588B-43E7-B57E-D3FAAE92CCE3}"/>
              </a:ext>
            </a:extLst>
          </p:cNvPr>
          <p:cNvSpPr txBox="1"/>
          <p:nvPr/>
        </p:nvSpPr>
        <p:spPr>
          <a:xfrm>
            <a:off x="1365196" y="1114066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ARIMA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3D885-F8C1-4B32-972A-4C79C95A9D1B}"/>
              </a:ext>
            </a:extLst>
          </p:cNvPr>
          <p:cNvSpPr txBox="1"/>
          <p:nvPr/>
        </p:nvSpPr>
        <p:spPr>
          <a:xfrm>
            <a:off x="6404460" y="1960930"/>
            <a:ext cx="122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SARIMAX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71FCF-383E-4A8C-9EDB-4998F576B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694" y="2419531"/>
            <a:ext cx="4260384" cy="248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0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AB81998-78B3-4A6C-8DAC-176FFF72F4C9}"/>
              </a:ext>
            </a:extLst>
          </p:cNvPr>
          <p:cNvSpPr txBox="1">
            <a:spLocks/>
          </p:cNvSpPr>
          <p:nvPr/>
        </p:nvSpPr>
        <p:spPr>
          <a:xfrm>
            <a:off x="-467265" y="281175"/>
            <a:ext cx="4733855" cy="61082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Model Forecast/Result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9A9EB-36A1-4A1C-8E2C-270CA041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02" y="1197405"/>
            <a:ext cx="4537522" cy="2748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2C409-386B-4E7D-8DD2-62C385580C87}"/>
              </a:ext>
            </a:extLst>
          </p:cNvPr>
          <p:cNvSpPr txBox="1"/>
          <p:nvPr/>
        </p:nvSpPr>
        <p:spPr>
          <a:xfrm>
            <a:off x="5229342" y="2419045"/>
            <a:ext cx="3674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Work In process:</a:t>
            </a:r>
          </a:p>
          <a:p>
            <a:r>
              <a:rPr lang="en-CA" dirty="0">
                <a:solidFill>
                  <a:schemeClr val="bg1"/>
                </a:solidFill>
              </a:rPr>
              <a:t>I am still working on validating the forecast model (to make sure it performs well)</a:t>
            </a:r>
          </a:p>
        </p:txBody>
      </p:sp>
    </p:spTree>
    <p:extLst>
      <p:ext uri="{BB962C8B-B14F-4D97-AF65-F5344CB8AC3E}">
        <p14:creationId xmlns:p14="http://schemas.microsoft.com/office/powerpoint/2010/main" val="319257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3DC2DEF-D2FE-4B45-ABA4-9F153FD1C98A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8AC54-E957-4F37-BC5E-F6D481F83C89}"/>
              </a:ext>
            </a:extLst>
          </p:cNvPr>
          <p:cNvSpPr txBox="1"/>
          <p:nvPr/>
        </p:nvSpPr>
        <p:spPr>
          <a:xfrm>
            <a:off x="1059785" y="2113635"/>
            <a:ext cx="7163624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350" dirty="0">
              <a:solidFill>
                <a:schemeClr val="bg1"/>
              </a:solidFill>
              <a:latin typeface="charter"/>
            </a:endParaRP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bg1"/>
                </a:solidFill>
                <a:latin typeface="charter"/>
              </a:rPr>
              <a:t>I have already used the Arima and Sarimax model to check the prediction of the data, However, the performance is still not as good as it could be. </a:t>
            </a:r>
          </a:p>
          <a:p>
            <a:pPr marL="214313" indent="-214313">
              <a:buFont typeface="Wingdings" panose="05000000000000000000" pitchFamily="2" charset="2"/>
              <a:buChar char="v"/>
            </a:pPr>
            <a:endParaRPr lang="en-US" sz="1350" dirty="0">
              <a:solidFill>
                <a:schemeClr val="bg1"/>
              </a:solidFill>
              <a:latin typeface="charter"/>
            </a:endParaRPr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en-US" sz="1350" dirty="0">
                <a:solidFill>
                  <a:schemeClr val="bg1"/>
                </a:solidFill>
                <a:latin typeface="charter"/>
              </a:rPr>
              <a:t>In order to solve this problem, we can try another modeling called </a:t>
            </a:r>
            <a:r>
              <a:rPr lang="en-US" sz="1350" dirty="0" err="1">
                <a:solidFill>
                  <a:schemeClr val="bg1"/>
                </a:solidFill>
                <a:latin typeface="charter"/>
              </a:rPr>
              <a:t>fbprophet</a:t>
            </a:r>
            <a:r>
              <a:rPr lang="en-US" sz="1350" dirty="0">
                <a:solidFill>
                  <a:schemeClr val="bg1"/>
                </a:solidFill>
                <a:latin typeface="charter"/>
              </a:rPr>
              <a:t> and also perform hyperparameter tuning on Arima and Sarimax model</a:t>
            </a:r>
          </a:p>
          <a:p>
            <a:endParaRPr lang="en-US" sz="1350" dirty="0">
              <a:solidFill>
                <a:schemeClr val="bg1"/>
              </a:solidFill>
              <a:latin typeface="charter"/>
            </a:endParaRPr>
          </a:p>
        </p:txBody>
      </p:sp>
      <p:sp>
        <p:nvSpPr>
          <p:cNvPr id="11" name="Title 15">
            <a:extLst>
              <a:ext uri="{FF2B5EF4-FFF2-40B4-BE49-F238E27FC236}">
                <a16:creationId xmlns:a16="http://schemas.microsoft.com/office/drawing/2014/main" id="{D2A1A941-F51D-49A1-A23D-AED8479BA7BA}"/>
              </a:ext>
            </a:extLst>
          </p:cNvPr>
          <p:cNvSpPr txBox="1">
            <a:spLocks/>
          </p:cNvSpPr>
          <p:nvPr/>
        </p:nvSpPr>
        <p:spPr>
          <a:xfrm>
            <a:off x="5016537" y="1050497"/>
            <a:ext cx="3206872" cy="5691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Future Scope: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4042103B-1054-4E0F-A6A2-92959A688668}"/>
              </a:ext>
            </a:extLst>
          </p:cNvPr>
          <p:cNvSpPr txBox="1">
            <a:spLocks/>
          </p:cNvSpPr>
          <p:nvPr/>
        </p:nvSpPr>
        <p:spPr>
          <a:xfrm>
            <a:off x="2205072" y="1408265"/>
            <a:ext cx="4733855" cy="61082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Future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CEBF7-5B68-4C0E-8BD3-48376FCBF5A9}"/>
              </a:ext>
            </a:extLst>
          </p:cNvPr>
          <p:cNvSpPr txBox="1"/>
          <p:nvPr/>
        </p:nvSpPr>
        <p:spPr>
          <a:xfrm>
            <a:off x="2503727" y="4582598"/>
            <a:ext cx="427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629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7081" y="128471"/>
            <a:ext cx="7329840" cy="6108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Machine learning in the Retail sector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CDEDE1-6FC3-4F6A-B4F4-7636F14F4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024183"/>
            <a:ext cx="7143750" cy="39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8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8093363" cy="7635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Retail Sales Forecasting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302B54-70BD-404A-8A93-2BFC5AF1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350110"/>
            <a:ext cx="8390580" cy="335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6"/>
            <a:ext cx="6413610" cy="61082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Objective/Problem Statement: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0402" y="1041956"/>
            <a:ext cx="7067562" cy="1090823"/>
          </a:xfrm>
        </p:spPr>
        <p:txBody>
          <a:bodyPr>
            <a:normAutofit lnSpcReduction="10000"/>
          </a:bodyPr>
          <a:lstStyle/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Inter"/>
              </a:rPr>
              <a:t>Predict the sales for the following year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Inter"/>
              </a:rPr>
              <a:t>Analysis of the effects of markdowns on holiday weeks</a:t>
            </a:r>
          </a:p>
          <a:p>
            <a:pPr algn="l" fontAlgn="base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  <a:latin typeface="Inter"/>
              </a:rPr>
              <a:t>Provide recommended actions based on the insights drawn, with prioritization placed on the largest business impact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99C9E4-57C1-4A34-908F-E9C72252E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38" y="2282739"/>
            <a:ext cx="7067562" cy="27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55" y="128470"/>
            <a:ext cx="8246070" cy="76352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My Approach towards the project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F9F5B2-BE1F-4624-AAF4-2AC0C8BEC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3159723"/>
            <a:ext cx="4799299" cy="167975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475C43A-419F-4705-AC04-8A4F32672685}"/>
              </a:ext>
            </a:extLst>
          </p:cNvPr>
          <p:cNvSpPr/>
          <p:nvPr/>
        </p:nvSpPr>
        <p:spPr>
          <a:xfrm>
            <a:off x="3808475" y="1143899"/>
            <a:ext cx="1985165" cy="16797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6FC5AA9C-5118-47FF-8C60-FB49AEA1287D}"/>
              </a:ext>
            </a:extLst>
          </p:cNvPr>
          <p:cNvSpPr/>
          <p:nvPr/>
        </p:nvSpPr>
        <p:spPr>
          <a:xfrm rot="5400000">
            <a:off x="5679111" y="2419045"/>
            <a:ext cx="839877" cy="305410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4F7DDA4-9551-453E-B8EF-856E871EE6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0"/>
          <a:stretch/>
        </p:blipFill>
        <p:spPr>
          <a:xfrm>
            <a:off x="296260" y="1228063"/>
            <a:ext cx="5155586" cy="1407065"/>
          </a:xfrm>
          <a:prstGeom prst="rect">
            <a:avLst/>
          </a:prstGeom>
        </p:spPr>
      </p:pic>
      <p:sp>
        <p:nvSpPr>
          <p:cNvPr id="28" name="Arrow: Up 27">
            <a:extLst>
              <a:ext uri="{FF2B5EF4-FFF2-40B4-BE49-F238E27FC236}">
                <a16:creationId xmlns:a16="http://schemas.microsoft.com/office/drawing/2014/main" id="{7AF9CF37-5A0D-44D0-B272-C11296469477}"/>
              </a:ext>
            </a:extLst>
          </p:cNvPr>
          <p:cNvSpPr/>
          <p:nvPr/>
        </p:nvSpPr>
        <p:spPr>
          <a:xfrm rot="10800000">
            <a:off x="953664" y="2397154"/>
            <a:ext cx="129845" cy="55855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3F66D219-E9B0-49A1-B758-2CA990F9D44D}"/>
              </a:ext>
            </a:extLst>
          </p:cNvPr>
          <p:cNvSpPr/>
          <p:nvPr/>
        </p:nvSpPr>
        <p:spPr>
          <a:xfrm rot="10800000">
            <a:off x="2550263" y="2386508"/>
            <a:ext cx="129845" cy="116937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173F83D3-233D-442D-96CA-6A49CC26BABA}"/>
              </a:ext>
            </a:extLst>
          </p:cNvPr>
          <p:cNvSpPr/>
          <p:nvPr/>
        </p:nvSpPr>
        <p:spPr>
          <a:xfrm rot="16200000">
            <a:off x="2545504" y="1430173"/>
            <a:ext cx="139365" cy="170299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6C5541-8FF2-47C0-8E87-F7A73E2CC4EB}"/>
              </a:ext>
            </a:extLst>
          </p:cNvPr>
          <p:cNvSpPr txBox="1"/>
          <p:nvPr/>
        </p:nvSpPr>
        <p:spPr>
          <a:xfrm>
            <a:off x="508449" y="2958181"/>
            <a:ext cx="10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MS 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D3381D-AF30-4569-B8DC-F8D7E3274A98}"/>
              </a:ext>
            </a:extLst>
          </p:cNvPr>
          <p:cNvSpPr txBox="1"/>
          <p:nvPr/>
        </p:nvSpPr>
        <p:spPr>
          <a:xfrm>
            <a:off x="1577383" y="3546105"/>
            <a:ext cx="246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Python(Pandas/NumPy)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45D338-1CEE-4804-A4AA-C0181EFE8558}"/>
              </a:ext>
            </a:extLst>
          </p:cNvPr>
          <p:cNvSpPr txBox="1"/>
          <p:nvPr/>
        </p:nvSpPr>
        <p:spPr>
          <a:xfrm>
            <a:off x="6356416" y="2724182"/>
            <a:ext cx="142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A45C8D00-B0F2-427F-A086-41BB0F9C0F8D}"/>
              </a:ext>
            </a:extLst>
          </p:cNvPr>
          <p:cNvSpPr txBox="1">
            <a:spLocks/>
          </p:cNvSpPr>
          <p:nvPr/>
        </p:nvSpPr>
        <p:spPr>
          <a:xfrm>
            <a:off x="143555" y="433880"/>
            <a:ext cx="2748690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Data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EE2B3-53AB-43FC-BDDA-9998D069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8" y="1197405"/>
            <a:ext cx="2595984" cy="1693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9FC3F0-2C1F-4648-8465-9664A0478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73" y="1531501"/>
            <a:ext cx="1348857" cy="1066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9C384-9DA0-4D02-8249-74A5EC03C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1" y="1082158"/>
            <a:ext cx="4572000" cy="1808325"/>
          </a:xfrm>
          <a:prstGeom prst="rect">
            <a:avLst/>
          </a:prstGeom>
        </p:spPr>
      </p:pic>
      <p:sp>
        <p:nvSpPr>
          <p:cNvPr id="11" name="Left Brace 10">
            <a:extLst>
              <a:ext uri="{FF2B5EF4-FFF2-40B4-BE49-F238E27FC236}">
                <a16:creationId xmlns:a16="http://schemas.microsoft.com/office/drawing/2014/main" id="{C38513F3-F16F-4956-B3D9-E4F37294D825}"/>
              </a:ext>
            </a:extLst>
          </p:cNvPr>
          <p:cNvSpPr/>
          <p:nvPr/>
        </p:nvSpPr>
        <p:spPr>
          <a:xfrm rot="5400000" flipH="1">
            <a:off x="3808473" y="1100030"/>
            <a:ext cx="458117" cy="4123034"/>
          </a:xfrm>
          <a:prstGeom prst="leftBrace">
            <a:avLst>
              <a:gd name="adj1" fmla="val 8333"/>
              <a:gd name="adj2" fmla="val 5242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DCBE67-F793-471E-ADF9-EB45E4CA8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698" y="3513025"/>
            <a:ext cx="6319992" cy="433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2E8CDB-BEE9-472D-80EB-8194EBA19621}"/>
              </a:ext>
            </a:extLst>
          </p:cNvPr>
          <p:cNvSpPr txBox="1"/>
          <p:nvPr/>
        </p:nvSpPr>
        <p:spPr>
          <a:xfrm>
            <a:off x="3350359" y="4248292"/>
            <a:ext cx="56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Number of records used for modeling:  421569 datapoints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57304F5-18D1-431C-92F9-DD0973DF12ED}"/>
              </a:ext>
            </a:extLst>
          </p:cNvPr>
          <p:cNvSpPr txBox="1">
            <a:spLocks/>
          </p:cNvSpPr>
          <p:nvPr/>
        </p:nvSpPr>
        <p:spPr>
          <a:xfrm>
            <a:off x="-161855" y="433880"/>
            <a:ext cx="381762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Feature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1995A-F79C-494D-9F03-CE2D20774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75" y="2516995"/>
            <a:ext cx="5079263" cy="2519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18D4A-283F-4F1D-BCBB-7066D7C89118}"/>
              </a:ext>
            </a:extLst>
          </p:cNvPr>
          <p:cNvSpPr txBox="1"/>
          <p:nvPr/>
        </p:nvSpPr>
        <p:spPr>
          <a:xfrm>
            <a:off x="87201" y="1197405"/>
            <a:ext cx="6108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u="none" strike="noStrike" baseline="0" dirty="0">
                <a:solidFill>
                  <a:schemeClr val="bg1"/>
                </a:solidFill>
              </a:rPr>
              <a:t>The dataset had many empty and irrelevant features They have been removed.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/>
                </a:solidFill>
              </a:rPr>
              <a:t>● Date values have been formatted to Datetime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/>
                </a:solidFill>
              </a:rPr>
              <a:t>●  Redundant variables have been dropped.</a:t>
            </a:r>
          </a:p>
          <a:p>
            <a:pPr algn="l"/>
            <a:r>
              <a:rPr lang="en-US" sz="1600" b="0" i="0" u="none" strike="noStrike" baseline="0" dirty="0">
                <a:solidFill>
                  <a:schemeClr val="bg1"/>
                </a:solidFill>
              </a:rPr>
              <a:t>● Filled NAN values with mean values of corresponding columns.</a:t>
            </a:r>
          </a:p>
          <a:p>
            <a:r>
              <a:rPr lang="en-US" sz="1600" b="0" i="0" u="none" strike="noStrike" baseline="0" dirty="0">
                <a:solidFill>
                  <a:schemeClr val="bg1"/>
                </a:solidFill>
              </a:rPr>
              <a:t>● </a:t>
            </a:r>
            <a:r>
              <a:rPr lang="en-US" sz="1600" dirty="0">
                <a:solidFill>
                  <a:schemeClr val="bg1"/>
                </a:solidFill>
              </a:rPr>
              <a:t>Removed duplication of records if any.</a:t>
            </a:r>
          </a:p>
          <a:p>
            <a:pPr algn="l"/>
            <a:endParaRPr lang="en-US" sz="1600" b="0" i="0" u="none" strike="noStrik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2553B06-0849-4B69-AD48-435305B016BC}"/>
              </a:ext>
            </a:extLst>
          </p:cNvPr>
          <p:cNvSpPr txBox="1">
            <a:spLocks/>
          </p:cNvSpPr>
          <p:nvPr/>
        </p:nvSpPr>
        <p:spPr>
          <a:xfrm>
            <a:off x="-619970" y="433880"/>
            <a:ext cx="381762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Data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498625-C0F1-4C15-8572-E130A436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13" y="3169475"/>
            <a:ext cx="4724187" cy="18755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CF670D-807C-4D71-89B4-36BC2A2E5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5" y="1197405"/>
            <a:ext cx="4724187" cy="18755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9234565-0748-4545-9E06-9D2B33F71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115" y="0"/>
            <a:ext cx="4113885" cy="187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0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4ED33C3-91DB-460E-BF12-20D8F72A1956}"/>
              </a:ext>
            </a:extLst>
          </p:cNvPr>
          <p:cNvSpPr txBox="1">
            <a:spLocks/>
          </p:cNvSpPr>
          <p:nvPr/>
        </p:nvSpPr>
        <p:spPr>
          <a:xfrm>
            <a:off x="-314560" y="433880"/>
            <a:ext cx="381762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</a:rPr>
              <a:t>Data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E9B97-7092-4C98-9F16-3D58EA70F6E7}"/>
              </a:ext>
            </a:extLst>
          </p:cNvPr>
          <p:cNvSpPr txBox="1"/>
          <p:nvPr/>
        </p:nvSpPr>
        <p:spPr>
          <a:xfrm>
            <a:off x="296259" y="1197405"/>
            <a:ext cx="7177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chemeClr val="bg1"/>
                </a:solidFill>
              </a:rPr>
              <a:t>Performed Simple Moving Average for mean and standard deviation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chemeClr val="bg1"/>
                </a:solidFill>
              </a:rPr>
              <a:t>Trend of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>
                <a:solidFill>
                  <a:schemeClr val="bg1"/>
                </a:solidFill>
              </a:rPr>
              <a:t>Check data For stationary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dirty="0">
                <a:solidFill>
                  <a:schemeClr val="bg1"/>
                </a:solidFill>
              </a:rPr>
              <a:t>Rolling Method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CA" b="0" i="0" dirty="0">
                <a:solidFill>
                  <a:schemeClr val="bg1"/>
                </a:solidFill>
                <a:effectLst/>
                <a:latin typeface="Linux Libertine"/>
              </a:rPr>
              <a:t>Dickey–Fuller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6ADD7-C6BD-407F-BB96-AC0E9381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469" y="1960930"/>
            <a:ext cx="5610422" cy="27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4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On-screen Show (16:9)</PresentationFormat>
  <Paragraphs>46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Baskerville Old Face</vt:lpstr>
      <vt:lpstr>Calibri</vt:lpstr>
      <vt:lpstr>charter</vt:lpstr>
      <vt:lpstr>Courier New</vt:lpstr>
      <vt:lpstr>Inter</vt:lpstr>
      <vt:lpstr>Linux Libertine</vt:lpstr>
      <vt:lpstr>Wingdings</vt:lpstr>
      <vt:lpstr>Office Theme</vt:lpstr>
      <vt:lpstr>Sales Forecasting</vt:lpstr>
      <vt:lpstr>Machine learning in the Retail sector</vt:lpstr>
      <vt:lpstr>Retail Sales Forecasting</vt:lpstr>
      <vt:lpstr>Objective/Problem Statement:</vt:lpstr>
      <vt:lpstr>My Approach towards the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2022-04-20T00:22:40Z</dcterms:modified>
</cp:coreProperties>
</file>