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41" d="100"/>
          <a:sy n="41" d="100"/>
        </p:scale>
        <p:origin x="2200" y="21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oojasen/Documents/Project/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TSNE</c:v>
                </c:pt>
              </c:strCache>
            </c:strRef>
          </c:tx>
          <c:spPr>
            <a:solidFill>
              <a:schemeClr val="accent1"/>
            </a:solidFill>
            <a:ln>
              <a:noFill/>
            </a:ln>
            <a:effectLst/>
          </c:spPr>
          <c:invertIfNegative val="0"/>
          <c:cat>
            <c:strRef>
              <c:f>Sheet1!$A$2:$A$5</c:f>
              <c:strCache>
                <c:ptCount val="4"/>
                <c:pt idx="0">
                  <c:v>Pepper vs clove</c:v>
                </c:pt>
                <c:pt idx="1">
                  <c:v>Winterfell vs North</c:v>
                </c:pt>
                <c:pt idx="2">
                  <c:v>Stark vs Eddard</c:v>
                </c:pt>
                <c:pt idx="3">
                  <c:v>Aerys vs Mad</c:v>
                </c:pt>
              </c:strCache>
            </c:strRef>
          </c:cat>
          <c:val>
            <c:numRef>
              <c:f>Sheet1!$B$2:$B$5</c:f>
              <c:numCache>
                <c:formatCode>General</c:formatCode>
                <c:ptCount val="4"/>
                <c:pt idx="0">
                  <c:v>0.88</c:v>
                </c:pt>
                <c:pt idx="1">
                  <c:v>0.66</c:v>
                </c:pt>
                <c:pt idx="2">
                  <c:v>0.73</c:v>
                </c:pt>
                <c:pt idx="3">
                  <c:v>0.77</c:v>
                </c:pt>
              </c:numCache>
            </c:numRef>
          </c:val>
          <c:extLst>
            <c:ext xmlns:c16="http://schemas.microsoft.com/office/drawing/2014/chart" uri="{C3380CC4-5D6E-409C-BE32-E72D297353CC}">
              <c16:uniqueId val="{00000000-299C-B049-B33C-255F2E31704C}"/>
            </c:ext>
          </c:extLst>
        </c:ser>
        <c:ser>
          <c:idx val="1"/>
          <c:order val="1"/>
          <c:tx>
            <c:strRef>
              <c:f>Sheet1!$C$1</c:f>
              <c:strCache>
                <c:ptCount val="1"/>
                <c:pt idx="0">
                  <c:v>PCA</c:v>
                </c:pt>
              </c:strCache>
            </c:strRef>
          </c:tx>
          <c:spPr>
            <a:solidFill>
              <a:schemeClr val="accent2"/>
            </a:solidFill>
            <a:ln>
              <a:noFill/>
            </a:ln>
            <a:effectLst/>
          </c:spPr>
          <c:invertIfNegative val="0"/>
          <c:cat>
            <c:strRef>
              <c:f>Sheet1!$A$2:$A$5</c:f>
              <c:strCache>
                <c:ptCount val="4"/>
                <c:pt idx="0">
                  <c:v>Pepper vs clove</c:v>
                </c:pt>
                <c:pt idx="1">
                  <c:v>Winterfell vs North</c:v>
                </c:pt>
                <c:pt idx="2">
                  <c:v>Stark vs Eddard</c:v>
                </c:pt>
                <c:pt idx="3">
                  <c:v>Aerys vs Mad</c:v>
                </c:pt>
              </c:strCache>
            </c:strRef>
          </c:cat>
          <c:val>
            <c:numRef>
              <c:f>Sheet1!$C$2:$C$5</c:f>
              <c:numCache>
                <c:formatCode>General</c:formatCode>
                <c:ptCount val="4"/>
                <c:pt idx="0">
                  <c:v>0.89</c:v>
                </c:pt>
                <c:pt idx="1">
                  <c:v>0.69</c:v>
                </c:pt>
                <c:pt idx="2">
                  <c:v>0.75</c:v>
                </c:pt>
                <c:pt idx="3">
                  <c:v>0.76</c:v>
                </c:pt>
              </c:numCache>
            </c:numRef>
          </c:val>
          <c:extLst>
            <c:ext xmlns:c16="http://schemas.microsoft.com/office/drawing/2014/chart" uri="{C3380CC4-5D6E-409C-BE32-E72D297353CC}">
              <c16:uniqueId val="{00000001-299C-B049-B33C-255F2E31704C}"/>
            </c:ext>
          </c:extLst>
        </c:ser>
        <c:ser>
          <c:idx val="2"/>
          <c:order val="2"/>
          <c:tx>
            <c:strRef>
              <c:f>Sheet1!$D$1</c:f>
              <c:strCache>
                <c:ptCount val="1"/>
                <c:pt idx="0">
                  <c:v>PCA + TSNE</c:v>
                </c:pt>
              </c:strCache>
            </c:strRef>
          </c:tx>
          <c:spPr>
            <a:solidFill>
              <a:schemeClr val="accent3"/>
            </a:solidFill>
            <a:ln>
              <a:noFill/>
            </a:ln>
            <a:effectLst/>
          </c:spPr>
          <c:invertIfNegative val="0"/>
          <c:cat>
            <c:strRef>
              <c:f>Sheet1!$A$2:$A$5</c:f>
              <c:strCache>
                <c:ptCount val="4"/>
                <c:pt idx="0">
                  <c:v>Pepper vs clove</c:v>
                </c:pt>
                <c:pt idx="1">
                  <c:v>Winterfell vs North</c:v>
                </c:pt>
                <c:pt idx="2">
                  <c:v>Stark vs Eddard</c:v>
                </c:pt>
                <c:pt idx="3">
                  <c:v>Aerys vs Mad</c:v>
                </c:pt>
              </c:strCache>
            </c:strRef>
          </c:cat>
          <c:val>
            <c:numRef>
              <c:f>Sheet1!$D$2:$D$5</c:f>
              <c:numCache>
                <c:formatCode>General</c:formatCode>
                <c:ptCount val="4"/>
                <c:pt idx="0">
                  <c:v>0.86</c:v>
                </c:pt>
                <c:pt idx="1">
                  <c:v>0.67</c:v>
                </c:pt>
                <c:pt idx="2">
                  <c:v>0.75</c:v>
                </c:pt>
                <c:pt idx="3">
                  <c:v>0.77</c:v>
                </c:pt>
              </c:numCache>
            </c:numRef>
          </c:val>
          <c:extLst>
            <c:ext xmlns:c16="http://schemas.microsoft.com/office/drawing/2014/chart" uri="{C3380CC4-5D6E-409C-BE32-E72D297353CC}">
              <c16:uniqueId val="{00000002-299C-B049-B33C-255F2E31704C}"/>
            </c:ext>
          </c:extLst>
        </c:ser>
        <c:dLbls>
          <c:showLegendKey val="0"/>
          <c:showVal val="0"/>
          <c:showCatName val="0"/>
          <c:showSerName val="0"/>
          <c:showPercent val="0"/>
          <c:showBubbleSize val="0"/>
        </c:dLbls>
        <c:gapWidth val="219"/>
        <c:overlap val="-27"/>
        <c:axId val="603563184"/>
        <c:axId val="552171584"/>
      </c:barChart>
      <c:catAx>
        <c:axId val="60356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171584"/>
        <c:crosses val="autoZero"/>
        <c:auto val="1"/>
        <c:lblAlgn val="ctr"/>
        <c:lblOffset val="100"/>
        <c:noMultiLvlLbl val="0"/>
      </c:catAx>
      <c:valAx>
        <c:axId val="5521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563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4/16/19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4/16/19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4/16/19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github.com/llSourcell" TargetMode="External"/><Relationship Id="rId7" Type="http://schemas.openxmlformats.org/officeDocument/2006/relationships/image" Target="../media/image5.png"/><Relationship Id="rId2" Type="http://schemas.openxmlformats.org/officeDocument/2006/relationships/hyperlink" Target="http://cs224d.stanford.edu/index.html" TargetMode="Externa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s://www.coursera.org/specializations/deep-learning" TargetMode="Externa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23167"/>
            <a:ext cx="24688800" cy="1325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r>
              <a:rPr lang="en-US" sz="5400" b="1" dirty="0">
                <a:solidFill>
                  <a:schemeClr val="bg1"/>
                </a:solidFill>
              </a:rPr>
              <a:t>Word2vec’s Skip-Gram Model Implemented on Game of Thrones Dataset </a:t>
            </a:r>
            <a:endParaRPr lang="en-US" sz="5400" dirty="0">
              <a:solidFill>
                <a:schemeClr val="bg1"/>
              </a:solidFill>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dirty="0">
                <a:solidFill>
                  <a:schemeClr val="accent3">
                    <a:lumMod val="20000"/>
                    <a:lumOff val="80000"/>
                  </a:schemeClr>
                </a:solidFill>
                <a:latin typeface="+mn-lt"/>
              </a:rPr>
              <a:t>Pooja Sen</a:t>
            </a:r>
          </a:p>
          <a:p>
            <a:pPr algn="ctr" eaLnBrk="1" hangingPunct="1"/>
            <a:r>
              <a:rPr lang="en-US" sz="2800" dirty="0">
                <a:solidFill>
                  <a:schemeClr val="bg1"/>
                </a:solidFill>
                <a:latin typeface="+mn-lt"/>
              </a:rPr>
              <a:t>Advisor: </a:t>
            </a:r>
            <a:r>
              <a:rPr lang="en-US" sz="2800" dirty="0">
                <a:solidFill>
                  <a:schemeClr val="bg1"/>
                </a:solidFill>
              </a:rPr>
              <a:t>Dr. Daniel Leonardo Pimentel Alarcon </a:t>
            </a:r>
            <a:endParaRPr lang="en-US" sz="2800" dirty="0">
              <a:solidFill>
                <a:schemeClr val="bg1"/>
              </a:solidFill>
              <a:latin typeface="+mn-lt"/>
            </a:endParaRPr>
          </a:p>
        </p:txBody>
      </p:sp>
      <p:sp>
        <p:nvSpPr>
          <p:cNvPr id="24" name="TextBox 23"/>
          <p:cNvSpPr txBox="1"/>
          <p:nvPr/>
        </p:nvSpPr>
        <p:spPr>
          <a:xfrm>
            <a:off x="1280162" y="20025361"/>
            <a:ext cx="3981693" cy="1896110"/>
          </a:xfrm>
          <a:prstGeom prst="rect">
            <a:avLst/>
          </a:prstGeom>
          <a:solidFill>
            <a:schemeClr val="accent1">
              <a:lumMod val="40000"/>
              <a:lumOff val="60000"/>
            </a:schemeClr>
          </a:solidFill>
        </p:spPr>
        <p:txBody>
          <a:bodyPr wrap="none" lIns="48971" tIns="24486" rIns="48971" bIns="24486" rtlCol="0">
            <a:spAutoFit/>
          </a:bodyPr>
          <a:lstStyle/>
          <a:p>
            <a:r>
              <a:rPr lang="en-US" sz="2400" dirty="0"/>
              <a:t>Pooja Sen</a:t>
            </a:r>
          </a:p>
          <a:p>
            <a:r>
              <a:rPr lang="en-US" sz="2400" dirty="0"/>
              <a:t>Georgia State University</a:t>
            </a:r>
          </a:p>
          <a:p>
            <a:r>
              <a:rPr lang="en-US" sz="2400" dirty="0"/>
              <a:t>Email: psen1@student.gsu.edu</a:t>
            </a:r>
          </a:p>
          <a:p>
            <a:r>
              <a:rPr lang="en-US" sz="2400" dirty="0"/>
              <a:t>Website:</a:t>
            </a:r>
          </a:p>
          <a:p>
            <a:r>
              <a:rPr lang="en-US" sz="2400" dirty="0"/>
              <a:t>Phone: 9794927448</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296321" y="20076375"/>
            <a:ext cx="14630400" cy="1845096"/>
          </a:xfrm>
          <a:prstGeom prst="rect">
            <a:avLst/>
          </a:prstGeom>
          <a:noFill/>
        </p:spPr>
        <p:txBody>
          <a:bodyPr wrap="square" lIns="48971" tIns="48971" rIns="48971" bIns="48971" numCol="1" spcCol="244855" rtlCol="0">
            <a:noAutofit/>
          </a:bodyPr>
          <a:lstStyle/>
          <a:p>
            <a:r>
              <a:rPr lang="en-US" sz="2400" dirty="0">
                <a:solidFill>
                  <a:srgbClr val="333333"/>
                </a:solidFill>
              </a:rPr>
              <a:t>1.Stanford CS224d: Deep Learning for NLP </a:t>
            </a:r>
            <a:r>
              <a:rPr lang="en-US" sz="2400" dirty="0">
                <a:latin typeface="Calibri" charset="0"/>
                <a:hlinkClick r:id="rId2"/>
              </a:rPr>
              <a:t>http://cs224d.stanford.edu/index.html</a:t>
            </a:r>
            <a:endParaRPr lang="en-US" sz="2400" dirty="0">
              <a:latin typeface="Calibri" charset="0"/>
            </a:endParaRPr>
          </a:p>
          <a:p>
            <a:r>
              <a:rPr lang="en-US" sz="2400" dirty="0">
                <a:latin typeface="Calibri" charset="0"/>
              </a:rPr>
              <a:t>2. </a:t>
            </a:r>
            <a:r>
              <a:rPr lang="en-US" sz="2400" dirty="0"/>
              <a:t>Siraj </a:t>
            </a:r>
            <a:r>
              <a:rPr lang="en-US" sz="2400" dirty="0" err="1"/>
              <a:t>Raval</a:t>
            </a:r>
            <a:r>
              <a:rPr lang="en-US" sz="2400" dirty="0"/>
              <a:t> </a:t>
            </a:r>
            <a:r>
              <a:rPr lang="en-US" sz="2400" dirty="0">
                <a:hlinkClick r:id="rId3"/>
              </a:rPr>
              <a:t>https://github.com/llSourcell</a:t>
            </a:r>
            <a:endParaRPr lang="en-US" sz="2400" dirty="0"/>
          </a:p>
          <a:p>
            <a:r>
              <a:rPr lang="en-US" sz="2400" dirty="0"/>
              <a:t>3.Deep Learning by Andrew NG </a:t>
            </a:r>
            <a:r>
              <a:rPr lang="en-US" sz="2400" dirty="0">
                <a:hlinkClick r:id="rId4"/>
              </a:rPr>
              <a:t>https://www.coursera.org/specializations/deep-learning</a:t>
            </a:r>
            <a:endParaRPr lang="en-US" sz="2400" dirty="0"/>
          </a:p>
          <a:p>
            <a:r>
              <a:rPr lang="en-US" sz="2400" dirty="0"/>
              <a:t>5. https://</a:t>
            </a:r>
            <a:r>
              <a:rPr lang="en-US" sz="2400" dirty="0" err="1"/>
              <a:t>papers.nips.cc</a:t>
            </a:r>
            <a:r>
              <a:rPr lang="en-US" sz="2400" dirty="0"/>
              <a:t>/paper/5021-distributed-representations-of-words-and-phrases-and-their-compositionality.pdf</a:t>
            </a:r>
          </a:p>
          <a:p>
            <a:endParaRPr lang="en-US" sz="2400" dirty="0"/>
          </a:p>
          <a:p>
            <a:pPr marL="244855" indent="-244855">
              <a:buFont typeface="+mj-lt"/>
              <a:buAutoNum type="arabicPeriod"/>
            </a:pPr>
            <a:endParaRPr lang="en-US" sz="900" dirty="0"/>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576855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a:t>In the era of Data Driven World, the amount of data is just increasing. In fact, the amount of electronic data that exists today is massive and is growing at a rapid rate – more than 2.7 zettabytes (that’s a 1 with 21 zeroes after it) of data exist today. This is projected to grow to 67 times that number in less than two decades. Humans can deal with text format quite intuitively but provided we have millions of documents being generated in a single day, we cannot have humans performing tasks like clustering, classification, etc. It is neither scalable nor effective. Computers cannot understand or process text data. The solution to this problem is to create a representation for words that capture their meanings, semantic relationships and the different types of contexts they are used in. These are implemented by using Word Embedding or numerical representations of texts so that computers may handle them.</a:t>
            </a:r>
          </a:p>
          <a:p>
            <a:endParaRPr lang="en-US" sz="2000" dirty="0"/>
          </a:p>
          <a:p>
            <a:r>
              <a:rPr lang="en-US" sz="2000" dirty="0"/>
              <a:t>In my project I have used a very exciting dataset which is the Game of Thrones Dataset. The five books of Game of thrones actually make my dataset. I have implemented the Word2vec’s Skip Gram Model(SGM) on the dataset to visualize some interesting findings. Reproducibility is a serious concern in the science community. Hence, I made a tutorial that ensures that the results are reproducible. </a:t>
            </a:r>
          </a:p>
          <a:p>
            <a:endParaRPr lang="en-US" dirty="0"/>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21981158" y="12794915"/>
            <a:ext cx="9875520" cy="266000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a:latin typeface="Calibri" pitchFamily="34" charset="0"/>
              </a:rPr>
              <a:t>3 scenarios were compared; </a:t>
            </a:r>
          </a:p>
          <a:p>
            <a:r>
              <a:rPr lang="en-US" sz="2000" dirty="0"/>
              <a:t>PCA - 300 dimension to 2 dimension.</a:t>
            </a:r>
          </a:p>
          <a:p>
            <a:r>
              <a:rPr lang="en-US" sz="2000" dirty="0"/>
              <a:t>TSNE - 300 dimension to 2 dimension.</a:t>
            </a:r>
          </a:p>
          <a:p>
            <a:r>
              <a:rPr lang="en-US" sz="2000" dirty="0"/>
              <a:t>PCA + TSNE - 300 dimension to 50 dimension using PCA and then to 2 dimension using TSNE.</a:t>
            </a:r>
          </a:p>
          <a:p>
            <a:endParaRPr lang="en-US" sz="2000" dirty="0">
              <a:latin typeface="Calibri" pitchFamily="34" charset="0"/>
            </a:endParaRPr>
          </a:p>
          <a:p>
            <a:r>
              <a:rPr lang="en-US" sz="2000" dirty="0">
                <a:latin typeface="Calibri" pitchFamily="34" charset="0"/>
              </a:rPr>
              <a:t>There is no significant difference when used on the Got dataset in all these approaches.</a:t>
            </a:r>
          </a:p>
          <a:p>
            <a:pPr eaLnBrk="1" hangingPunct="1"/>
            <a:endParaRPr lang="en-US" sz="2000" dirty="0">
              <a:latin typeface="Calibri" pitchFamily="34" charset="0"/>
            </a:endParaRPr>
          </a:p>
        </p:txBody>
      </p:sp>
      <p:sp>
        <p:nvSpPr>
          <p:cNvPr id="33" name="Rectangle 32"/>
          <p:cNvSpPr/>
          <p:nvPr/>
        </p:nvSpPr>
        <p:spPr>
          <a:xfrm>
            <a:off x="1097280" y="996284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10004802" cy="7276658"/>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a:latin typeface="Arial" panose="020B0604020202020204" pitchFamily="34" charset="0"/>
                <a:ea typeface="Ayuthaya" pitchFamily="2" charset="-34"/>
                <a:cs typeface="Arial" panose="020B0604020202020204" pitchFamily="34" charset="0"/>
              </a:rPr>
              <a:t>Key idea: Predict surrounding words of every word.</a:t>
            </a:r>
          </a:p>
          <a:p>
            <a:r>
              <a:rPr lang="en-US" sz="2000" dirty="0">
                <a:latin typeface="Arial" panose="020B0604020202020204" pitchFamily="34" charset="0"/>
                <a:ea typeface="Ayuthaya" pitchFamily="2" charset="-34"/>
                <a:cs typeface="Arial" panose="020B0604020202020204" pitchFamily="34" charset="0"/>
              </a:rPr>
              <a:t>Represent each word with a low-dimensional vector(One hot encoding). Feed it into the SGM and predict he surrounding words of the given word. SGM is a shallow neural network model where there are three layers namely; 1 input, 1 hidden and 1 output layer. The input to the neural network is the target word, while the outputs are the words surrounding the target words. We convert the input word into One-hot encoding and feed it to the network. </a:t>
            </a:r>
          </a:p>
          <a:p>
            <a:r>
              <a:rPr lang="en-US" sz="2000" dirty="0"/>
              <a:t>In my research,  the latent dimension is d=300, so for visualization, I have used 2 very popular dimension reduction technique; PCA and TSNE. I have compared the result (shown in below table1) of PCA(300d to 2d ), TSNE(300d to 2d) and PCA(300d to 50d) +TSNE(50d to 2d). There is no significant difference in the findings.</a:t>
            </a:r>
          </a:p>
          <a:p>
            <a:endParaRPr lang="en-US" sz="2000" dirty="0">
              <a:latin typeface="Arial" panose="020B0604020202020204" pitchFamily="34" charset="0"/>
              <a:ea typeface="Ayuthaya" pitchFamily="2" charset="-34"/>
              <a:cs typeface="Arial" panose="020B0604020202020204" pitchFamily="34" charset="0"/>
            </a:endParaRPr>
          </a:p>
          <a:p>
            <a:r>
              <a:rPr lang="en-US" sz="2000" dirty="0"/>
              <a:t>I have used Google’s pretrained Word2Vec model from the popular NLP python package called </a:t>
            </a:r>
            <a:r>
              <a:rPr lang="en-US" sz="2000" dirty="0" err="1"/>
              <a:t>Gensim</a:t>
            </a:r>
            <a:r>
              <a:rPr lang="en-US" sz="2000" dirty="0"/>
              <a:t>. It is Robust, efficient and hassle-free piece of software. It is a free Python library designed to automatically extract semantic topics from documents, as efficiently (computer-wise) and painlessly (human-wise) as possible. I have also made a tutorial for beginners to replicate the code for SGM on GOT dataset.</a:t>
            </a:r>
          </a:p>
          <a:p>
            <a:r>
              <a:rPr lang="en-US" sz="2000" dirty="0"/>
              <a:t>Reproducibility is a serious concern in the science community. It is important because it is the only way that an investigator can guarantee about a study, it ensures that the results are correct and transparent and gives us confidence in understanding exactly what was done. Continuity is also an advantage of this tutorial.</a:t>
            </a:r>
          </a:p>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4" name="Rectangle 33"/>
          <p:cNvSpPr/>
          <p:nvPr/>
        </p:nvSpPr>
        <p:spPr>
          <a:xfrm>
            <a:off x="11521440" y="317002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4" name="Text Box 193"/>
          <p:cNvSpPr txBox="1">
            <a:spLocks noChangeArrowheads="1"/>
          </p:cNvSpPr>
          <p:nvPr/>
        </p:nvSpPr>
        <p:spPr bwMode="auto">
          <a:xfrm>
            <a:off x="21945599" y="16389598"/>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Word2Vec’s SGM is faster and can easily incorporate a new sentence/ document or add a word to the vocabulary. Future work is to use SGM on different other biological dataset and analyze them.</a:t>
            </a:r>
          </a:p>
          <a:p>
            <a:pPr eaLnBrk="1" hangingPunct="1"/>
            <a:r>
              <a:rPr lang="en-US" sz="2000" dirty="0">
                <a:latin typeface="Calibri" pitchFamily="34" charset="0"/>
              </a:rPr>
              <a:t>The tutorial is available on https://</a:t>
            </a:r>
            <a:r>
              <a:rPr lang="en-US" sz="2000" dirty="0" err="1">
                <a:latin typeface="Calibri" pitchFamily="34" charset="0"/>
              </a:rPr>
              <a:t>github.com</a:t>
            </a:r>
            <a:r>
              <a:rPr lang="en-US" sz="2000" dirty="0">
                <a:latin typeface="Calibri" pitchFamily="34" charset="0"/>
              </a:rPr>
              <a:t>/</a:t>
            </a:r>
            <a:r>
              <a:rPr lang="en-US" sz="2000" dirty="0" err="1">
                <a:latin typeface="Calibri" pitchFamily="34" charset="0"/>
              </a:rPr>
              <a:t>PoojaData</a:t>
            </a:r>
            <a:r>
              <a:rPr lang="en-US" sz="2000" dirty="0">
                <a:latin typeface="Calibri" pitchFamily="34" charset="0"/>
              </a:rPr>
              <a:t>/Word2Vec-Game-of-thrones</a:t>
            </a:r>
          </a:p>
        </p:txBody>
      </p:sp>
      <p:sp>
        <p:nvSpPr>
          <p:cNvPr id="36" name="Rectangle 35"/>
          <p:cNvSpPr/>
          <p:nvPr/>
        </p:nvSpPr>
        <p:spPr>
          <a:xfrm>
            <a:off x="21945599" y="1589532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257659344"/>
              </p:ext>
            </p:extLst>
          </p:nvPr>
        </p:nvGraphicFramePr>
        <p:xfrm>
          <a:off x="11722914" y="15080517"/>
          <a:ext cx="9599228" cy="2849574"/>
        </p:xfrm>
        <a:graphic>
          <a:graphicData uri="http://schemas.openxmlformats.org/drawingml/2006/table">
            <a:tbl>
              <a:tblPr firstRow="1" bandRow="1">
                <a:tableStyleId>{F5AB1C69-6EDB-4FF4-983F-18BD219EF322}</a:tableStyleId>
              </a:tblPr>
              <a:tblGrid>
                <a:gridCol w="2399807">
                  <a:extLst>
                    <a:ext uri="{9D8B030D-6E8A-4147-A177-3AD203B41FA5}">
                      <a16:colId xmlns:a16="http://schemas.microsoft.com/office/drawing/2014/main" val="20000"/>
                    </a:ext>
                  </a:extLst>
                </a:gridCol>
                <a:gridCol w="2399807">
                  <a:extLst>
                    <a:ext uri="{9D8B030D-6E8A-4147-A177-3AD203B41FA5}">
                      <a16:colId xmlns:a16="http://schemas.microsoft.com/office/drawing/2014/main" val="20001"/>
                    </a:ext>
                  </a:extLst>
                </a:gridCol>
                <a:gridCol w="2399807">
                  <a:extLst>
                    <a:ext uri="{9D8B030D-6E8A-4147-A177-3AD203B41FA5}">
                      <a16:colId xmlns:a16="http://schemas.microsoft.com/office/drawing/2014/main" val="20002"/>
                    </a:ext>
                  </a:extLst>
                </a:gridCol>
                <a:gridCol w="2399807">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TSNE</a:t>
                      </a:r>
                    </a:p>
                  </a:txBody>
                  <a:tcPr marT="22861" marB="22861" anchor="ctr">
                    <a:solidFill>
                      <a:schemeClr val="accent1">
                        <a:lumMod val="75000"/>
                      </a:schemeClr>
                    </a:solidFill>
                  </a:tcPr>
                </a:tc>
                <a:tc>
                  <a:txBody>
                    <a:bodyPr/>
                    <a:lstStyle/>
                    <a:p>
                      <a:pPr algn="ctr"/>
                      <a:r>
                        <a:rPr lang="en-US" sz="2400" dirty="0"/>
                        <a:t>PCA</a:t>
                      </a:r>
                    </a:p>
                  </a:txBody>
                  <a:tcPr marT="22861" marB="22861" anchor="ctr">
                    <a:solidFill>
                      <a:schemeClr val="accent1">
                        <a:lumMod val="75000"/>
                      </a:schemeClr>
                    </a:solidFill>
                  </a:tcPr>
                </a:tc>
                <a:tc>
                  <a:txBody>
                    <a:bodyPr/>
                    <a:lstStyle/>
                    <a:p>
                      <a:pPr algn="ctr"/>
                      <a:r>
                        <a:rPr lang="en-US" sz="2400" dirty="0"/>
                        <a:t>PCA + TSNE</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r>
                        <a:rPr lang="en-US" sz="2400" dirty="0"/>
                        <a:t>Pepper vs clove</a:t>
                      </a:r>
                    </a:p>
                  </a:txBody>
                  <a:tcPr marT="22861" marB="22861" anchor="ctr"/>
                </a:tc>
                <a:tc>
                  <a:txBody>
                    <a:bodyPr/>
                    <a:lstStyle/>
                    <a:p>
                      <a:pPr algn="ctr"/>
                      <a:r>
                        <a:rPr lang="en-US" sz="2400" dirty="0"/>
                        <a:t>0.88</a:t>
                      </a:r>
                    </a:p>
                  </a:txBody>
                  <a:tcPr marT="22861" marB="22861" anchor="ctr"/>
                </a:tc>
                <a:tc>
                  <a:txBody>
                    <a:bodyPr/>
                    <a:lstStyle/>
                    <a:p>
                      <a:pPr algn="ctr"/>
                      <a:r>
                        <a:rPr lang="en-US" sz="2400" dirty="0"/>
                        <a:t>0.89</a:t>
                      </a:r>
                    </a:p>
                  </a:txBody>
                  <a:tcPr marT="22861" marB="22861" anchor="ctr"/>
                </a:tc>
                <a:tc>
                  <a:txBody>
                    <a:bodyPr/>
                    <a:lstStyle/>
                    <a:p>
                      <a:pPr algn="ctr"/>
                      <a:r>
                        <a:rPr lang="en-US" sz="2400" dirty="0"/>
                        <a:t>0.86</a:t>
                      </a:r>
                    </a:p>
                  </a:txBody>
                  <a:tcPr marT="22861" marB="22861" anchor="ctr"/>
                </a:tc>
                <a:extLst>
                  <a:ext uri="{0D108BD9-81ED-4DB2-BD59-A6C34878D82A}">
                    <a16:rowId xmlns:a16="http://schemas.microsoft.com/office/drawing/2014/main" val="10001"/>
                  </a:ext>
                </a:extLst>
              </a:tr>
              <a:tr h="518083">
                <a:tc>
                  <a:txBody>
                    <a:bodyPr/>
                    <a:lstStyle/>
                    <a:p>
                      <a:r>
                        <a:rPr lang="en-US" sz="2400" dirty="0"/>
                        <a:t>Winterfell vs</a:t>
                      </a:r>
                    </a:p>
                    <a:p>
                      <a:r>
                        <a:rPr lang="en-US" sz="2400" dirty="0"/>
                        <a:t>North</a:t>
                      </a:r>
                    </a:p>
                  </a:txBody>
                  <a:tcPr marT="22861" marB="22861" anchor="ctr"/>
                </a:tc>
                <a:tc>
                  <a:txBody>
                    <a:bodyPr/>
                    <a:lstStyle/>
                    <a:p>
                      <a:pPr algn="ctr"/>
                      <a:r>
                        <a:rPr lang="en-US" sz="2400" dirty="0"/>
                        <a:t>0.66</a:t>
                      </a:r>
                    </a:p>
                  </a:txBody>
                  <a:tcPr marT="22861" marB="22861" anchor="ctr"/>
                </a:tc>
                <a:tc>
                  <a:txBody>
                    <a:bodyPr/>
                    <a:lstStyle/>
                    <a:p>
                      <a:pPr algn="ctr"/>
                      <a:r>
                        <a:rPr lang="en-US" sz="2400" dirty="0"/>
                        <a:t>0.69</a:t>
                      </a:r>
                    </a:p>
                  </a:txBody>
                  <a:tcPr marT="22861" marB="22861" anchor="ctr"/>
                </a:tc>
                <a:tc>
                  <a:txBody>
                    <a:bodyPr/>
                    <a:lstStyle/>
                    <a:p>
                      <a:pPr algn="ctr"/>
                      <a:r>
                        <a:rPr lang="en-US" sz="2400" dirty="0"/>
                        <a:t>0.67</a:t>
                      </a:r>
                    </a:p>
                  </a:txBody>
                  <a:tcPr marT="22861" marB="22861" anchor="ctr"/>
                </a:tc>
                <a:extLst>
                  <a:ext uri="{0D108BD9-81ED-4DB2-BD59-A6C34878D82A}">
                    <a16:rowId xmlns:a16="http://schemas.microsoft.com/office/drawing/2014/main" val="10002"/>
                  </a:ext>
                </a:extLst>
              </a:tr>
              <a:tr h="518083">
                <a:tc>
                  <a:txBody>
                    <a:bodyPr/>
                    <a:lstStyle/>
                    <a:p>
                      <a:r>
                        <a:rPr lang="en-US" sz="2400" dirty="0"/>
                        <a:t>Stark vs Eddard</a:t>
                      </a:r>
                    </a:p>
                  </a:txBody>
                  <a:tcPr marT="22861" marB="22861" anchor="ctr"/>
                </a:tc>
                <a:tc>
                  <a:txBody>
                    <a:bodyPr/>
                    <a:lstStyle/>
                    <a:p>
                      <a:pPr algn="ctr"/>
                      <a:r>
                        <a:rPr lang="en-US" sz="2400" dirty="0"/>
                        <a:t>0.73</a:t>
                      </a:r>
                    </a:p>
                  </a:txBody>
                  <a:tcPr marT="22861" marB="22861" anchor="ctr"/>
                </a:tc>
                <a:tc>
                  <a:txBody>
                    <a:bodyPr/>
                    <a:lstStyle/>
                    <a:p>
                      <a:pPr algn="ctr"/>
                      <a:r>
                        <a:rPr lang="en-US" sz="2400" dirty="0"/>
                        <a:t>0.75</a:t>
                      </a:r>
                    </a:p>
                  </a:txBody>
                  <a:tcPr marT="22861" marB="22861" anchor="ctr"/>
                </a:tc>
                <a:tc>
                  <a:txBody>
                    <a:bodyPr/>
                    <a:lstStyle/>
                    <a:p>
                      <a:pPr algn="ctr"/>
                      <a:r>
                        <a:rPr lang="en-US" sz="2400" dirty="0"/>
                        <a:t>0.75</a:t>
                      </a:r>
                    </a:p>
                  </a:txBody>
                  <a:tcPr marT="22861" marB="22861" anchor="ctr"/>
                </a:tc>
                <a:extLst>
                  <a:ext uri="{0D108BD9-81ED-4DB2-BD59-A6C34878D82A}">
                    <a16:rowId xmlns:a16="http://schemas.microsoft.com/office/drawing/2014/main" val="10003"/>
                  </a:ext>
                </a:extLst>
              </a:tr>
              <a:tr h="518083">
                <a:tc>
                  <a:txBody>
                    <a:bodyPr/>
                    <a:lstStyle/>
                    <a:p>
                      <a:r>
                        <a:rPr lang="en-US" sz="2400" dirty="0" err="1"/>
                        <a:t>Aerys</a:t>
                      </a:r>
                      <a:r>
                        <a:rPr lang="en-US" sz="2400" dirty="0"/>
                        <a:t> vs Mad</a:t>
                      </a:r>
                    </a:p>
                  </a:txBody>
                  <a:tcPr marT="22861" marB="22861" anchor="ctr"/>
                </a:tc>
                <a:tc>
                  <a:txBody>
                    <a:bodyPr/>
                    <a:lstStyle/>
                    <a:p>
                      <a:pPr algn="ctr"/>
                      <a:r>
                        <a:rPr lang="en-US" sz="2400" dirty="0"/>
                        <a:t>0.77</a:t>
                      </a:r>
                    </a:p>
                  </a:txBody>
                  <a:tcPr marT="22861" marB="22861" anchor="ctr"/>
                </a:tc>
                <a:tc>
                  <a:txBody>
                    <a:bodyPr/>
                    <a:lstStyle/>
                    <a:p>
                      <a:pPr algn="ctr"/>
                      <a:r>
                        <a:rPr lang="en-US" sz="2400" dirty="0"/>
                        <a:t>0.76</a:t>
                      </a:r>
                    </a:p>
                  </a:txBody>
                  <a:tcPr marT="22861" marB="22861" anchor="ctr"/>
                </a:tc>
                <a:tc>
                  <a:txBody>
                    <a:bodyPr/>
                    <a:lstStyle/>
                    <a:p>
                      <a:pPr algn="ctr"/>
                      <a:r>
                        <a:rPr lang="en-US" sz="2400" dirty="0"/>
                        <a:t>0.77</a:t>
                      </a:r>
                    </a:p>
                  </a:txBody>
                  <a:tcPr marT="22861" marB="22861" anchor="ctr"/>
                </a:tc>
                <a:extLst>
                  <a:ext uri="{0D108BD9-81ED-4DB2-BD59-A6C34878D82A}">
                    <a16:rowId xmlns:a16="http://schemas.microsoft.com/office/drawing/2014/main" val="10004"/>
                  </a:ext>
                </a:extLst>
              </a:tr>
            </a:tbl>
          </a:graphicData>
        </a:graphic>
      </p:graphicFrame>
      <p:sp>
        <p:nvSpPr>
          <p:cNvPr id="11" name="Text Box 190"/>
          <p:cNvSpPr txBox="1">
            <a:spLocks noChangeArrowheads="1"/>
          </p:cNvSpPr>
          <p:nvPr/>
        </p:nvSpPr>
        <p:spPr bwMode="auto">
          <a:xfrm>
            <a:off x="1097280" y="10429294"/>
            <a:ext cx="9900101" cy="3891116"/>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a:t>There are the humongous amount of text data available. Raw data is often “unclean” and unstructured. Natural Language Processing (NLP) practitioners are familiar with this issue as all of their data is textual. And because most of Machine Learning algorithms can’t accept raw strings as inputs, word embedding methods are used to transform the data before feeding it to a learning algorithm.</a:t>
            </a:r>
          </a:p>
          <a:p>
            <a:r>
              <a:rPr lang="en-US" sz="2000" dirty="0"/>
              <a:t>Goal: To develop SGM to predict neighboring words in sentences in the GOT dataset and to find similarity between words in the GOT dictionary and do a 2D mapping of the words for visualization.</a:t>
            </a:r>
          </a:p>
          <a:p>
            <a:endParaRPr lang="en-US" sz="2000" dirty="0"/>
          </a:p>
          <a:p>
            <a:r>
              <a:rPr lang="en-US" sz="2000" dirty="0"/>
              <a:t>We need effective representation of  Words, Sentences, and Text. We will use a one-hot-encoding representation to transform the text in our dataset to binary feature vectors that can be used in a SGM</a:t>
            </a:r>
          </a:p>
        </p:txBody>
      </p:sp>
      <p:sp>
        <p:nvSpPr>
          <p:cNvPr id="45" name="Rectangle 44"/>
          <p:cNvSpPr/>
          <p:nvPr/>
        </p:nvSpPr>
        <p:spPr>
          <a:xfrm>
            <a:off x="21945599" y="1235451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3" name="Text Box 180"/>
          <p:cNvSpPr txBox="1">
            <a:spLocks noChangeArrowheads="1"/>
          </p:cNvSpPr>
          <p:nvPr/>
        </p:nvSpPr>
        <p:spPr bwMode="auto">
          <a:xfrm>
            <a:off x="14977532" y="18308697"/>
            <a:ext cx="4072468" cy="35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Calibri" pitchFamily="34" charset="0"/>
              </a:rPr>
              <a:t>Table 1.</a:t>
            </a:r>
            <a:r>
              <a:rPr lang="en-US" sz="2000" dirty="0">
                <a:latin typeface="Calibri" pitchFamily="34" charset="0"/>
              </a:rPr>
              <a:t> Similarities Results </a:t>
            </a:r>
          </a:p>
        </p:txBody>
      </p:sp>
      <p:pic>
        <p:nvPicPr>
          <p:cNvPr id="6" name="Picture 5">
            <a:extLst>
              <a:ext uri="{FF2B5EF4-FFF2-40B4-BE49-F238E27FC236}">
                <a16:creationId xmlns:a16="http://schemas.microsoft.com/office/drawing/2014/main" id="{A68DA152-3811-D241-96A6-6AFC12012C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279" y="390265"/>
            <a:ext cx="2133600" cy="1803400"/>
          </a:xfrm>
          <a:prstGeom prst="rect">
            <a:avLst/>
          </a:prstGeom>
        </p:spPr>
      </p:pic>
      <p:pic>
        <p:nvPicPr>
          <p:cNvPr id="16" name="Picture 15">
            <a:extLst>
              <a:ext uri="{FF2B5EF4-FFF2-40B4-BE49-F238E27FC236}">
                <a16:creationId xmlns:a16="http://schemas.microsoft.com/office/drawing/2014/main" id="{A62C7356-4C9C-AF49-91C9-F11E993627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87520" y="428893"/>
            <a:ext cx="2133600" cy="1803400"/>
          </a:xfrm>
          <a:prstGeom prst="rect">
            <a:avLst/>
          </a:prstGeom>
        </p:spPr>
      </p:pic>
      <p:pic>
        <p:nvPicPr>
          <p:cNvPr id="20" name="Picture 19">
            <a:extLst>
              <a:ext uri="{FF2B5EF4-FFF2-40B4-BE49-F238E27FC236}">
                <a16:creationId xmlns:a16="http://schemas.microsoft.com/office/drawing/2014/main" id="{EA7612EC-6A46-C442-92A2-21E5994CDB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96040" y="11403604"/>
            <a:ext cx="3481492" cy="2953885"/>
          </a:xfrm>
          <a:prstGeom prst="rect">
            <a:avLst/>
          </a:prstGeom>
        </p:spPr>
      </p:pic>
      <p:pic>
        <p:nvPicPr>
          <p:cNvPr id="22" name="Picture 21">
            <a:extLst>
              <a:ext uri="{FF2B5EF4-FFF2-40B4-BE49-F238E27FC236}">
                <a16:creationId xmlns:a16="http://schemas.microsoft.com/office/drawing/2014/main" id="{070D8C7A-6DD1-934F-83FC-D068A98CFF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573" y="14357489"/>
            <a:ext cx="9955883" cy="4349609"/>
          </a:xfrm>
          <a:prstGeom prst="rect">
            <a:avLst/>
          </a:prstGeom>
        </p:spPr>
      </p:pic>
      <p:pic>
        <p:nvPicPr>
          <p:cNvPr id="28" name="Picture 27">
            <a:extLst>
              <a:ext uri="{FF2B5EF4-FFF2-40B4-BE49-F238E27FC236}">
                <a16:creationId xmlns:a16="http://schemas.microsoft.com/office/drawing/2014/main" id="{BB7E1B78-D8FB-3B41-B2A4-2738068A5B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27852" y="11666774"/>
            <a:ext cx="4994289" cy="2532070"/>
          </a:xfrm>
          <a:prstGeom prst="rect">
            <a:avLst/>
          </a:prstGeom>
        </p:spPr>
      </p:pic>
      <p:graphicFrame>
        <p:nvGraphicFramePr>
          <p:cNvPr id="47" name="Chart 46">
            <a:extLst>
              <a:ext uri="{FF2B5EF4-FFF2-40B4-BE49-F238E27FC236}">
                <a16:creationId xmlns:a16="http://schemas.microsoft.com/office/drawing/2014/main" id="{630765EF-4025-F64E-8CCB-3AE066B1BDDE}"/>
              </a:ext>
            </a:extLst>
          </p:cNvPr>
          <p:cNvGraphicFramePr/>
          <p:nvPr>
            <p:extLst>
              <p:ext uri="{D42A27DB-BD31-4B8C-83A1-F6EECF244321}">
                <p14:modId xmlns:p14="http://schemas.microsoft.com/office/powerpoint/2010/main" val="1123683145"/>
              </p:ext>
            </p:extLst>
          </p:nvPr>
        </p:nvGraphicFramePr>
        <p:xfrm>
          <a:off x="22783800" y="3429001"/>
          <a:ext cx="8305800" cy="4655452"/>
        </p:xfrm>
        <a:graphic>
          <a:graphicData uri="http://schemas.openxmlformats.org/drawingml/2006/chart">
            <c:chart xmlns:c="http://schemas.openxmlformats.org/drawingml/2006/chart" xmlns:r="http://schemas.openxmlformats.org/officeDocument/2006/relationships" r:id="rId9"/>
          </a:graphicData>
        </a:graphic>
      </p:graphicFrame>
      <p:pic>
        <p:nvPicPr>
          <p:cNvPr id="40" name="Picture 39">
            <a:extLst>
              <a:ext uri="{FF2B5EF4-FFF2-40B4-BE49-F238E27FC236}">
                <a16:creationId xmlns:a16="http://schemas.microsoft.com/office/drawing/2014/main" id="{DF555985-4728-5944-8848-73D0C97A80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68020" y="8770253"/>
            <a:ext cx="9900920" cy="3144706"/>
          </a:xfrm>
          <a:prstGeom prst="rect">
            <a:avLst/>
          </a:prstGeom>
        </p:spPr>
      </p:pic>
      <p:sp>
        <p:nvSpPr>
          <p:cNvPr id="29" name="Text Box 180">
            <a:extLst>
              <a:ext uri="{FF2B5EF4-FFF2-40B4-BE49-F238E27FC236}">
                <a16:creationId xmlns:a16="http://schemas.microsoft.com/office/drawing/2014/main" id="{C4B62E3E-2CCD-5541-AACB-AB296271A4BE}"/>
              </a:ext>
            </a:extLst>
          </p:cNvPr>
          <p:cNvSpPr txBox="1">
            <a:spLocks noChangeArrowheads="1"/>
          </p:cNvSpPr>
          <p:nvPr/>
        </p:nvSpPr>
        <p:spPr bwMode="auto">
          <a:xfrm>
            <a:off x="24460200" y="8030015"/>
            <a:ext cx="5943600" cy="35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Calibri" pitchFamily="34" charset="0"/>
              </a:rPr>
              <a:t>Chart 1.</a:t>
            </a:r>
            <a:r>
              <a:rPr lang="en-US" sz="2000" dirty="0">
                <a:latin typeface="Calibri" pitchFamily="34" charset="0"/>
              </a:rPr>
              <a:t> Similarities Results  bar diagram </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3153</TotalTime>
  <Words>826</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Ayuthaya</vt:lpstr>
      <vt:lpstr>Calibri</vt:lpstr>
      <vt:lpstr>Office Theme</vt:lpstr>
      <vt:lpstr>PowerPoint Presentation</vt:lpstr>
    </vt:vector>
  </TitlesOfParts>
  <Company>Genigraphics LLC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poojasen1990@outlook.com</cp:lastModifiedBy>
  <cp:revision>143</cp:revision>
  <cp:lastPrinted>2013-02-12T02:21:55Z</cp:lastPrinted>
  <dcterms:created xsi:type="dcterms:W3CDTF">2013-02-10T21:14:48Z</dcterms:created>
  <dcterms:modified xsi:type="dcterms:W3CDTF">2019-04-16T21:15:51Z</dcterms:modified>
</cp:coreProperties>
</file>